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199"/>
  </p:notesMasterIdLst>
  <p:handoutMasterIdLst>
    <p:handoutMasterId r:id="rId200"/>
  </p:handoutMasterIdLst>
  <p:sldIdLst>
    <p:sldId id="269" r:id="rId2"/>
    <p:sldId id="552" r:id="rId3"/>
    <p:sldId id="553" r:id="rId4"/>
    <p:sldId id="554" r:id="rId5"/>
    <p:sldId id="256" r:id="rId6"/>
    <p:sldId id="271" r:id="rId7"/>
    <p:sldId id="555" r:id="rId8"/>
    <p:sldId id="462" r:id="rId9"/>
    <p:sldId id="463" r:id="rId10"/>
    <p:sldId id="556" r:id="rId11"/>
    <p:sldId id="464" r:id="rId12"/>
    <p:sldId id="557" r:id="rId13"/>
    <p:sldId id="558" r:id="rId14"/>
    <p:sldId id="465" r:id="rId15"/>
    <p:sldId id="466" r:id="rId16"/>
    <p:sldId id="467" r:id="rId17"/>
    <p:sldId id="468" r:id="rId18"/>
    <p:sldId id="329" r:id="rId19"/>
    <p:sldId id="327" r:id="rId20"/>
    <p:sldId id="469" r:id="rId21"/>
    <p:sldId id="470" r:id="rId22"/>
    <p:sldId id="478" r:id="rId23"/>
    <p:sldId id="471" r:id="rId24"/>
    <p:sldId id="472" r:id="rId25"/>
    <p:sldId id="475" r:id="rId26"/>
    <p:sldId id="546" r:id="rId27"/>
    <p:sldId id="547" r:id="rId28"/>
    <p:sldId id="559" r:id="rId29"/>
    <p:sldId id="543" r:id="rId30"/>
    <p:sldId id="548" r:id="rId31"/>
    <p:sldId id="479" r:id="rId32"/>
    <p:sldId id="480" r:id="rId33"/>
    <p:sldId id="523" r:id="rId34"/>
    <p:sldId id="560" r:id="rId35"/>
    <p:sldId id="334" r:id="rId36"/>
    <p:sldId id="561" r:id="rId37"/>
    <p:sldId id="565" r:id="rId38"/>
    <p:sldId id="567" r:id="rId39"/>
    <p:sldId id="566" r:id="rId40"/>
    <p:sldId id="562" r:id="rId41"/>
    <p:sldId id="563" r:id="rId42"/>
    <p:sldId id="571" r:id="rId43"/>
    <p:sldId id="564" r:id="rId44"/>
    <p:sldId id="570" r:id="rId45"/>
    <p:sldId id="568" r:id="rId46"/>
    <p:sldId id="569" r:id="rId47"/>
    <p:sldId id="572" r:id="rId48"/>
    <p:sldId id="481" r:id="rId49"/>
    <p:sldId id="574" r:id="rId50"/>
    <p:sldId id="573" r:id="rId51"/>
    <p:sldId id="482" r:id="rId52"/>
    <p:sldId id="483" r:id="rId53"/>
    <p:sldId id="484" r:id="rId54"/>
    <p:sldId id="485" r:id="rId55"/>
    <p:sldId id="486" r:id="rId56"/>
    <p:sldId id="487" r:id="rId57"/>
    <p:sldId id="488" r:id="rId58"/>
    <p:sldId id="489" r:id="rId59"/>
    <p:sldId id="549" r:id="rId60"/>
    <p:sldId id="490" r:id="rId61"/>
    <p:sldId id="491" r:id="rId62"/>
    <p:sldId id="492" r:id="rId63"/>
    <p:sldId id="493" r:id="rId64"/>
    <p:sldId id="494" r:id="rId65"/>
    <p:sldId id="496" r:id="rId66"/>
    <p:sldId id="495" r:id="rId67"/>
    <p:sldId id="497" r:id="rId68"/>
    <p:sldId id="499" r:id="rId69"/>
    <p:sldId id="500" r:id="rId70"/>
    <p:sldId id="498" r:id="rId71"/>
    <p:sldId id="501" r:id="rId72"/>
    <p:sldId id="502" r:id="rId73"/>
    <p:sldId id="503" r:id="rId74"/>
    <p:sldId id="504" r:id="rId75"/>
    <p:sldId id="505" r:id="rId76"/>
    <p:sldId id="506" r:id="rId77"/>
    <p:sldId id="507" r:id="rId78"/>
    <p:sldId id="508" r:id="rId79"/>
    <p:sldId id="510" r:id="rId80"/>
    <p:sldId id="511" r:id="rId81"/>
    <p:sldId id="512" r:id="rId82"/>
    <p:sldId id="513" r:id="rId83"/>
    <p:sldId id="514" r:id="rId84"/>
    <p:sldId id="516" r:id="rId85"/>
    <p:sldId id="517" r:id="rId86"/>
    <p:sldId id="518" r:id="rId87"/>
    <p:sldId id="519" r:id="rId88"/>
    <p:sldId id="520" r:id="rId89"/>
    <p:sldId id="521" r:id="rId90"/>
    <p:sldId id="522" r:id="rId91"/>
    <p:sldId id="524" r:id="rId92"/>
    <p:sldId id="550" r:id="rId93"/>
    <p:sldId id="359" r:id="rId94"/>
    <p:sldId id="527" r:id="rId95"/>
    <p:sldId id="528" r:id="rId96"/>
    <p:sldId id="529" r:id="rId97"/>
    <p:sldId id="530" r:id="rId98"/>
    <p:sldId id="362" r:id="rId99"/>
    <p:sldId id="531" r:id="rId100"/>
    <p:sldId id="532" r:id="rId101"/>
    <p:sldId id="533" r:id="rId102"/>
    <p:sldId id="534" r:id="rId103"/>
    <p:sldId id="535" r:id="rId104"/>
    <p:sldId id="536" r:id="rId105"/>
    <p:sldId id="537" r:id="rId106"/>
    <p:sldId id="538" r:id="rId107"/>
    <p:sldId id="293" r:id="rId108"/>
    <p:sldId id="292" r:id="rId109"/>
    <p:sldId id="369" r:id="rId110"/>
    <p:sldId id="370" r:id="rId111"/>
    <p:sldId id="371" r:id="rId112"/>
    <p:sldId id="388" r:id="rId113"/>
    <p:sldId id="372" r:id="rId114"/>
    <p:sldId id="373" r:id="rId115"/>
    <p:sldId id="374" r:id="rId116"/>
    <p:sldId id="375" r:id="rId117"/>
    <p:sldId id="294" r:id="rId118"/>
    <p:sldId id="377" r:id="rId119"/>
    <p:sldId id="295" r:id="rId120"/>
    <p:sldId id="305" r:id="rId121"/>
    <p:sldId id="376" r:id="rId122"/>
    <p:sldId id="378" r:id="rId123"/>
    <p:sldId id="379" r:id="rId124"/>
    <p:sldId id="551" r:id="rId125"/>
    <p:sldId id="380" r:id="rId126"/>
    <p:sldId id="381" r:id="rId127"/>
    <p:sldId id="385" r:id="rId128"/>
    <p:sldId id="382" r:id="rId129"/>
    <p:sldId id="383" r:id="rId130"/>
    <p:sldId id="384" r:id="rId131"/>
    <p:sldId id="386" r:id="rId132"/>
    <p:sldId id="387" r:id="rId133"/>
    <p:sldId id="390" r:id="rId134"/>
    <p:sldId id="391" r:id="rId135"/>
    <p:sldId id="392" r:id="rId136"/>
    <p:sldId id="393" r:id="rId137"/>
    <p:sldId id="394" r:id="rId138"/>
    <p:sldId id="395" r:id="rId139"/>
    <p:sldId id="396" r:id="rId140"/>
    <p:sldId id="397" r:id="rId141"/>
    <p:sldId id="398" r:id="rId142"/>
    <p:sldId id="399" r:id="rId143"/>
    <p:sldId id="400" r:id="rId144"/>
    <p:sldId id="401" r:id="rId145"/>
    <p:sldId id="402" r:id="rId146"/>
    <p:sldId id="403" r:id="rId147"/>
    <p:sldId id="404" r:id="rId148"/>
    <p:sldId id="405" r:id="rId149"/>
    <p:sldId id="406" r:id="rId150"/>
    <p:sldId id="407" r:id="rId151"/>
    <p:sldId id="408" r:id="rId152"/>
    <p:sldId id="409" r:id="rId153"/>
    <p:sldId id="410" r:id="rId154"/>
    <p:sldId id="411" r:id="rId155"/>
    <p:sldId id="412" r:id="rId156"/>
    <p:sldId id="413" r:id="rId157"/>
    <p:sldId id="417" r:id="rId158"/>
    <p:sldId id="418" r:id="rId159"/>
    <p:sldId id="540" r:id="rId160"/>
    <p:sldId id="414" r:id="rId161"/>
    <p:sldId id="415" r:id="rId162"/>
    <p:sldId id="416" r:id="rId163"/>
    <p:sldId id="419" r:id="rId164"/>
    <p:sldId id="420" r:id="rId165"/>
    <p:sldId id="421" r:id="rId166"/>
    <p:sldId id="422" r:id="rId167"/>
    <p:sldId id="423" r:id="rId168"/>
    <p:sldId id="424" r:id="rId169"/>
    <p:sldId id="425" r:id="rId170"/>
    <p:sldId id="427" r:id="rId171"/>
    <p:sldId id="426" r:id="rId172"/>
    <p:sldId id="428" r:id="rId173"/>
    <p:sldId id="429" r:id="rId174"/>
    <p:sldId id="430" r:id="rId175"/>
    <p:sldId id="431" r:id="rId176"/>
    <p:sldId id="448" r:id="rId177"/>
    <p:sldId id="575" r:id="rId178"/>
    <p:sldId id="449" r:id="rId179"/>
    <p:sldId id="450" r:id="rId180"/>
    <p:sldId id="432" r:id="rId181"/>
    <p:sldId id="433" r:id="rId182"/>
    <p:sldId id="435" r:id="rId183"/>
    <p:sldId id="436" r:id="rId184"/>
    <p:sldId id="437" r:id="rId185"/>
    <p:sldId id="456" r:id="rId186"/>
    <p:sldId id="451" r:id="rId187"/>
    <p:sldId id="452" r:id="rId188"/>
    <p:sldId id="453" r:id="rId189"/>
    <p:sldId id="454" r:id="rId190"/>
    <p:sldId id="455" r:id="rId191"/>
    <p:sldId id="442" r:id="rId192"/>
    <p:sldId id="443" r:id="rId193"/>
    <p:sldId id="444" r:id="rId194"/>
    <p:sldId id="445" r:id="rId195"/>
    <p:sldId id="446" r:id="rId196"/>
    <p:sldId id="440" r:id="rId197"/>
    <p:sldId id="441" r:id="rId198"/>
  </p:sldIdLst>
  <p:sldSz cx="9906000" cy="6858000" type="A4"/>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EC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6" autoAdjust="0"/>
    <p:restoredTop sz="94660"/>
  </p:normalViewPr>
  <p:slideViewPr>
    <p:cSldViewPr>
      <p:cViewPr varScale="1">
        <p:scale>
          <a:sx n="103" d="100"/>
          <a:sy n="103" d="100"/>
        </p:scale>
        <p:origin x="1494" y="108"/>
      </p:cViewPr>
      <p:guideLst>
        <p:guide orient="horz" pos="2160"/>
        <p:guide pos="3120"/>
      </p:guideLst>
    </p:cSldViewPr>
  </p:slideViewPr>
  <p:notesTextViewPr>
    <p:cViewPr>
      <p:scale>
        <a:sx n="1" d="1"/>
        <a:sy n="1" d="1"/>
      </p:scale>
      <p:origin x="0" y="0"/>
    </p:cViewPr>
  </p:notesTextViewPr>
  <p:notesViewPr>
    <p:cSldViewPr>
      <p:cViewPr varScale="1">
        <p:scale>
          <a:sx n="52" d="100"/>
          <a:sy n="52" d="100"/>
        </p:scale>
        <p:origin x="-2832"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notesMaster" Target="notesMasters/notesMaster1.xml"/><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handoutMaster" Target="handoutMasters/handout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4143587" y="9119540"/>
            <a:ext cx="3169920" cy="480060"/>
          </a:xfrm>
          <a:prstGeom prst="rect">
            <a:avLst/>
          </a:prstGeom>
        </p:spPr>
        <p:txBody>
          <a:bodyPr vert="horz" lIns="94412" tIns="47206" rIns="94412" bIns="47206" rtlCol="0" anchor="b"/>
          <a:lstStyle>
            <a:lvl1pPr algn="r">
              <a:defRPr sz="1200"/>
            </a:lvl1pPr>
          </a:lstStyle>
          <a:p>
            <a:fld id="{E9769367-D925-492C-A90A-688C40F0712C}" type="slidenum">
              <a:rPr lang="en-US" smtClean="0"/>
              <a:t>‹#›</a:t>
            </a:fld>
            <a:endParaRPr lang="en-US"/>
          </a:p>
        </p:txBody>
      </p:sp>
    </p:spTree>
    <p:extLst>
      <p:ext uri="{BB962C8B-B14F-4D97-AF65-F5344CB8AC3E}">
        <p14:creationId xmlns:p14="http://schemas.microsoft.com/office/powerpoint/2010/main" val="36311729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4412" tIns="47206" rIns="94412" bIns="47206" rtlCol="0"/>
          <a:lstStyle>
            <a:lvl1pPr algn="l">
              <a:defRPr sz="12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4412" tIns="47206" rIns="94412" bIns="47206" rtlCol="0"/>
          <a:lstStyle>
            <a:lvl1pPr algn="r">
              <a:defRPr sz="1200"/>
            </a:lvl1pPr>
          </a:lstStyle>
          <a:p>
            <a:fld id="{E3CE4836-132D-481B-9642-8940379D1ECF}" type="datetimeFigureOut">
              <a:rPr lang="en-US" smtClean="0"/>
              <a:t>6/27/2023</a:t>
            </a:fld>
            <a:endParaRPr lang="en-US"/>
          </a:p>
        </p:txBody>
      </p:sp>
      <p:sp>
        <p:nvSpPr>
          <p:cNvPr id="4" name="Slide Image Placeholder 3"/>
          <p:cNvSpPr>
            <a:spLocks noGrp="1" noRot="1" noChangeAspect="1"/>
          </p:cNvSpPr>
          <p:nvPr>
            <p:ph type="sldImg" idx="2"/>
          </p:nvPr>
        </p:nvSpPr>
        <p:spPr>
          <a:xfrm>
            <a:off x="1057275" y="720725"/>
            <a:ext cx="5200650" cy="3600450"/>
          </a:xfrm>
          <a:prstGeom prst="rect">
            <a:avLst/>
          </a:prstGeom>
          <a:noFill/>
          <a:ln w="12700">
            <a:solidFill>
              <a:prstClr val="black"/>
            </a:solidFill>
          </a:ln>
        </p:spPr>
        <p:txBody>
          <a:bodyPr vert="horz" lIns="94412" tIns="47206" rIns="94412" bIns="47206"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4412" tIns="47206" rIns="94412" bIns="4720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540"/>
            <a:ext cx="3169920" cy="480060"/>
          </a:xfrm>
          <a:prstGeom prst="rect">
            <a:avLst/>
          </a:prstGeom>
        </p:spPr>
        <p:txBody>
          <a:bodyPr vert="horz" lIns="94412" tIns="47206" rIns="94412" bIns="47206"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540"/>
            <a:ext cx="3169920" cy="480060"/>
          </a:xfrm>
          <a:prstGeom prst="rect">
            <a:avLst/>
          </a:prstGeom>
        </p:spPr>
        <p:txBody>
          <a:bodyPr vert="horz" lIns="94412" tIns="47206" rIns="94412" bIns="47206" rtlCol="0" anchor="b"/>
          <a:lstStyle>
            <a:lvl1pPr algn="r">
              <a:defRPr sz="1200"/>
            </a:lvl1pPr>
          </a:lstStyle>
          <a:p>
            <a:fld id="{6D5D17F5-0E0C-4D06-BB5B-2179B690FB58}" type="slidenum">
              <a:rPr lang="en-US" smtClean="0"/>
              <a:t>‹#›</a:t>
            </a:fld>
            <a:endParaRPr lang="en-US"/>
          </a:p>
        </p:txBody>
      </p:sp>
    </p:spTree>
    <p:extLst>
      <p:ext uri="{BB962C8B-B14F-4D97-AF65-F5344CB8AC3E}">
        <p14:creationId xmlns:p14="http://schemas.microsoft.com/office/powerpoint/2010/main" val="2539119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906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70757" y="69757"/>
            <a:ext cx="9764486"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403350" y="3200400"/>
            <a:ext cx="69342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62121E39-1AD0-4EB8-97FA-9B863295BC54}" type="datetimeFigureOut">
              <a:rPr lang="en-US" smtClean="0"/>
              <a:t>6/27/2023</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FF63AE42-9068-4D7E-A693-0F857D47C025}" type="slidenum">
              <a:rPr lang="en-US" smtClean="0"/>
              <a:t>‹#›</a:t>
            </a:fld>
            <a:endParaRPr lang="en-US"/>
          </a:p>
        </p:txBody>
      </p:sp>
      <p:sp>
        <p:nvSpPr>
          <p:cNvPr id="7" name="Rectangle 6"/>
          <p:cNvSpPr/>
          <p:nvPr/>
        </p:nvSpPr>
        <p:spPr>
          <a:xfrm>
            <a:off x="68177" y="1449305"/>
            <a:ext cx="9773332"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8177" y="1396721"/>
            <a:ext cx="9773332"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8177" y="2976649"/>
            <a:ext cx="9773332"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95300" y="1505932"/>
            <a:ext cx="89154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2121E39-1AD0-4EB8-97FA-9B863295BC54}"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63AE42-9068-4D7E-A693-0F857D47C02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43"/>
            <a:ext cx="217932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90600" y="274642"/>
            <a:ext cx="602615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2121E39-1AD0-4EB8-97FA-9B863295BC54}"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63AE42-9068-4D7E-A693-0F857D47C02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62121E39-1AD0-4EB8-97FA-9B863295BC54}"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63AE42-9068-4D7E-A693-0F857D47C025}" type="slidenum">
              <a:rPr lang="en-US" smtClean="0"/>
              <a:t>‹#›</a:t>
            </a:fld>
            <a:endParaRPr lang="en-US"/>
          </a:p>
        </p:txBody>
      </p:sp>
      <p:sp>
        <p:nvSpPr>
          <p:cNvPr id="8" name="Content Placeholder 7"/>
          <p:cNvSpPr>
            <a:spLocks noGrp="1"/>
          </p:cNvSpPr>
          <p:nvPr>
            <p:ph sz="quarter" idx="1"/>
          </p:nvPr>
        </p:nvSpPr>
        <p:spPr>
          <a:xfrm>
            <a:off x="990600" y="1447800"/>
            <a:ext cx="84201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906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70757" y="69757"/>
            <a:ext cx="9764486"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82506" y="952501"/>
            <a:ext cx="84201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82506" y="2547938"/>
            <a:ext cx="84201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62121E39-1AD0-4EB8-97FA-9B863295BC54}" type="datetimeFigureOut">
              <a:rPr lang="en-US" smtClean="0"/>
              <a:t>6/27/2023</a:t>
            </a:fld>
            <a:endParaRPr lang="en-US"/>
          </a:p>
        </p:txBody>
      </p:sp>
      <p:sp>
        <p:nvSpPr>
          <p:cNvPr id="5" name="Footer Placeholder 4"/>
          <p:cNvSpPr>
            <a:spLocks noGrp="1"/>
          </p:cNvSpPr>
          <p:nvPr>
            <p:ph type="ftr" sz="quarter" idx="11"/>
          </p:nvPr>
        </p:nvSpPr>
        <p:spPr>
          <a:xfrm>
            <a:off x="866776" y="6172200"/>
            <a:ext cx="4333875" cy="457200"/>
          </a:xfrm>
        </p:spPr>
        <p:txBody>
          <a:bodyPr/>
          <a:lstStyle/>
          <a:p>
            <a:endParaRPr lang="en-US"/>
          </a:p>
        </p:txBody>
      </p:sp>
      <p:sp>
        <p:nvSpPr>
          <p:cNvPr id="7" name="Rectangle 6"/>
          <p:cNvSpPr/>
          <p:nvPr/>
        </p:nvSpPr>
        <p:spPr>
          <a:xfrm flipV="1">
            <a:off x="75198" y="2376830"/>
            <a:ext cx="9764641"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74911" y="2341477"/>
            <a:ext cx="9764928"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74001" y="2468880"/>
            <a:ext cx="9765838"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58496" y="6208776"/>
            <a:ext cx="495300" cy="457200"/>
          </a:xfrm>
        </p:spPr>
        <p:txBody>
          <a:bodyPr/>
          <a:lstStyle/>
          <a:p>
            <a:fld id="{FF63AE42-9068-4D7E-A693-0F857D47C025}"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62121E39-1AD0-4EB8-97FA-9B863295BC54}" type="datetimeFigureOut">
              <a:rPr lang="en-US" smtClean="0"/>
              <a:t>6/27/2023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63AE42-9068-4D7E-A693-0F857D47C025}" type="slidenum">
              <a:rPr lang="en-US" smtClean="0"/>
              <a:t>‹#›</a:t>
            </a:fld>
            <a:endParaRPr lang="en-US"/>
          </a:p>
        </p:txBody>
      </p:sp>
      <p:sp>
        <p:nvSpPr>
          <p:cNvPr id="9" name="Content Placeholder 8"/>
          <p:cNvSpPr>
            <a:spLocks noGrp="1"/>
          </p:cNvSpPr>
          <p:nvPr>
            <p:ph sz="quarter" idx="1"/>
          </p:nvPr>
        </p:nvSpPr>
        <p:spPr>
          <a:xfrm>
            <a:off x="990600" y="1447800"/>
            <a:ext cx="406146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5345113" y="1447800"/>
            <a:ext cx="406146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90600" y="273050"/>
            <a:ext cx="84201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90600" y="1447801"/>
            <a:ext cx="404495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5365750" y="1447801"/>
            <a:ext cx="404495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62121E39-1AD0-4EB8-97FA-9B863295BC54}" type="datetimeFigureOut">
              <a:rPr lang="en-US" smtClean="0"/>
              <a:t>6/27/2023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63AE42-9068-4D7E-A693-0F857D47C025}" type="slidenum">
              <a:rPr lang="en-US" smtClean="0"/>
              <a:t>‹#›</a:t>
            </a:fld>
            <a:endParaRPr lang="en-US"/>
          </a:p>
        </p:txBody>
      </p:sp>
      <p:sp>
        <p:nvSpPr>
          <p:cNvPr id="11" name="Content Placeholder 10"/>
          <p:cNvSpPr>
            <a:spLocks noGrp="1"/>
          </p:cNvSpPr>
          <p:nvPr>
            <p:ph sz="half" idx="2"/>
          </p:nvPr>
        </p:nvSpPr>
        <p:spPr>
          <a:xfrm>
            <a:off x="990600" y="2247900"/>
            <a:ext cx="404495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5365750" y="2247900"/>
            <a:ext cx="404495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62121E39-1AD0-4EB8-97FA-9B863295BC54}" type="datetimeFigureOut">
              <a:rPr lang="en-US" smtClean="0"/>
              <a:t>6/27/2023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63AE42-9068-4D7E-A693-0F857D47C02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121E39-1AD0-4EB8-97FA-9B863295BC54}" type="datetimeFigureOut">
              <a:rPr lang="en-US" smtClean="0"/>
              <a:t>6/27/2023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63AE42-9068-4D7E-A693-0F857D47C02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906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9343" y="69755"/>
            <a:ext cx="9764486"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90600" y="273050"/>
            <a:ext cx="84201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90600" y="1600200"/>
            <a:ext cx="206375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62121E39-1AD0-4EB8-97FA-9B863295BC54}" type="datetimeFigureOut">
              <a:rPr lang="en-US" smtClean="0"/>
              <a:t>6/27/2023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63AE42-9068-4D7E-A693-0F857D47C025}" type="slidenum">
              <a:rPr lang="en-US" smtClean="0"/>
              <a:t>‹#›</a:t>
            </a:fld>
            <a:endParaRPr lang="en-US"/>
          </a:p>
        </p:txBody>
      </p:sp>
      <p:sp>
        <p:nvSpPr>
          <p:cNvPr id="11" name="Content Placeholder 10"/>
          <p:cNvSpPr>
            <a:spLocks noGrp="1"/>
          </p:cNvSpPr>
          <p:nvPr>
            <p:ph sz="quarter" idx="1"/>
          </p:nvPr>
        </p:nvSpPr>
        <p:spPr>
          <a:xfrm>
            <a:off x="3219450" y="1600200"/>
            <a:ext cx="619125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90600" y="4900550"/>
            <a:ext cx="79248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90600" y="5445825"/>
            <a:ext cx="79248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62121E39-1AD0-4EB8-97FA-9B863295BC54}" type="datetimeFigureOut">
              <a:rPr lang="en-US" smtClean="0"/>
              <a:t>6/27/2023</a:t>
            </a:fld>
            <a:endParaRPr lang="en-US"/>
          </a:p>
        </p:txBody>
      </p:sp>
      <p:sp>
        <p:nvSpPr>
          <p:cNvPr id="6" name="Footer Placeholder 5"/>
          <p:cNvSpPr>
            <a:spLocks noGrp="1"/>
          </p:cNvSpPr>
          <p:nvPr>
            <p:ph type="ftr" sz="quarter" idx="11"/>
          </p:nvPr>
        </p:nvSpPr>
        <p:spPr>
          <a:xfrm>
            <a:off x="990600" y="6172200"/>
            <a:ext cx="4210050" cy="457200"/>
          </a:xfrm>
        </p:spPr>
        <p:txBody>
          <a:bodyPr/>
          <a:lstStyle/>
          <a:p>
            <a:endParaRPr lang="en-US"/>
          </a:p>
        </p:txBody>
      </p:sp>
      <p:sp>
        <p:nvSpPr>
          <p:cNvPr id="7" name="Slide Number Placeholder 6"/>
          <p:cNvSpPr>
            <a:spLocks noGrp="1"/>
          </p:cNvSpPr>
          <p:nvPr>
            <p:ph type="sldNum" sz="quarter" idx="12"/>
          </p:nvPr>
        </p:nvSpPr>
        <p:spPr>
          <a:xfrm>
            <a:off x="158496" y="6208776"/>
            <a:ext cx="495300" cy="457200"/>
          </a:xfrm>
        </p:spPr>
        <p:txBody>
          <a:bodyPr/>
          <a:lstStyle/>
          <a:p>
            <a:fld id="{FF63AE42-9068-4D7E-A693-0F857D47C025}" type="slidenum">
              <a:rPr lang="en-US" smtClean="0"/>
              <a:t>‹#›</a:t>
            </a:fld>
            <a:endParaRPr lang="en-US"/>
          </a:p>
        </p:txBody>
      </p:sp>
      <p:sp>
        <p:nvSpPr>
          <p:cNvPr id="11" name="Rectangle 10"/>
          <p:cNvSpPr/>
          <p:nvPr/>
        </p:nvSpPr>
        <p:spPr>
          <a:xfrm flipV="1">
            <a:off x="73999" y="4683555"/>
            <a:ext cx="975741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74219" y="4650476"/>
            <a:ext cx="975719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74220" y="4773226"/>
            <a:ext cx="9757190"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74003" y="66677"/>
            <a:ext cx="9752029"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906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9343" y="69755"/>
            <a:ext cx="9764486"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90600" y="274638"/>
            <a:ext cx="84201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90600" y="1447800"/>
            <a:ext cx="84201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686551" y="6191251"/>
            <a:ext cx="2682875" cy="476250"/>
          </a:xfrm>
          <a:prstGeom prst="rect">
            <a:avLst/>
          </a:prstGeom>
        </p:spPr>
        <p:txBody>
          <a:bodyPr anchor="ctr" anchorCtr="0"/>
          <a:lstStyle>
            <a:lvl1pPr algn="r" eaLnBrk="1" latinLnBrk="0" hangingPunct="1">
              <a:defRPr kumimoji="0" sz="1400">
                <a:solidFill>
                  <a:schemeClr val="tx2"/>
                </a:solidFill>
              </a:defRPr>
            </a:lvl1pPr>
          </a:lstStyle>
          <a:p>
            <a:fld id="{62121E39-1AD0-4EB8-97FA-9B863295BC54}" type="datetimeFigureOut">
              <a:rPr lang="en-US" smtClean="0"/>
              <a:t>6/27/2023</a:t>
            </a:fld>
            <a:endParaRPr lang="en-US"/>
          </a:p>
        </p:txBody>
      </p:sp>
      <p:sp>
        <p:nvSpPr>
          <p:cNvPr id="3" name="Footer Placeholder 2"/>
          <p:cNvSpPr>
            <a:spLocks noGrp="1"/>
          </p:cNvSpPr>
          <p:nvPr>
            <p:ph type="ftr" sz="quarter" idx="3"/>
          </p:nvPr>
        </p:nvSpPr>
        <p:spPr>
          <a:xfrm>
            <a:off x="990600" y="6172200"/>
            <a:ext cx="42926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58496" y="6210300"/>
            <a:ext cx="4953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FF63AE42-9068-4D7E-A693-0F857D47C02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hyperlink" Target="https://laravel.com/docs/6.x/requests"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hyperlink" Target="https://laravel.com/docs/5.6/requests"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laravel.com/docs/8.x/validation#available-validation-rules"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heim.ifi.uio.no/~trygver/themes/mvc/mvc-index.html"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hyperlink" Target="https://laravel.com/docs/6.x/migrations#columns"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3.sv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hyperlink" Target="http://www.laravel.com/" TargetMode="Externa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97.xml.rels><?xml version="1.0" encoding="UTF-8" standalone="yes"?>
<Relationships xmlns="http://schemas.openxmlformats.org/package/2006/relationships"><Relationship Id="rId3" Type="http://schemas.openxmlformats.org/officeDocument/2006/relationships/hyperlink" Target="http://www.ikursus.com/" TargetMode="External"/><Relationship Id="rId2" Type="http://schemas.openxmlformats.org/officeDocument/2006/relationships/hyperlink" Target="http://www.laravel.com/" TargetMode="External"/><Relationship Id="rId1" Type="http://schemas.openxmlformats.org/officeDocument/2006/relationships/slideLayout" Target="../slideLayouts/slideLayout2.xml"/><Relationship Id="rId6" Type="http://schemas.openxmlformats.org/officeDocument/2006/relationships/hyperlink" Target="https://t.me/LaravelMY" TargetMode="External"/><Relationship Id="rId5" Type="http://schemas.openxmlformats.org/officeDocument/2006/relationships/hyperlink" Target="https://parsinta.com/" TargetMode="External"/><Relationship Id="rId4" Type="http://schemas.openxmlformats.org/officeDocument/2006/relationships/hyperlink" Target="http://www.laracast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opensource.org/license/mit/"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laravel/laravel" TargetMode="External"/><Relationship Id="rId7" Type="http://schemas.openxmlformats.org/officeDocument/2006/relationships/hyperlink" Target="https://laravel.io/" TargetMode="External"/><Relationship Id="rId2" Type="http://schemas.openxmlformats.org/officeDocument/2006/relationships/hyperlink" Target="https://laravel.com/" TargetMode="External"/><Relationship Id="rId1" Type="http://schemas.openxmlformats.org/officeDocument/2006/relationships/slideLayout" Target="../slideLayouts/slideLayout2.xml"/><Relationship Id="rId6" Type="http://schemas.openxmlformats.org/officeDocument/2006/relationships/hyperlink" Target="https://laravel.com/certification" TargetMode="External"/><Relationship Id="rId5" Type="http://schemas.openxmlformats.org/officeDocument/2006/relationships/hyperlink" Target="http://laracon.us/" TargetMode="External"/><Relationship Id="rId4" Type="http://schemas.openxmlformats.org/officeDocument/2006/relationships/hyperlink" Target="https://laravel-news.com/"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twitter.com/taylorotwell" TargetMode="Externa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hyperlink" Target="https://www.linkedin.com/in/taylorotwel/" TargetMode="External"/><Relationship Id="rId5" Type="http://schemas.openxmlformats.org/officeDocument/2006/relationships/hyperlink" Target="https://github.com/taylorotwell" TargetMode="External"/><Relationship Id="rId4" Type="http://schemas.openxmlformats.org/officeDocument/2006/relationships/hyperlink" Target="https://medium.com/@taylorotwel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laravel-news.com/laravel-5-1-released"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aravel-news.com/category/laravel-5.5"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hyperlink" Target="https://laravel-news.com/laravel8" TargetMode="External"/><Relationship Id="rId2" Type="http://schemas.openxmlformats.org/officeDocument/2006/relationships/hyperlink" Target="https://laravel-news.com/laravel7"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laravel/docs/blob/4.0/introduction.md#development-tea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crynobone.com/" TargetMode="External"/><Relationship Id="rId7" Type="http://schemas.openxmlformats.org/officeDocument/2006/relationships/image" Target="../media/image35.jpeg"/><Relationship Id="rId2" Type="http://schemas.openxmlformats.org/officeDocument/2006/relationships/hyperlink" Target="https://orchestraplatform.com/" TargetMode="External"/><Relationship Id="rId1" Type="http://schemas.openxmlformats.org/officeDocument/2006/relationships/slideLayout" Target="../slideLayouts/slideLayout2.xml"/><Relationship Id="rId6" Type="http://schemas.openxmlformats.org/officeDocument/2006/relationships/hyperlink" Target="https://www.instagram.com/crynobone" TargetMode="External"/><Relationship Id="rId5" Type="http://schemas.openxmlformats.org/officeDocument/2006/relationships/hyperlink" Target="https://twitter.com/crynobone" TargetMode="External"/><Relationship Id="rId4" Type="http://schemas.openxmlformats.org/officeDocument/2006/relationships/hyperlink" Target="https://www.facebook.com/crynobone"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laravel.com/team"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laravel.com/docs/installation"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docker.com/"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laragon.org/"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localhost/demolaravel/public" TargetMode="External"/><Relationship Id="rId2" Type="http://schemas.openxmlformats.org/officeDocument/2006/relationships/hyperlink" Target="http://demolaravel.test/"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sublimetext.com/" TargetMode="External"/><Relationship Id="rId7" Type="http://schemas.openxmlformats.org/officeDocument/2006/relationships/image" Target="../media/image47.png"/><Relationship Id="rId2" Type="http://schemas.openxmlformats.org/officeDocument/2006/relationships/hyperlink" Target="https://notepad-plus-plus.org/"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code.visualstudio.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hyperlink" Target="https://laravel.com/doc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packagist.org/packages/laravel/larave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laravel.com/docs/5.6/structure"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hyperlink" Target="https://laravel.com/docs/configuration"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hyperlink" Target="https://laravel.com/docs/6.x/artisa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laravel.com/docs/6.x/routing"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hyperlink" Target="https://laravel.com/docs/6.x/responses"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Title 1"/>
          <p:cNvSpPr txBox="1">
            <a:spLocks/>
          </p:cNvSpPr>
          <p:nvPr/>
        </p:nvSpPr>
        <p:spPr>
          <a:xfrm>
            <a:off x="990600" y="531732"/>
            <a:ext cx="7924800" cy="984427"/>
          </a:xfrm>
          <a:prstGeom prst="rect">
            <a:avLst/>
          </a:prstGeom>
          <a:ln>
            <a:noFill/>
          </a:ln>
          <a:effectLst/>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n-US" sz="5400" b="1" dirty="0" err="1">
                <a:solidFill>
                  <a:schemeClr val="tx1"/>
                </a:solidFill>
                <a:latin typeface="Calibri" pitchFamily="34" charset="0"/>
                <a:cs typeface="Calibri" pitchFamily="34" charset="0"/>
              </a:rPr>
              <a:t>Kursus</a:t>
            </a:r>
            <a:r>
              <a:rPr lang="en-US" sz="5400" b="1" dirty="0">
                <a:solidFill>
                  <a:schemeClr val="tx1"/>
                </a:solidFill>
                <a:latin typeface="Calibri" pitchFamily="34" charset="0"/>
                <a:cs typeface="Calibri" pitchFamily="34" charset="0"/>
              </a:rPr>
              <a:t> PHP Framework</a:t>
            </a:r>
            <a:endParaRPr lang="en-US" b="1" dirty="0">
              <a:solidFill>
                <a:schemeClr val="tx1"/>
              </a:solidFill>
              <a:latin typeface="Calibri" pitchFamily="34" charset="0"/>
              <a:cs typeface="Calibri" pitchFamily="34" charset="0"/>
            </a:endParaRPr>
          </a:p>
        </p:txBody>
      </p:sp>
      <p:pic>
        <p:nvPicPr>
          <p:cNvPr id="4" name="Graphic 3">
            <a:extLst>
              <a:ext uri="{FF2B5EF4-FFF2-40B4-BE49-F238E27FC236}">
                <a16:creationId xmlns:a16="http://schemas.microsoft.com/office/drawing/2014/main" id="{F6A699B3-E0CF-4724-BF79-4DCED2B23C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11844" y="1108447"/>
            <a:ext cx="6282311" cy="2320553"/>
          </a:xfrm>
          <a:prstGeom prst="rect">
            <a:avLst/>
          </a:prstGeom>
        </p:spPr>
      </p:pic>
      <p:pic>
        <p:nvPicPr>
          <p:cNvPr id="5" name="Picture 4">
            <a:extLst>
              <a:ext uri="{FF2B5EF4-FFF2-40B4-BE49-F238E27FC236}">
                <a16:creationId xmlns:a16="http://schemas.microsoft.com/office/drawing/2014/main" id="{06AF52DC-F126-4C52-97C4-5028A9E8C7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9100" y="3355114"/>
            <a:ext cx="1447800" cy="1382798"/>
          </a:xfrm>
          <a:prstGeom prst="rect">
            <a:avLst/>
          </a:prstGeom>
        </p:spPr>
      </p:pic>
      <p:pic>
        <p:nvPicPr>
          <p:cNvPr id="8" name="Picture 7">
            <a:extLst>
              <a:ext uri="{FF2B5EF4-FFF2-40B4-BE49-F238E27FC236}">
                <a16:creationId xmlns:a16="http://schemas.microsoft.com/office/drawing/2014/main" id="{6804B679-2EC3-46B8-8FD7-E25F371773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2322" y="5105400"/>
            <a:ext cx="2961355" cy="874946"/>
          </a:xfrm>
          <a:prstGeom prst="rect">
            <a:avLst/>
          </a:prstGeom>
        </p:spPr>
      </p:pic>
    </p:spTree>
    <p:extLst>
      <p:ext uri="{BB962C8B-B14F-4D97-AF65-F5344CB8AC3E}">
        <p14:creationId xmlns:p14="http://schemas.microsoft.com/office/powerpoint/2010/main" val="382431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par>
                                <p:cTn id="18" presetID="14" presetClass="entr" presetSubtype="1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randombar(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Kelebihan</a:t>
            </a:r>
            <a:r>
              <a:rPr lang="en-US" b="1" dirty="0"/>
              <a:t> PHP Framework?</a:t>
            </a:r>
          </a:p>
        </p:txBody>
      </p:sp>
      <p:pic>
        <p:nvPicPr>
          <p:cNvPr id="7" name="Content Placeholder 6">
            <a:extLst>
              <a:ext uri="{FF2B5EF4-FFF2-40B4-BE49-F238E27FC236}">
                <a16:creationId xmlns:a16="http://schemas.microsoft.com/office/drawing/2014/main" id="{BF4DCA2D-3D7B-4DAD-B664-9BD2630F8214}"/>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28129" y="1420748"/>
            <a:ext cx="7849739" cy="4572000"/>
          </a:xfrm>
        </p:spPr>
      </p:pic>
      <p:sp>
        <p:nvSpPr>
          <p:cNvPr id="8" name="TextBox 7">
            <a:extLst>
              <a:ext uri="{FF2B5EF4-FFF2-40B4-BE49-F238E27FC236}">
                <a16:creationId xmlns:a16="http://schemas.microsoft.com/office/drawing/2014/main" id="{A4E80FFD-FBBD-4F40-B472-EE3DA2242F2E}"/>
              </a:ext>
            </a:extLst>
          </p:cNvPr>
          <p:cNvSpPr txBox="1"/>
          <p:nvPr/>
        </p:nvSpPr>
        <p:spPr>
          <a:xfrm>
            <a:off x="1196073" y="6214030"/>
            <a:ext cx="7513852" cy="369332"/>
          </a:xfrm>
          <a:prstGeom prst="rect">
            <a:avLst/>
          </a:prstGeom>
          <a:noFill/>
        </p:spPr>
        <p:txBody>
          <a:bodyPr wrap="none" rtlCol="0">
            <a:spAutoFit/>
          </a:bodyPr>
          <a:lstStyle/>
          <a:p>
            <a:r>
              <a:rPr lang="en-MY" dirty="0" err="1"/>
              <a:t>Contoh</a:t>
            </a:r>
            <a:r>
              <a:rPr lang="en-MY" dirty="0"/>
              <a:t> </a:t>
            </a:r>
            <a:r>
              <a:rPr lang="en-MY" dirty="0" err="1"/>
              <a:t>fungsi</a:t>
            </a:r>
            <a:r>
              <a:rPr lang="en-MY" dirty="0"/>
              <a:t> </a:t>
            </a:r>
            <a:r>
              <a:rPr lang="en-MY" dirty="0" err="1"/>
              <a:t>kod</a:t>
            </a:r>
            <a:r>
              <a:rPr lang="en-MY" dirty="0"/>
              <a:t> authentication – </a:t>
            </a:r>
            <a:r>
              <a:rPr lang="en-MY" dirty="0" err="1"/>
              <a:t>untuk</a:t>
            </a:r>
            <a:r>
              <a:rPr lang="en-MY" dirty="0"/>
              <a:t> </a:t>
            </a:r>
            <a:r>
              <a:rPr lang="en-MY" dirty="0" err="1"/>
              <a:t>membolehkan</a:t>
            </a:r>
            <a:r>
              <a:rPr lang="en-MY" dirty="0"/>
              <a:t> </a:t>
            </a:r>
            <a:r>
              <a:rPr lang="en-MY" dirty="0" err="1"/>
              <a:t>pengguna</a:t>
            </a:r>
            <a:r>
              <a:rPr lang="en-MY" dirty="0"/>
              <a:t> login </a:t>
            </a:r>
            <a:r>
              <a:rPr lang="en-MY" dirty="0" err="1"/>
              <a:t>ke</a:t>
            </a:r>
            <a:r>
              <a:rPr lang="en-MY" dirty="0"/>
              <a:t> </a:t>
            </a:r>
            <a:r>
              <a:rPr lang="en-MY" dirty="0" err="1"/>
              <a:t>dalam</a:t>
            </a:r>
            <a:r>
              <a:rPr lang="en-MY" dirty="0"/>
              <a:t> </a:t>
            </a:r>
            <a:r>
              <a:rPr lang="en-MY" dirty="0" err="1"/>
              <a:t>sistem</a:t>
            </a:r>
            <a:endParaRPr lang="en-MY" dirty="0"/>
          </a:p>
        </p:txBody>
      </p:sp>
    </p:spTree>
    <p:extLst>
      <p:ext uri="{BB962C8B-B14F-4D97-AF65-F5344CB8AC3E}">
        <p14:creationId xmlns:p14="http://schemas.microsoft.com/office/powerpoint/2010/main" val="390389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15962"/>
          </a:xfrm>
        </p:spPr>
        <p:txBody>
          <a:bodyPr>
            <a:normAutofit fontScale="90000"/>
          </a:bodyPr>
          <a:lstStyle/>
          <a:p>
            <a:r>
              <a:rPr lang="en-US" b="1" dirty="0"/>
              <a:t>Views - </a:t>
            </a:r>
            <a:r>
              <a:rPr lang="en-US" b="1" dirty="0" err="1"/>
              <a:t>Asas</a:t>
            </a:r>
            <a:endParaRPr lang="en-US" b="1" dirty="0"/>
          </a:p>
        </p:txBody>
      </p:sp>
      <p:sp>
        <p:nvSpPr>
          <p:cNvPr id="4" name="Content Placeholder 3"/>
          <p:cNvSpPr>
            <a:spLocks noGrp="1"/>
          </p:cNvSpPr>
          <p:nvPr>
            <p:ph sz="quarter" idx="1"/>
          </p:nvPr>
        </p:nvSpPr>
        <p:spPr>
          <a:xfrm>
            <a:off x="304800" y="990600"/>
            <a:ext cx="9296400" cy="5562600"/>
          </a:xfrm>
        </p:spPr>
        <p:txBody>
          <a:bodyPr>
            <a:normAutofit/>
          </a:bodyPr>
          <a:lstStyle/>
          <a:p>
            <a:pPr algn="just">
              <a:lnSpc>
                <a:spcPct val="150000"/>
              </a:lnSpc>
              <a:spcBef>
                <a:spcPts val="0"/>
              </a:spcBef>
              <a:spcAft>
                <a:spcPts val="1800"/>
              </a:spcAft>
            </a:pPr>
            <a:r>
              <a:rPr lang="en-US" dirty="0">
                <a:sym typeface="Wingdings" pitchFamily="2" charset="2"/>
              </a:rPr>
              <a:t>Apabila </a:t>
            </a:r>
            <a:r>
              <a:rPr lang="en-US" dirty="0" err="1">
                <a:sym typeface="Wingdings" pitchFamily="2" charset="2"/>
              </a:rPr>
              <a:t>memberi</a:t>
            </a:r>
            <a:r>
              <a:rPr lang="en-US" dirty="0">
                <a:sym typeface="Wingdings" pitchFamily="2" charset="2"/>
              </a:rPr>
              <a:t> Response </a:t>
            </a:r>
            <a:r>
              <a:rPr lang="en-US" dirty="0" err="1">
                <a:sym typeface="Wingdings" pitchFamily="2" charset="2"/>
              </a:rPr>
              <a:t>seperti</a:t>
            </a:r>
            <a:r>
              <a:rPr lang="en-US" dirty="0">
                <a:sym typeface="Wingdings" pitchFamily="2" charset="2"/>
              </a:rPr>
              <a:t> </a:t>
            </a:r>
            <a:r>
              <a:rPr lang="en-US" dirty="0" err="1">
                <a:sym typeface="Wingdings" pitchFamily="2" charset="2"/>
              </a:rPr>
              <a:t>dibawah</a:t>
            </a:r>
            <a:r>
              <a:rPr lang="en-US" dirty="0">
                <a:sym typeface="Wingdings" pitchFamily="2" charset="2"/>
              </a:rPr>
              <a:t>, </a:t>
            </a:r>
            <a:r>
              <a:rPr lang="en-US" dirty="0" err="1">
                <a:sym typeface="Wingdings" pitchFamily="2" charset="2"/>
              </a:rPr>
              <a:t>kita</a:t>
            </a:r>
            <a:r>
              <a:rPr lang="en-US" dirty="0">
                <a:sym typeface="Wingdings" pitchFamily="2" charset="2"/>
              </a:rPr>
              <a:t> </a:t>
            </a:r>
            <a:r>
              <a:rPr lang="en-US" dirty="0" err="1">
                <a:sym typeface="Wingdings" pitchFamily="2" charset="2"/>
              </a:rPr>
              <a:t>tidak</a:t>
            </a:r>
            <a:r>
              <a:rPr lang="en-US" dirty="0">
                <a:sym typeface="Wingdings" pitchFamily="2" charset="2"/>
              </a:rPr>
              <a:t> </a:t>
            </a:r>
            <a:r>
              <a:rPr lang="en-US" dirty="0" err="1">
                <a:sym typeface="Wingdings" pitchFamily="2" charset="2"/>
              </a:rPr>
              <a:t>perlu</a:t>
            </a:r>
            <a:r>
              <a:rPr lang="en-US" dirty="0">
                <a:sym typeface="Wingdings" pitchFamily="2" charset="2"/>
              </a:rPr>
              <a:t> </a:t>
            </a:r>
            <a:r>
              <a:rPr lang="en-US" dirty="0" err="1">
                <a:sym typeface="Wingdings" pitchFamily="2" charset="2"/>
              </a:rPr>
              <a:t>menaip</a:t>
            </a:r>
            <a:r>
              <a:rPr lang="en-US" dirty="0">
                <a:sym typeface="Wingdings" pitchFamily="2" charset="2"/>
              </a:rPr>
              <a:t> </a:t>
            </a:r>
            <a:r>
              <a:rPr lang="en-US" dirty="0" err="1">
                <a:sym typeface="Wingdings" pitchFamily="2" charset="2"/>
              </a:rPr>
              <a:t>nama</a:t>
            </a:r>
            <a:r>
              <a:rPr lang="en-US" dirty="0">
                <a:sym typeface="Wingdings" pitchFamily="2" charset="2"/>
              </a:rPr>
              <a:t> fail template yang </a:t>
            </a:r>
            <a:r>
              <a:rPr lang="en-US" dirty="0" err="1">
                <a:sym typeface="Wingdings" pitchFamily="2" charset="2"/>
              </a:rPr>
              <a:t>lengkap</a:t>
            </a:r>
            <a:r>
              <a:rPr lang="en-US" dirty="0">
                <a:sym typeface="Wingdings" pitchFamily="2" charset="2"/>
              </a:rPr>
              <a:t> </a:t>
            </a:r>
            <a:r>
              <a:rPr lang="en-US" dirty="0" err="1">
                <a:sym typeface="Wingdings" pitchFamily="2" charset="2"/>
              </a:rPr>
              <a:t>dengan</a:t>
            </a:r>
            <a:r>
              <a:rPr lang="en-US" dirty="0">
                <a:sym typeface="Wingdings" pitchFamily="2" charset="2"/>
              </a:rPr>
              <a:t> extension-</a:t>
            </a:r>
            <a:r>
              <a:rPr lang="en-US" dirty="0" err="1">
                <a:sym typeface="Wingdings" pitchFamily="2" charset="2"/>
              </a:rPr>
              <a:t>nya</a:t>
            </a:r>
            <a:r>
              <a:rPr lang="en-US" dirty="0">
                <a:sym typeface="Wingdings" pitchFamily="2" charset="2"/>
              </a:rPr>
              <a:t>.</a:t>
            </a:r>
          </a:p>
          <a:p>
            <a:pPr algn="just">
              <a:lnSpc>
                <a:spcPct val="150000"/>
              </a:lnSpc>
              <a:spcBef>
                <a:spcPts val="0"/>
              </a:spcBef>
              <a:spcAft>
                <a:spcPts val="1800"/>
              </a:spcAft>
            </a:pPr>
            <a:endParaRPr lang="en-US" dirty="0">
              <a:sym typeface="Wingdings" pitchFamily="2" charset="2"/>
            </a:endParaRPr>
          </a:p>
          <a:p>
            <a:pPr algn="just">
              <a:lnSpc>
                <a:spcPct val="150000"/>
              </a:lnSpc>
              <a:spcBef>
                <a:spcPts val="0"/>
              </a:spcBef>
              <a:spcAft>
                <a:spcPts val="1800"/>
              </a:spcAft>
            </a:pPr>
            <a:r>
              <a:rPr lang="en-US" dirty="0">
                <a:sym typeface="Wingdings" pitchFamily="2" charset="2"/>
              </a:rPr>
              <a:t>Contoh </a:t>
            </a:r>
            <a:r>
              <a:rPr lang="en-US" dirty="0" err="1">
                <a:sym typeface="Wingdings" pitchFamily="2" charset="2"/>
              </a:rPr>
              <a:t>nama</a:t>
            </a:r>
            <a:r>
              <a:rPr lang="en-US" dirty="0">
                <a:sym typeface="Wingdings" pitchFamily="2" charset="2"/>
              </a:rPr>
              <a:t> fail </a:t>
            </a:r>
            <a:r>
              <a:rPr lang="en-US" dirty="0" err="1">
                <a:sym typeface="Wingdings" pitchFamily="2" charset="2"/>
              </a:rPr>
              <a:t>untuk</a:t>
            </a:r>
            <a:r>
              <a:rPr lang="en-US" dirty="0">
                <a:sym typeface="Wingdings" pitchFamily="2" charset="2"/>
              </a:rPr>
              <a:t> </a:t>
            </a:r>
            <a:r>
              <a:rPr lang="en-US" dirty="0" err="1">
                <a:sym typeface="Wingdings" pitchFamily="2" charset="2"/>
              </a:rPr>
              <a:t>borang</a:t>
            </a:r>
            <a:r>
              <a:rPr lang="en-US" dirty="0">
                <a:sym typeface="Wingdings" pitchFamily="2" charset="2"/>
              </a:rPr>
              <a:t> login </a:t>
            </a:r>
            <a:r>
              <a:rPr lang="en-US" dirty="0" err="1">
                <a:sym typeface="Wingdings" pitchFamily="2" charset="2"/>
              </a:rPr>
              <a:t>adalah</a:t>
            </a:r>
            <a:r>
              <a:rPr lang="en-US" dirty="0">
                <a:sym typeface="Wingdings" pitchFamily="2" charset="2"/>
              </a:rPr>
              <a:t> </a:t>
            </a:r>
            <a:r>
              <a:rPr lang="en-US" i="1" dirty="0">
                <a:solidFill>
                  <a:schemeClr val="accent1"/>
                </a:solidFill>
                <a:sym typeface="Wingdings" pitchFamily="2" charset="2"/>
              </a:rPr>
              <a:t>template-</a:t>
            </a:r>
            <a:r>
              <a:rPr lang="en-US" i="1" dirty="0" err="1">
                <a:solidFill>
                  <a:schemeClr val="accent1"/>
                </a:solidFill>
                <a:sym typeface="Wingdings" pitchFamily="2" charset="2"/>
              </a:rPr>
              <a:t>login.php</a:t>
            </a:r>
            <a:r>
              <a:rPr lang="en-US" dirty="0">
                <a:sym typeface="Wingdings" pitchFamily="2" charset="2"/>
              </a:rPr>
              <a:t>. </a:t>
            </a:r>
            <a:r>
              <a:rPr lang="en-US" dirty="0" err="1">
                <a:sym typeface="Wingdings" pitchFamily="2" charset="2"/>
              </a:rPr>
              <a:t>Maka</a:t>
            </a:r>
            <a:r>
              <a:rPr lang="en-US" dirty="0">
                <a:sym typeface="Wingdings" pitchFamily="2" charset="2"/>
              </a:rPr>
              <a:t> </a:t>
            </a:r>
            <a:r>
              <a:rPr lang="en-US" dirty="0" err="1">
                <a:sym typeface="Wingdings" pitchFamily="2" charset="2"/>
              </a:rPr>
              <a:t>untuk</a:t>
            </a:r>
            <a:r>
              <a:rPr lang="en-US" dirty="0">
                <a:sym typeface="Wingdings" pitchFamily="2" charset="2"/>
              </a:rPr>
              <a:t> </a:t>
            </a:r>
            <a:r>
              <a:rPr lang="en-US" dirty="0" err="1">
                <a:sym typeface="Wingdings" pitchFamily="2" charset="2"/>
              </a:rPr>
              <a:t>memanggil</a:t>
            </a:r>
            <a:r>
              <a:rPr lang="en-US" dirty="0">
                <a:sym typeface="Wingdings" pitchFamily="2" charset="2"/>
              </a:rPr>
              <a:t> </a:t>
            </a:r>
            <a:r>
              <a:rPr lang="en-US" dirty="0" err="1">
                <a:sym typeface="Wingdings" pitchFamily="2" charset="2"/>
              </a:rPr>
              <a:t>dan</a:t>
            </a:r>
            <a:r>
              <a:rPr lang="en-US" dirty="0">
                <a:sym typeface="Wingdings" pitchFamily="2" charset="2"/>
              </a:rPr>
              <a:t> </a:t>
            </a:r>
            <a:r>
              <a:rPr lang="en-US" dirty="0" err="1">
                <a:sym typeface="Wingdings" pitchFamily="2" charset="2"/>
              </a:rPr>
              <a:t>memaparkan</a:t>
            </a:r>
            <a:r>
              <a:rPr lang="en-US" dirty="0">
                <a:sym typeface="Wingdings" pitchFamily="2" charset="2"/>
              </a:rPr>
              <a:t> </a:t>
            </a:r>
            <a:r>
              <a:rPr lang="en-US" dirty="0" err="1">
                <a:sym typeface="Wingdings" pitchFamily="2" charset="2"/>
              </a:rPr>
              <a:t>paparan</a:t>
            </a:r>
            <a:r>
              <a:rPr lang="en-US" dirty="0">
                <a:sym typeface="Wingdings" pitchFamily="2" charset="2"/>
              </a:rPr>
              <a:t> template </a:t>
            </a:r>
            <a:r>
              <a:rPr lang="en-US" dirty="0" err="1">
                <a:sym typeface="Wingdings" pitchFamily="2" charset="2"/>
              </a:rPr>
              <a:t>ini</a:t>
            </a:r>
            <a:r>
              <a:rPr lang="en-US" dirty="0">
                <a:sym typeface="Wingdings" pitchFamily="2" charset="2"/>
              </a:rPr>
              <a:t> </a:t>
            </a:r>
            <a:r>
              <a:rPr lang="en-US" dirty="0" err="1">
                <a:sym typeface="Wingdings" pitchFamily="2" charset="2"/>
              </a:rPr>
              <a:t>boleh</a:t>
            </a:r>
            <a:r>
              <a:rPr lang="en-US" dirty="0">
                <a:sym typeface="Wingdings" pitchFamily="2" charset="2"/>
              </a:rPr>
              <a:t> </a:t>
            </a:r>
            <a:r>
              <a:rPr lang="en-US" dirty="0" err="1">
                <a:sym typeface="Wingdings" pitchFamily="2" charset="2"/>
              </a:rPr>
              <a:t>dibuat</a:t>
            </a:r>
            <a:r>
              <a:rPr lang="en-US" dirty="0">
                <a:sym typeface="Wingdings" pitchFamily="2" charset="2"/>
              </a:rPr>
              <a:t> </a:t>
            </a:r>
            <a:r>
              <a:rPr lang="en-US" dirty="0" err="1">
                <a:sym typeface="Wingdings" pitchFamily="2" charset="2"/>
              </a:rPr>
              <a:t>dengan</a:t>
            </a:r>
            <a:r>
              <a:rPr lang="en-US" dirty="0">
                <a:sym typeface="Wingdings" pitchFamily="2" charset="2"/>
              </a:rPr>
              <a:t> Response </a:t>
            </a:r>
            <a:r>
              <a:rPr lang="en-US" dirty="0" err="1">
                <a:sym typeface="Wingdings" pitchFamily="2" charset="2"/>
              </a:rPr>
              <a:t>berikut</a:t>
            </a:r>
            <a:r>
              <a:rPr lang="en-US" dirty="0">
                <a:sym typeface="Wingdings" pitchFamily="2" charset="2"/>
              </a:rPr>
              <a:t>:</a:t>
            </a:r>
          </a:p>
          <a:p>
            <a:pPr algn="just">
              <a:lnSpc>
                <a:spcPct val="150000"/>
              </a:lnSpc>
              <a:spcBef>
                <a:spcPts val="0"/>
              </a:spcBef>
              <a:spcAft>
                <a:spcPts val="1800"/>
              </a:spcAft>
            </a:pPr>
            <a:endParaRPr lang="en-US" dirty="0">
              <a:sym typeface="Wingdings" pitchFamily="2" charset="2"/>
            </a:endParaRPr>
          </a:p>
        </p:txBody>
      </p:sp>
      <p:sp>
        <p:nvSpPr>
          <p:cNvPr id="7" name="Rectangle 6"/>
          <p:cNvSpPr/>
          <p:nvPr/>
        </p:nvSpPr>
        <p:spPr>
          <a:xfrm>
            <a:off x="685800" y="2514907"/>
            <a:ext cx="88392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a:solidFill>
                  <a:schemeClr val="tx1"/>
                </a:solidFill>
                <a:latin typeface="Bell MT" pitchFamily="18" charset="0"/>
              </a:rPr>
              <a:t>return view('</a:t>
            </a:r>
            <a:r>
              <a:rPr lang="en-US" sz="2000" b="1" spc="100" dirty="0" err="1">
                <a:solidFill>
                  <a:schemeClr val="accent1"/>
                </a:solidFill>
                <a:latin typeface="Bell MT" pitchFamily="18" charset="0"/>
              </a:rPr>
              <a:t>nama</a:t>
            </a:r>
            <a:r>
              <a:rPr lang="en-US" sz="2000" b="1" spc="100" dirty="0">
                <a:solidFill>
                  <a:schemeClr val="accent1"/>
                </a:solidFill>
                <a:latin typeface="Bell MT" pitchFamily="18" charset="0"/>
              </a:rPr>
              <a:t>-fail-template</a:t>
            </a:r>
            <a:r>
              <a:rPr lang="en-US" sz="2000" b="1" spc="100" dirty="0">
                <a:solidFill>
                  <a:schemeClr val="tx1"/>
                </a:solidFill>
                <a:latin typeface="Bell MT" pitchFamily="18" charset="0"/>
              </a:rPr>
              <a:t>');</a:t>
            </a:r>
            <a:endParaRPr lang="en-US" sz="2000" b="1" spc="100" dirty="0">
              <a:solidFill>
                <a:schemeClr val="accent1"/>
              </a:solidFill>
              <a:latin typeface="Bell MT" pitchFamily="18" charset="0"/>
            </a:endParaRPr>
          </a:p>
        </p:txBody>
      </p:sp>
      <p:sp>
        <p:nvSpPr>
          <p:cNvPr id="8" name="Rectangle 7"/>
          <p:cNvSpPr/>
          <p:nvPr/>
        </p:nvSpPr>
        <p:spPr>
          <a:xfrm>
            <a:off x="685800" y="5334000"/>
            <a:ext cx="88392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a:solidFill>
                  <a:schemeClr val="tx1"/>
                </a:solidFill>
                <a:latin typeface="Bell MT" pitchFamily="18" charset="0"/>
              </a:rPr>
              <a:t>return view('</a:t>
            </a:r>
            <a:r>
              <a:rPr lang="en-US" sz="2000" b="1" spc="100" dirty="0">
                <a:solidFill>
                  <a:schemeClr val="accent1"/>
                </a:solidFill>
                <a:latin typeface="Bell MT" pitchFamily="18" charset="0"/>
              </a:rPr>
              <a:t>template-login</a:t>
            </a:r>
            <a:r>
              <a:rPr lang="en-US" sz="2000" b="1" spc="100" dirty="0">
                <a:solidFill>
                  <a:schemeClr val="tx1"/>
                </a:solidFill>
                <a:latin typeface="Bell MT" pitchFamily="18" charset="0"/>
              </a:rPr>
              <a:t>');</a:t>
            </a:r>
            <a:endParaRPr lang="en-US" sz="2000" b="1" spc="100" dirty="0">
              <a:solidFill>
                <a:schemeClr val="accent1"/>
              </a:solidFill>
              <a:latin typeface="Bell MT" pitchFamily="18" charset="0"/>
            </a:endParaRPr>
          </a:p>
        </p:txBody>
      </p:sp>
    </p:spTree>
    <p:extLst>
      <p:ext uri="{BB962C8B-B14F-4D97-AF65-F5344CB8AC3E}">
        <p14:creationId xmlns:p14="http://schemas.microsoft.com/office/powerpoint/2010/main" val="324880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ircle(in)">
                                      <p:cBhvr>
                                        <p:cTn id="14" dur="2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circle(in)">
                                      <p:cBhvr>
                                        <p:cTn id="2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animBg="1"/>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15962"/>
          </a:xfrm>
        </p:spPr>
        <p:txBody>
          <a:bodyPr>
            <a:normAutofit fontScale="90000"/>
          </a:bodyPr>
          <a:lstStyle/>
          <a:p>
            <a:r>
              <a:rPr lang="en-US" b="1" dirty="0"/>
              <a:t>Views - </a:t>
            </a:r>
            <a:r>
              <a:rPr lang="en-US" b="1" dirty="0" err="1"/>
              <a:t>Asas</a:t>
            </a:r>
            <a:endParaRPr lang="en-US" b="1" dirty="0"/>
          </a:p>
        </p:txBody>
      </p:sp>
      <p:sp>
        <p:nvSpPr>
          <p:cNvPr id="4" name="Content Placeholder 3"/>
          <p:cNvSpPr>
            <a:spLocks noGrp="1"/>
          </p:cNvSpPr>
          <p:nvPr>
            <p:ph sz="quarter" idx="1"/>
          </p:nvPr>
        </p:nvSpPr>
        <p:spPr>
          <a:xfrm>
            <a:off x="304800" y="990600"/>
            <a:ext cx="9296400" cy="5562600"/>
          </a:xfrm>
        </p:spPr>
        <p:txBody>
          <a:bodyPr>
            <a:normAutofit/>
          </a:bodyPr>
          <a:lstStyle/>
          <a:p>
            <a:pPr algn="just">
              <a:lnSpc>
                <a:spcPct val="150000"/>
              </a:lnSpc>
              <a:spcBef>
                <a:spcPts val="0"/>
              </a:spcBef>
              <a:spcAft>
                <a:spcPts val="1800"/>
              </a:spcAft>
            </a:pPr>
            <a:r>
              <a:rPr lang="en-US" dirty="0">
                <a:sym typeface="Wingdings" pitchFamily="2" charset="2"/>
              </a:rPr>
              <a:t>Apabila </a:t>
            </a:r>
            <a:r>
              <a:rPr lang="en-US" dirty="0" err="1">
                <a:sym typeface="Wingdings" pitchFamily="2" charset="2"/>
              </a:rPr>
              <a:t>kita</a:t>
            </a:r>
            <a:r>
              <a:rPr lang="en-US" dirty="0">
                <a:sym typeface="Wingdings" pitchFamily="2" charset="2"/>
              </a:rPr>
              <a:t> </a:t>
            </a:r>
            <a:r>
              <a:rPr lang="en-US" dirty="0" err="1">
                <a:sym typeface="Wingdings" pitchFamily="2" charset="2"/>
              </a:rPr>
              <a:t>memberi</a:t>
            </a:r>
            <a:r>
              <a:rPr lang="en-US" dirty="0">
                <a:sym typeface="Wingdings" pitchFamily="2" charset="2"/>
              </a:rPr>
              <a:t> Response </a:t>
            </a:r>
            <a:r>
              <a:rPr lang="en-US" b="1" dirty="0">
                <a:solidFill>
                  <a:schemeClr val="accent1"/>
                </a:solidFill>
                <a:sym typeface="Wingdings" pitchFamily="2" charset="2"/>
              </a:rPr>
              <a:t>view()</a:t>
            </a:r>
            <a:r>
              <a:rPr lang="en-US" dirty="0">
                <a:sym typeface="Wingdings" pitchFamily="2" charset="2"/>
              </a:rPr>
              <a:t>, </a:t>
            </a:r>
            <a:r>
              <a:rPr lang="en-US" dirty="0" err="1">
                <a:sym typeface="Wingdings" pitchFamily="2" charset="2"/>
              </a:rPr>
              <a:t>ini</a:t>
            </a:r>
            <a:r>
              <a:rPr lang="en-US" dirty="0">
                <a:sym typeface="Wingdings" pitchFamily="2" charset="2"/>
              </a:rPr>
              <a:t> </a:t>
            </a:r>
            <a:r>
              <a:rPr lang="en-US" dirty="0" err="1">
                <a:sym typeface="Wingdings" pitchFamily="2" charset="2"/>
              </a:rPr>
              <a:t>sebenarnya</a:t>
            </a:r>
            <a:r>
              <a:rPr lang="en-US" dirty="0">
                <a:sym typeface="Wingdings" pitchFamily="2" charset="2"/>
              </a:rPr>
              <a:t> </a:t>
            </a:r>
            <a:r>
              <a:rPr lang="en-US" dirty="0" err="1">
                <a:sym typeface="Wingdings" pitchFamily="2" charset="2"/>
              </a:rPr>
              <a:t>memberikan</a:t>
            </a:r>
            <a:r>
              <a:rPr lang="en-US" dirty="0">
                <a:sym typeface="Wingdings" pitchFamily="2" charset="2"/>
              </a:rPr>
              <a:t> </a:t>
            </a:r>
            <a:r>
              <a:rPr lang="en-US" dirty="0" err="1">
                <a:sym typeface="Wingdings" pitchFamily="2" charset="2"/>
              </a:rPr>
              <a:t>arahan</a:t>
            </a:r>
            <a:r>
              <a:rPr lang="en-US" dirty="0">
                <a:sym typeface="Wingdings" pitchFamily="2" charset="2"/>
              </a:rPr>
              <a:t> </a:t>
            </a:r>
            <a:r>
              <a:rPr lang="en-US" dirty="0" err="1">
                <a:sym typeface="Wingdings" pitchFamily="2" charset="2"/>
              </a:rPr>
              <a:t>kepada</a:t>
            </a:r>
            <a:r>
              <a:rPr lang="en-US" dirty="0">
                <a:sym typeface="Wingdings" pitchFamily="2" charset="2"/>
              </a:rPr>
              <a:t> </a:t>
            </a:r>
            <a:r>
              <a:rPr lang="en-US" dirty="0" err="1">
                <a:sym typeface="Wingdings" pitchFamily="2" charset="2"/>
              </a:rPr>
              <a:t>Laravel</a:t>
            </a:r>
            <a:r>
              <a:rPr lang="en-US" dirty="0">
                <a:sym typeface="Wingdings" pitchFamily="2" charset="2"/>
              </a:rPr>
              <a:t> </a:t>
            </a:r>
            <a:r>
              <a:rPr lang="en-US" dirty="0" err="1">
                <a:sym typeface="Wingdings" pitchFamily="2" charset="2"/>
              </a:rPr>
              <a:t>supaya</a:t>
            </a:r>
            <a:r>
              <a:rPr lang="en-US" dirty="0">
                <a:sym typeface="Wingdings" pitchFamily="2" charset="2"/>
              </a:rPr>
              <a:t> </a:t>
            </a:r>
            <a:r>
              <a:rPr lang="en-US" dirty="0" err="1">
                <a:sym typeface="Wingdings" pitchFamily="2" charset="2"/>
              </a:rPr>
              <a:t>semak</a:t>
            </a:r>
            <a:r>
              <a:rPr lang="en-US" dirty="0">
                <a:sym typeface="Wingdings" pitchFamily="2" charset="2"/>
              </a:rPr>
              <a:t> </a:t>
            </a:r>
            <a:r>
              <a:rPr lang="en-US" dirty="0" err="1">
                <a:sym typeface="Wingdings" pitchFamily="2" charset="2"/>
              </a:rPr>
              <a:t>direktori</a:t>
            </a:r>
            <a:endParaRPr lang="en-US" dirty="0">
              <a:sym typeface="Wingdings" pitchFamily="2" charset="2"/>
            </a:endParaRPr>
          </a:p>
          <a:p>
            <a:pPr algn="just">
              <a:lnSpc>
                <a:spcPct val="150000"/>
              </a:lnSpc>
              <a:spcBef>
                <a:spcPts val="0"/>
              </a:spcBef>
              <a:spcAft>
                <a:spcPts val="1800"/>
              </a:spcAft>
            </a:pPr>
            <a:r>
              <a:rPr lang="en-US" dirty="0">
                <a:sym typeface="Wingdings" pitchFamily="2" charset="2"/>
              </a:rPr>
              <a:t>Apabila </a:t>
            </a:r>
            <a:r>
              <a:rPr lang="en-US" dirty="0" err="1">
                <a:sym typeface="Wingdings" pitchFamily="2" charset="2"/>
              </a:rPr>
              <a:t>wujudnya</a:t>
            </a:r>
            <a:r>
              <a:rPr lang="en-US" dirty="0">
                <a:sym typeface="Wingdings" pitchFamily="2" charset="2"/>
              </a:rPr>
              <a:t> data di </a:t>
            </a:r>
            <a:r>
              <a:rPr lang="en-US" dirty="0" err="1">
                <a:sym typeface="Wingdings" pitchFamily="2" charset="2"/>
              </a:rPr>
              <a:t>dalam</a:t>
            </a:r>
            <a:r>
              <a:rPr lang="en-US" dirty="0">
                <a:sym typeface="Wingdings" pitchFamily="2" charset="2"/>
              </a:rPr>
              <a:t> </a:t>
            </a:r>
            <a:r>
              <a:rPr lang="en-US" b="1" dirty="0">
                <a:solidFill>
                  <a:schemeClr val="accent1"/>
                </a:solidFill>
                <a:sym typeface="Wingdings" pitchFamily="2" charset="2"/>
              </a:rPr>
              <a:t>view()</a:t>
            </a:r>
            <a:r>
              <a:rPr lang="en-US" dirty="0">
                <a:sym typeface="Wingdings" pitchFamily="2" charset="2"/>
              </a:rPr>
              <a:t>, </a:t>
            </a:r>
            <a:r>
              <a:rPr lang="en-US" dirty="0" err="1">
                <a:sym typeface="Wingdings" pitchFamily="2" charset="2"/>
              </a:rPr>
              <a:t>sebagai</a:t>
            </a:r>
            <a:r>
              <a:rPr lang="en-US" dirty="0">
                <a:sym typeface="Wingdings" pitchFamily="2" charset="2"/>
              </a:rPr>
              <a:t> </a:t>
            </a:r>
            <a:r>
              <a:rPr lang="en-US" dirty="0" err="1">
                <a:sym typeface="Wingdings" pitchFamily="2" charset="2"/>
              </a:rPr>
              <a:t>contoh</a:t>
            </a:r>
            <a:r>
              <a:rPr lang="en-US" dirty="0">
                <a:sym typeface="Wingdings" pitchFamily="2" charset="2"/>
              </a:rPr>
              <a:t> </a:t>
            </a:r>
            <a:r>
              <a:rPr lang="en-US" b="1" dirty="0">
                <a:sym typeface="Wingdings" pitchFamily="2" charset="2"/>
              </a:rPr>
              <a:t>view('</a:t>
            </a:r>
            <a:r>
              <a:rPr lang="en-US" b="1" dirty="0">
                <a:solidFill>
                  <a:schemeClr val="accent1"/>
                </a:solidFill>
                <a:sym typeface="Wingdings" pitchFamily="2" charset="2"/>
              </a:rPr>
              <a:t>template-login</a:t>
            </a:r>
            <a:r>
              <a:rPr lang="en-US" b="1" dirty="0">
                <a:sym typeface="Wingdings" pitchFamily="2" charset="2"/>
              </a:rPr>
              <a:t>')</a:t>
            </a:r>
            <a:r>
              <a:rPr lang="en-US" dirty="0">
                <a:sym typeface="Wingdings" pitchFamily="2" charset="2"/>
              </a:rPr>
              <a:t>, </a:t>
            </a:r>
            <a:r>
              <a:rPr lang="en-US" dirty="0" err="1">
                <a:sym typeface="Wingdings" pitchFamily="2" charset="2"/>
              </a:rPr>
              <a:t>ini</a:t>
            </a:r>
            <a:r>
              <a:rPr lang="en-US" dirty="0">
                <a:sym typeface="Wingdings" pitchFamily="2" charset="2"/>
              </a:rPr>
              <a:t> </a:t>
            </a:r>
            <a:r>
              <a:rPr lang="en-US" dirty="0" err="1">
                <a:sym typeface="Wingdings" pitchFamily="2" charset="2"/>
              </a:rPr>
              <a:t>membawa</a:t>
            </a:r>
            <a:r>
              <a:rPr lang="en-US" dirty="0">
                <a:sym typeface="Wingdings" pitchFamily="2" charset="2"/>
              </a:rPr>
              <a:t> </a:t>
            </a:r>
            <a:r>
              <a:rPr lang="en-US" dirty="0" err="1">
                <a:sym typeface="Wingdings" pitchFamily="2" charset="2"/>
              </a:rPr>
              <a:t>erti</a:t>
            </a:r>
            <a:r>
              <a:rPr lang="en-US" dirty="0">
                <a:sym typeface="Wingdings" pitchFamily="2" charset="2"/>
              </a:rPr>
              <a:t> </a:t>
            </a:r>
            <a:r>
              <a:rPr lang="en-US" dirty="0" err="1">
                <a:sym typeface="Wingdings" pitchFamily="2" charset="2"/>
              </a:rPr>
              <a:t>kepada</a:t>
            </a:r>
            <a:r>
              <a:rPr lang="en-US" dirty="0">
                <a:sym typeface="Wingdings" pitchFamily="2" charset="2"/>
              </a:rPr>
              <a:t> Laravel </a:t>
            </a:r>
            <a:r>
              <a:rPr lang="en-US" dirty="0" err="1">
                <a:sym typeface="Wingdings" pitchFamily="2" charset="2"/>
              </a:rPr>
              <a:t>supaya</a:t>
            </a:r>
            <a:r>
              <a:rPr lang="en-US" dirty="0">
                <a:sym typeface="Wingdings" pitchFamily="2" charset="2"/>
              </a:rPr>
              <a:t> </a:t>
            </a:r>
            <a:r>
              <a:rPr lang="en-US" dirty="0" err="1">
                <a:sym typeface="Wingdings" pitchFamily="2" charset="2"/>
              </a:rPr>
              <a:t>mencari</a:t>
            </a:r>
            <a:r>
              <a:rPr lang="en-US" dirty="0">
                <a:sym typeface="Wingdings" pitchFamily="2" charset="2"/>
              </a:rPr>
              <a:t> fail </a:t>
            </a:r>
            <a:r>
              <a:rPr lang="en-US" dirty="0" err="1">
                <a:sym typeface="Wingdings" pitchFamily="2" charset="2"/>
              </a:rPr>
              <a:t>bernama</a:t>
            </a:r>
            <a:r>
              <a:rPr lang="en-US" dirty="0">
                <a:sym typeface="Wingdings" pitchFamily="2" charset="2"/>
              </a:rPr>
              <a:t> </a:t>
            </a:r>
            <a:r>
              <a:rPr lang="en-US" i="1" dirty="0">
                <a:solidFill>
                  <a:schemeClr val="accent1"/>
                </a:solidFill>
                <a:sym typeface="Wingdings" pitchFamily="2" charset="2"/>
              </a:rPr>
              <a:t>template-</a:t>
            </a:r>
            <a:r>
              <a:rPr lang="en-US" i="1" dirty="0" err="1">
                <a:solidFill>
                  <a:schemeClr val="accent1"/>
                </a:solidFill>
                <a:sym typeface="Wingdings" pitchFamily="2" charset="2"/>
              </a:rPr>
              <a:t>login.php</a:t>
            </a:r>
            <a:r>
              <a:rPr lang="en-US" dirty="0">
                <a:sym typeface="Wingdings" pitchFamily="2" charset="2"/>
              </a:rPr>
              <a:t> </a:t>
            </a:r>
            <a:r>
              <a:rPr lang="en-US" dirty="0" err="1">
                <a:sym typeface="Wingdings" pitchFamily="2" charset="2"/>
              </a:rPr>
              <a:t>atau</a:t>
            </a:r>
            <a:r>
              <a:rPr lang="en-US" dirty="0">
                <a:sym typeface="Wingdings" pitchFamily="2" charset="2"/>
              </a:rPr>
              <a:t> </a:t>
            </a:r>
            <a:r>
              <a:rPr lang="en-US" i="1" dirty="0">
                <a:solidFill>
                  <a:schemeClr val="accent1"/>
                </a:solidFill>
                <a:sym typeface="Wingdings" pitchFamily="2" charset="2"/>
              </a:rPr>
              <a:t>template-</a:t>
            </a:r>
            <a:r>
              <a:rPr lang="en-US" i="1" dirty="0" err="1">
                <a:solidFill>
                  <a:schemeClr val="accent1"/>
                </a:solidFill>
                <a:sym typeface="Wingdings" pitchFamily="2" charset="2"/>
              </a:rPr>
              <a:t>login.blade.php</a:t>
            </a:r>
            <a:r>
              <a:rPr lang="en-US" dirty="0">
                <a:sym typeface="Wingdings" pitchFamily="2" charset="2"/>
              </a:rPr>
              <a:t> </a:t>
            </a:r>
            <a:r>
              <a:rPr lang="en-US" dirty="0" err="1">
                <a:sym typeface="Wingdings" pitchFamily="2" charset="2"/>
              </a:rPr>
              <a:t>untuk</a:t>
            </a:r>
            <a:r>
              <a:rPr lang="en-US" dirty="0">
                <a:sym typeface="Wingdings" pitchFamily="2" charset="2"/>
              </a:rPr>
              <a:t> </a:t>
            </a:r>
            <a:r>
              <a:rPr lang="en-US" dirty="0" err="1">
                <a:sym typeface="Wingdings" pitchFamily="2" charset="2"/>
              </a:rPr>
              <a:t>dipaparkan</a:t>
            </a:r>
            <a:r>
              <a:rPr lang="en-US" dirty="0">
                <a:sym typeface="Wingdings" pitchFamily="2" charset="2"/>
              </a:rPr>
              <a:t>. </a:t>
            </a:r>
            <a:r>
              <a:rPr lang="en-US" dirty="0" err="1">
                <a:sym typeface="Wingdings" pitchFamily="2" charset="2"/>
              </a:rPr>
              <a:t>Seandainya</a:t>
            </a:r>
            <a:r>
              <a:rPr lang="en-US" dirty="0">
                <a:sym typeface="Wingdings" pitchFamily="2" charset="2"/>
              </a:rPr>
              <a:t> fail template </a:t>
            </a:r>
            <a:r>
              <a:rPr lang="en-US" dirty="0" err="1">
                <a:sym typeface="Wingdings" pitchFamily="2" charset="2"/>
              </a:rPr>
              <a:t>berada</a:t>
            </a:r>
            <a:r>
              <a:rPr lang="en-US" dirty="0">
                <a:sym typeface="Wingdings" pitchFamily="2" charset="2"/>
              </a:rPr>
              <a:t> di </a:t>
            </a:r>
            <a:r>
              <a:rPr lang="en-US" dirty="0" err="1">
                <a:sym typeface="Wingdings" pitchFamily="2" charset="2"/>
              </a:rPr>
              <a:t>dalam</a:t>
            </a:r>
            <a:r>
              <a:rPr lang="en-US" dirty="0">
                <a:sym typeface="Wingdings" pitchFamily="2" charset="2"/>
              </a:rPr>
              <a:t> </a:t>
            </a:r>
            <a:r>
              <a:rPr lang="en-US" i="1" dirty="0" err="1">
                <a:sym typeface="Wingdings" pitchFamily="2" charset="2"/>
              </a:rPr>
              <a:t>direktori</a:t>
            </a:r>
            <a:r>
              <a:rPr lang="en-US" dirty="0">
                <a:sym typeface="Wingdings" pitchFamily="2" charset="2"/>
              </a:rPr>
              <a:t> </a:t>
            </a:r>
            <a:r>
              <a:rPr lang="en-US" dirty="0" err="1">
                <a:sym typeface="Wingdings" pitchFamily="2" charset="2"/>
              </a:rPr>
              <a:t>tersendiri</a:t>
            </a:r>
            <a:r>
              <a:rPr lang="en-US" dirty="0">
                <a:sym typeface="Wingdings" pitchFamily="2" charset="2"/>
              </a:rPr>
              <a:t>, </a:t>
            </a:r>
            <a:r>
              <a:rPr lang="en-US" dirty="0" err="1">
                <a:sym typeface="Wingdings" pitchFamily="2" charset="2"/>
              </a:rPr>
              <a:t>maka</a:t>
            </a:r>
            <a:r>
              <a:rPr lang="en-US" dirty="0">
                <a:sym typeface="Wingdings" pitchFamily="2" charset="2"/>
              </a:rPr>
              <a:t> </a:t>
            </a:r>
            <a:r>
              <a:rPr lang="en-US" dirty="0" err="1">
                <a:sym typeface="Wingdings" pitchFamily="2" charset="2"/>
              </a:rPr>
              <a:t>kita</a:t>
            </a:r>
            <a:r>
              <a:rPr lang="en-US" dirty="0">
                <a:sym typeface="Wingdings" pitchFamily="2" charset="2"/>
              </a:rPr>
              <a:t> </a:t>
            </a:r>
            <a:r>
              <a:rPr lang="en-US" dirty="0" err="1">
                <a:sym typeface="Wingdings" pitchFamily="2" charset="2"/>
              </a:rPr>
              <a:t>perlu</a:t>
            </a:r>
            <a:r>
              <a:rPr lang="en-US" dirty="0">
                <a:sym typeface="Wingdings" pitchFamily="2" charset="2"/>
              </a:rPr>
              <a:t> </a:t>
            </a:r>
            <a:r>
              <a:rPr lang="en-US" dirty="0" err="1">
                <a:sym typeface="Wingdings" pitchFamily="2" charset="2"/>
              </a:rPr>
              <a:t>menyatakan</a:t>
            </a:r>
            <a:r>
              <a:rPr lang="en-US" dirty="0">
                <a:sym typeface="Wingdings" pitchFamily="2" charset="2"/>
              </a:rPr>
              <a:t> </a:t>
            </a:r>
            <a:r>
              <a:rPr lang="en-US" dirty="0" err="1">
                <a:sym typeface="Wingdings" pitchFamily="2" charset="2"/>
              </a:rPr>
              <a:t>nama</a:t>
            </a:r>
            <a:r>
              <a:rPr lang="en-US" dirty="0">
                <a:sym typeface="Wingdings" pitchFamily="2" charset="2"/>
              </a:rPr>
              <a:t> </a:t>
            </a:r>
            <a:r>
              <a:rPr lang="en-US" dirty="0" err="1">
                <a:sym typeface="Wingdings" pitchFamily="2" charset="2"/>
              </a:rPr>
              <a:t>direktori</a:t>
            </a:r>
            <a:r>
              <a:rPr lang="en-US" dirty="0">
                <a:sym typeface="Wingdings" pitchFamily="2" charset="2"/>
              </a:rPr>
              <a:t> </a:t>
            </a:r>
            <a:r>
              <a:rPr lang="en-US" dirty="0" err="1">
                <a:sym typeface="Wingdings" pitchFamily="2" charset="2"/>
              </a:rPr>
              <a:t>tersebut</a:t>
            </a:r>
            <a:r>
              <a:rPr lang="en-US" dirty="0">
                <a:sym typeface="Wingdings" pitchFamily="2" charset="2"/>
              </a:rPr>
              <a:t>.</a:t>
            </a:r>
          </a:p>
        </p:txBody>
      </p:sp>
      <p:sp>
        <p:nvSpPr>
          <p:cNvPr id="6" name="Rectangle 5"/>
          <p:cNvSpPr/>
          <p:nvPr/>
        </p:nvSpPr>
        <p:spPr>
          <a:xfrm>
            <a:off x="6248400" y="1706562"/>
            <a:ext cx="33528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a:solidFill>
                  <a:schemeClr val="tx1"/>
                </a:solidFill>
                <a:latin typeface="Bell MT" pitchFamily="18" charset="0"/>
              </a:rPr>
              <a:t>/resources/views</a:t>
            </a:r>
            <a:endParaRPr lang="en-US" sz="2000" b="1" spc="100" dirty="0">
              <a:solidFill>
                <a:schemeClr val="accent1"/>
              </a:solidFill>
              <a:latin typeface="Bell MT" pitchFamily="18" charset="0"/>
            </a:endParaRPr>
          </a:p>
        </p:txBody>
      </p:sp>
      <p:sp>
        <p:nvSpPr>
          <p:cNvPr id="9" name="Rectangle 8"/>
          <p:cNvSpPr/>
          <p:nvPr/>
        </p:nvSpPr>
        <p:spPr>
          <a:xfrm>
            <a:off x="685800" y="5715000"/>
            <a:ext cx="89154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a:solidFill>
                  <a:schemeClr val="tx1"/>
                </a:solidFill>
                <a:latin typeface="Bell MT" pitchFamily="18" charset="0"/>
              </a:rPr>
              <a:t>return view('</a:t>
            </a:r>
            <a:r>
              <a:rPr lang="en-US" sz="2000" b="1" spc="100" dirty="0" err="1">
                <a:solidFill>
                  <a:srgbClr val="00B050"/>
                </a:solidFill>
                <a:latin typeface="Bell MT" pitchFamily="18" charset="0"/>
              </a:rPr>
              <a:t>direktori.</a:t>
            </a:r>
            <a:r>
              <a:rPr lang="en-US" sz="2000" b="1" spc="100" dirty="0" err="1">
                <a:solidFill>
                  <a:srgbClr val="C00000"/>
                </a:solidFill>
                <a:latin typeface="Bell MT" pitchFamily="18" charset="0"/>
              </a:rPr>
              <a:t>nama</a:t>
            </a:r>
            <a:r>
              <a:rPr lang="en-US" sz="2000" b="1" spc="100" dirty="0">
                <a:solidFill>
                  <a:srgbClr val="C00000"/>
                </a:solidFill>
                <a:latin typeface="Bell MT" pitchFamily="18" charset="0"/>
              </a:rPr>
              <a:t>-fail-template</a:t>
            </a:r>
            <a:r>
              <a:rPr lang="en-US" sz="2000" b="1" spc="100" dirty="0">
                <a:solidFill>
                  <a:schemeClr val="tx1"/>
                </a:solidFill>
                <a:latin typeface="Bell MT" pitchFamily="18" charset="0"/>
              </a:rPr>
              <a:t>');</a:t>
            </a:r>
            <a:endParaRPr lang="en-US" sz="2000" b="1" spc="100" dirty="0">
              <a:solidFill>
                <a:schemeClr val="accent1"/>
              </a:solidFill>
              <a:latin typeface="Bell MT" pitchFamily="18" charset="0"/>
            </a:endParaRPr>
          </a:p>
        </p:txBody>
      </p:sp>
    </p:spTree>
    <p:extLst>
      <p:ext uri="{BB962C8B-B14F-4D97-AF65-F5344CB8AC3E}">
        <p14:creationId xmlns:p14="http://schemas.microsoft.com/office/powerpoint/2010/main" val="265839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circle(in)">
                                      <p:cBhvr>
                                        <p:cTn id="26"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92162"/>
          </a:xfrm>
        </p:spPr>
        <p:txBody>
          <a:bodyPr/>
          <a:lstStyle/>
          <a:p>
            <a:r>
              <a:rPr lang="en-US" b="1" dirty="0"/>
              <a:t>Views - </a:t>
            </a:r>
            <a:r>
              <a:rPr lang="en-US" b="1" dirty="0" err="1"/>
              <a:t>Asas</a:t>
            </a:r>
            <a:endParaRPr lang="en-US" b="1" dirty="0"/>
          </a:p>
        </p:txBody>
      </p:sp>
      <p:pic>
        <p:nvPicPr>
          <p:cNvPr id="3" name="Content Placeholder 2"/>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8600" y="1295400"/>
            <a:ext cx="9448800" cy="4843836"/>
          </a:xfrm>
        </p:spPr>
      </p:pic>
    </p:spTree>
    <p:extLst>
      <p:ext uri="{BB962C8B-B14F-4D97-AF65-F5344CB8AC3E}">
        <p14:creationId xmlns:p14="http://schemas.microsoft.com/office/powerpoint/2010/main" val="417443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15962"/>
          </a:xfrm>
        </p:spPr>
        <p:txBody>
          <a:bodyPr>
            <a:normAutofit fontScale="90000"/>
          </a:bodyPr>
          <a:lstStyle/>
          <a:p>
            <a:r>
              <a:rPr lang="en-US" b="1" dirty="0"/>
              <a:t>Views - Passing Data To Views</a:t>
            </a:r>
          </a:p>
        </p:txBody>
      </p:sp>
      <p:sp>
        <p:nvSpPr>
          <p:cNvPr id="4" name="Content Placeholder 3"/>
          <p:cNvSpPr>
            <a:spLocks noGrp="1"/>
          </p:cNvSpPr>
          <p:nvPr>
            <p:ph sz="quarter" idx="1"/>
          </p:nvPr>
        </p:nvSpPr>
        <p:spPr>
          <a:xfrm>
            <a:off x="304800" y="990600"/>
            <a:ext cx="9296400" cy="5562600"/>
          </a:xfrm>
        </p:spPr>
        <p:txBody>
          <a:bodyPr>
            <a:normAutofit/>
          </a:bodyPr>
          <a:lstStyle/>
          <a:p>
            <a:pPr algn="just">
              <a:lnSpc>
                <a:spcPct val="150000"/>
              </a:lnSpc>
              <a:spcBef>
                <a:spcPts val="0"/>
              </a:spcBef>
              <a:spcAft>
                <a:spcPts val="1800"/>
              </a:spcAft>
            </a:pPr>
            <a:r>
              <a:rPr lang="en-US" dirty="0" err="1">
                <a:sym typeface="Wingdings" pitchFamily="2" charset="2"/>
              </a:rPr>
              <a:t>Untuk</a:t>
            </a:r>
            <a:r>
              <a:rPr lang="en-US" dirty="0">
                <a:sym typeface="Wingdings" pitchFamily="2" charset="2"/>
              </a:rPr>
              <a:t> </a:t>
            </a:r>
            <a:r>
              <a:rPr lang="en-US" dirty="0" err="1">
                <a:sym typeface="Wingdings" pitchFamily="2" charset="2"/>
              </a:rPr>
              <a:t>menggunakan</a:t>
            </a:r>
            <a:r>
              <a:rPr lang="en-US" dirty="0">
                <a:sym typeface="Wingdings" pitchFamily="2" charset="2"/>
              </a:rPr>
              <a:t> </a:t>
            </a:r>
            <a:r>
              <a:rPr lang="en-US" b="1" dirty="0">
                <a:solidFill>
                  <a:schemeClr val="accent1"/>
                </a:solidFill>
                <a:sym typeface="Wingdings" pitchFamily="2" charset="2"/>
              </a:rPr>
              <a:t>$variable</a:t>
            </a:r>
            <a:r>
              <a:rPr lang="en-US" dirty="0">
                <a:sym typeface="Wingdings" pitchFamily="2" charset="2"/>
              </a:rPr>
              <a:t> </a:t>
            </a:r>
            <a:r>
              <a:rPr lang="en-US" dirty="0" err="1">
                <a:sym typeface="Wingdings" pitchFamily="2" charset="2"/>
              </a:rPr>
              <a:t>pada</a:t>
            </a:r>
            <a:r>
              <a:rPr lang="en-US" dirty="0">
                <a:sym typeface="Wingdings" pitchFamily="2" charset="2"/>
              </a:rPr>
              <a:t> </a:t>
            </a:r>
            <a:r>
              <a:rPr lang="en-US" dirty="0" err="1">
                <a:sym typeface="Wingdings" pitchFamily="2" charset="2"/>
              </a:rPr>
              <a:t>paparan</a:t>
            </a:r>
            <a:r>
              <a:rPr lang="en-US" dirty="0">
                <a:sym typeface="Wingdings" pitchFamily="2" charset="2"/>
              </a:rPr>
              <a:t> template, </a:t>
            </a:r>
            <a:r>
              <a:rPr lang="en-US" dirty="0" err="1">
                <a:sym typeface="Wingdings" pitchFamily="2" charset="2"/>
              </a:rPr>
              <a:t>seperti</a:t>
            </a:r>
            <a:r>
              <a:rPr lang="en-US" dirty="0">
                <a:sym typeface="Wingdings" pitchFamily="2" charset="2"/>
              </a:rPr>
              <a:t> </a:t>
            </a:r>
            <a:r>
              <a:rPr lang="en-US" dirty="0" err="1">
                <a:sym typeface="Wingdings" pitchFamily="2" charset="2"/>
              </a:rPr>
              <a:t>memaparkan</a:t>
            </a:r>
            <a:r>
              <a:rPr lang="en-US" dirty="0">
                <a:sym typeface="Wingdings" pitchFamily="2" charset="2"/>
              </a:rPr>
              <a:t> </a:t>
            </a:r>
            <a:r>
              <a:rPr lang="en-US" dirty="0" err="1">
                <a:sym typeface="Wingdings" pitchFamily="2" charset="2"/>
              </a:rPr>
              <a:t>nama</a:t>
            </a:r>
            <a:r>
              <a:rPr lang="en-US" dirty="0">
                <a:sym typeface="Wingdings" pitchFamily="2" charset="2"/>
              </a:rPr>
              <a:t> </a:t>
            </a:r>
            <a:r>
              <a:rPr lang="en-US" dirty="0" err="1">
                <a:sym typeface="Wingdings" pitchFamily="2" charset="2"/>
              </a:rPr>
              <a:t>pengguna</a:t>
            </a:r>
            <a:r>
              <a:rPr lang="en-US" dirty="0">
                <a:sym typeface="Wingdings" pitchFamily="2" charset="2"/>
              </a:rPr>
              <a:t>, </a:t>
            </a:r>
            <a:r>
              <a:rPr lang="en-US" dirty="0" err="1">
                <a:sym typeface="Wingdings" pitchFamily="2" charset="2"/>
              </a:rPr>
              <a:t>emel</a:t>
            </a:r>
            <a:r>
              <a:rPr lang="en-US" dirty="0">
                <a:sym typeface="Wingdings" pitchFamily="2" charset="2"/>
              </a:rPr>
              <a:t> </a:t>
            </a:r>
            <a:r>
              <a:rPr lang="en-US" dirty="0" err="1">
                <a:sym typeface="Wingdings" pitchFamily="2" charset="2"/>
              </a:rPr>
              <a:t>dan</a:t>
            </a:r>
            <a:r>
              <a:rPr lang="en-US" dirty="0">
                <a:sym typeface="Wingdings" pitchFamily="2" charset="2"/>
              </a:rPr>
              <a:t> </a:t>
            </a:r>
            <a:r>
              <a:rPr lang="en-US" dirty="0" err="1">
                <a:sym typeface="Wingdings" pitchFamily="2" charset="2"/>
              </a:rPr>
              <a:t>sebagainya</a:t>
            </a:r>
            <a:r>
              <a:rPr lang="en-US" dirty="0">
                <a:sym typeface="Wingdings" pitchFamily="2" charset="2"/>
              </a:rPr>
              <a:t>, </a:t>
            </a:r>
            <a:r>
              <a:rPr lang="en-US" dirty="0" err="1">
                <a:sym typeface="Wingdings" pitchFamily="2" charset="2"/>
              </a:rPr>
              <a:t>maka</a:t>
            </a:r>
            <a:r>
              <a:rPr lang="en-US" dirty="0">
                <a:sym typeface="Wingdings" pitchFamily="2" charset="2"/>
              </a:rPr>
              <a:t> </a:t>
            </a:r>
            <a:r>
              <a:rPr lang="en-US" dirty="0" err="1">
                <a:sym typeface="Wingdings" pitchFamily="2" charset="2"/>
              </a:rPr>
              <a:t>kita</a:t>
            </a:r>
            <a:r>
              <a:rPr lang="en-US" dirty="0">
                <a:sym typeface="Wingdings" pitchFamily="2" charset="2"/>
              </a:rPr>
              <a:t> </a:t>
            </a:r>
            <a:r>
              <a:rPr lang="en-US" dirty="0" err="1">
                <a:sym typeface="Wingdings" pitchFamily="2" charset="2"/>
              </a:rPr>
              <a:t>perlu</a:t>
            </a:r>
            <a:r>
              <a:rPr lang="en-US" dirty="0">
                <a:sym typeface="Wingdings" pitchFamily="2" charset="2"/>
              </a:rPr>
              <a:t> </a:t>
            </a:r>
            <a:r>
              <a:rPr lang="en-US" dirty="0" err="1">
                <a:sym typeface="Wingdings" pitchFamily="2" charset="2"/>
              </a:rPr>
              <a:t>memastikan</a:t>
            </a:r>
            <a:r>
              <a:rPr lang="en-US" dirty="0">
                <a:sym typeface="Wingdings" pitchFamily="2" charset="2"/>
              </a:rPr>
              <a:t> </a:t>
            </a:r>
            <a:r>
              <a:rPr lang="en-US" b="1" dirty="0">
                <a:solidFill>
                  <a:schemeClr val="accent1"/>
                </a:solidFill>
                <a:sym typeface="Wingdings" pitchFamily="2" charset="2"/>
              </a:rPr>
              <a:t>$variable</a:t>
            </a:r>
            <a:r>
              <a:rPr lang="en-US" dirty="0">
                <a:sym typeface="Wingdings" pitchFamily="2" charset="2"/>
              </a:rPr>
              <a:t> </a:t>
            </a:r>
            <a:r>
              <a:rPr lang="en-US" dirty="0" err="1">
                <a:sym typeface="Wingdings" pitchFamily="2" charset="2"/>
              </a:rPr>
              <a:t>tersebut</a:t>
            </a:r>
            <a:r>
              <a:rPr lang="en-US" dirty="0">
                <a:sym typeface="Wingdings" pitchFamily="2" charset="2"/>
              </a:rPr>
              <a:t> </a:t>
            </a:r>
            <a:r>
              <a:rPr lang="en-US" u="sng" dirty="0" err="1">
                <a:sym typeface="Wingdings" pitchFamily="2" charset="2"/>
              </a:rPr>
              <a:t>disertakan</a:t>
            </a:r>
            <a:r>
              <a:rPr lang="en-US" u="sng" dirty="0">
                <a:sym typeface="Wingdings" pitchFamily="2" charset="2"/>
              </a:rPr>
              <a:t> </a:t>
            </a:r>
            <a:r>
              <a:rPr lang="en-US" u="sng" dirty="0" err="1">
                <a:sym typeface="Wingdings" pitchFamily="2" charset="2"/>
              </a:rPr>
              <a:t>sekali</a:t>
            </a:r>
            <a:r>
              <a:rPr lang="en-US" u="sng" dirty="0">
                <a:sym typeface="Wingdings" pitchFamily="2" charset="2"/>
              </a:rPr>
              <a:t> </a:t>
            </a:r>
            <a:r>
              <a:rPr lang="en-US" u="sng" dirty="0" err="1">
                <a:sym typeface="Wingdings" pitchFamily="2" charset="2"/>
              </a:rPr>
              <a:t>sewaktu</a:t>
            </a:r>
            <a:r>
              <a:rPr lang="en-US" u="sng" dirty="0">
                <a:sym typeface="Wingdings" pitchFamily="2" charset="2"/>
              </a:rPr>
              <a:t> Response view() </a:t>
            </a:r>
            <a:r>
              <a:rPr lang="en-US" u="sng" dirty="0" err="1">
                <a:sym typeface="Wingdings" pitchFamily="2" charset="2"/>
              </a:rPr>
              <a:t>diberikan</a:t>
            </a:r>
            <a:r>
              <a:rPr lang="en-US" dirty="0">
                <a:sym typeface="Wingdings" pitchFamily="2" charset="2"/>
              </a:rPr>
              <a:t>.</a:t>
            </a:r>
          </a:p>
          <a:p>
            <a:pPr algn="just">
              <a:lnSpc>
                <a:spcPct val="150000"/>
              </a:lnSpc>
              <a:spcBef>
                <a:spcPts val="0"/>
              </a:spcBef>
              <a:spcAft>
                <a:spcPts val="1800"/>
              </a:spcAft>
            </a:pPr>
            <a:r>
              <a:rPr lang="en-US" dirty="0">
                <a:sym typeface="Wingdings" pitchFamily="2" charset="2"/>
              </a:rPr>
              <a:t>Sekiranya </a:t>
            </a:r>
            <a:r>
              <a:rPr lang="en-US" b="1" dirty="0">
                <a:solidFill>
                  <a:schemeClr val="accent1"/>
                </a:solidFill>
                <a:sym typeface="Wingdings" pitchFamily="2" charset="2"/>
              </a:rPr>
              <a:t>$variable</a:t>
            </a:r>
            <a:r>
              <a:rPr lang="en-US" dirty="0">
                <a:sym typeface="Wingdings" pitchFamily="2" charset="2"/>
              </a:rPr>
              <a:t> </a:t>
            </a:r>
            <a:r>
              <a:rPr lang="en-US" dirty="0" err="1">
                <a:sym typeface="Wingdings" pitchFamily="2" charset="2"/>
              </a:rPr>
              <a:t>tidak</a:t>
            </a:r>
            <a:r>
              <a:rPr lang="en-US" dirty="0">
                <a:sym typeface="Wingdings" pitchFamily="2" charset="2"/>
              </a:rPr>
              <a:t> </a:t>
            </a:r>
            <a:r>
              <a:rPr lang="en-US" dirty="0" err="1">
                <a:sym typeface="Wingdings" pitchFamily="2" charset="2"/>
              </a:rPr>
              <a:t>disertakan</a:t>
            </a:r>
            <a:r>
              <a:rPr lang="en-US" dirty="0">
                <a:sym typeface="Wingdings" pitchFamily="2" charset="2"/>
              </a:rPr>
              <a:t> </a:t>
            </a:r>
            <a:r>
              <a:rPr lang="en-US" dirty="0" err="1">
                <a:sym typeface="Wingdings" pitchFamily="2" charset="2"/>
              </a:rPr>
              <a:t>bersama</a:t>
            </a:r>
            <a:r>
              <a:rPr lang="en-US" dirty="0">
                <a:sym typeface="Wingdings" pitchFamily="2" charset="2"/>
              </a:rPr>
              <a:t> view </a:t>
            </a:r>
            <a:r>
              <a:rPr lang="en-US" dirty="0" err="1">
                <a:sym typeface="Wingdings" pitchFamily="2" charset="2"/>
              </a:rPr>
              <a:t>sewaktu</a:t>
            </a:r>
            <a:r>
              <a:rPr lang="en-US" dirty="0">
                <a:sym typeface="Wingdings" pitchFamily="2" charset="2"/>
              </a:rPr>
              <a:t> response </a:t>
            </a:r>
            <a:r>
              <a:rPr lang="en-US" dirty="0" err="1">
                <a:sym typeface="Wingdings" pitchFamily="2" charset="2"/>
              </a:rPr>
              <a:t>diberi</a:t>
            </a:r>
            <a:r>
              <a:rPr lang="en-US" dirty="0">
                <a:sym typeface="Wingdings" pitchFamily="2" charset="2"/>
              </a:rPr>
              <a:t>, </a:t>
            </a:r>
            <a:r>
              <a:rPr lang="en-US" dirty="0" err="1">
                <a:sym typeface="Wingdings" pitchFamily="2" charset="2"/>
              </a:rPr>
              <a:t>maka</a:t>
            </a:r>
            <a:r>
              <a:rPr lang="en-US" dirty="0">
                <a:sym typeface="Wingdings" pitchFamily="2" charset="2"/>
              </a:rPr>
              <a:t> </a:t>
            </a:r>
            <a:r>
              <a:rPr lang="en-US" dirty="0" err="1">
                <a:sym typeface="Wingdings" pitchFamily="2" charset="2"/>
              </a:rPr>
              <a:t>akan</a:t>
            </a:r>
            <a:r>
              <a:rPr lang="en-US" dirty="0">
                <a:sym typeface="Wingdings" pitchFamily="2" charset="2"/>
              </a:rPr>
              <a:t> </a:t>
            </a:r>
            <a:r>
              <a:rPr lang="en-US" dirty="0" err="1">
                <a:sym typeface="Wingdings" pitchFamily="2" charset="2"/>
              </a:rPr>
              <a:t>wujud</a:t>
            </a:r>
            <a:r>
              <a:rPr lang="en-US" dirty="0">
                <a:sym typeface="Wingdings" pitchFamily="2" charset="2"/>
              </a:rPr>
              <a:t> error </a:t>
            </a:r>
            <a:r>
              <a:rPr lang="en-US" dirty="0" err="1">
                <a:sym typeface="Wingdings" pitchFamily="2" charset="2"/>
              </a:rPr>
              <a:t>pada</a:t>
            </a:r>
            <a:r>
              <a:rPr lang="en-US" dirty="0">
                <a:sym typeface="Wingdings" pitchFamily="2" charset="2"/>
              </a:rPr>
              <a:t> </a:t>
            </a:r>
            <a:r>
              <a:rPr lang="en-US" dirty="0" err="1">
                <a:sym typeface="Wingdings" pitchFamily="2" charset="2"/>
              </a:rPr>
              <a:t>aplikasi</a:t>
            </a:r>
            <a:r>
              <a:rPr lang="en-US" dirty="0">
                <a:sym typeface="Wingdings" pitchFamily="2" charset="2"/>
              </a:rPr>
              <a:t> </a:t>
            </a:r>
            <a:r>
              <a:rPr lang="en-US" dirty="0" err="1">
                <a:sym typeface="Wingdings" pitchFamily="2" charset="2"/>
              </a:rPr>
              <a:t>iaitu</a:t>
            </a:r>
            <a:r>
              <a:rPr lang="en-US" dirty="0">
                <a:sym typeface="Wingdings" pitchFamily="2" charset="2"/>
              </a:rPr>
              <a:t> </a:t>
            </a:r>
            <a:r>
              <a:rPr lang="en-US" b="1" dirty="0">
                <a:solidFill>
                  <a:schemeClr val="accent1"/>
                </a:solidFill>
                <a:sym typeface="Wingdings" pitchFamily="2" charset="2"/>
              </a:rPr>
              <a:t>Undefined variable</a:t>
            </a:r>
            <a:r>
              <a:rPr lang="en-US" dirty="0">
                <a:sym typeface="Wingdings" pitchFamily="2" charset="2"/>
              </a:rPr>
              <a:t>.</a:t>
            </a:r>
          </a:p>
        </p:txBody>
      </p:sp>
      <p:pic>
        <p:nvPicPr>
          <p:cNvPr id="4098" name="Picture 2" descr="C:\Users\Amirol\Desktop\2018-07-12_9-14-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4953000"/>
            <a:ext cx="5281188"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20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15962"/>
          </a:xfrm>
        </p:spPr>
        <p:txBody>
          <a:bodyPr>
            <a:normAutofit fontScale="90000"/>
          </a:bodyPr>
          <a:lstStyle/>
          <a:p>
            <a:r>
              <a:rPr lang="en-US" b="1" dirty="0"/>
              <a:t>Views - Passing Data To Views</a:t>
            </a:r>
          </a:p>
        </p:txBody>
      </p:sp>
      <p:pic>
        <p:nvPicPr>
          <p:cNvPr id="5" name="Content Placeholder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219200" y="1009357"/>
            <a:ext cx="7467600" cy="5613506"/>
          </a:xfrm>
        </p:spPr>
      </p:pic>
    </p:spTree>
    <p:extLst>
      <p:ext uri="{BB962C8B-B14F-4D97-AF65-F5344CB8AC3E}">
        <p14:creationId xmlns:p14="http://schemas.microsoft.com/office/powerpoint/2010/main" val="420955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15962"/>
          </a:xfrm>
        </p:spPr>
        <p:txBody>
          <a:bodyPr>
            <a:normAutofit fontScale="90000"/>
          </a:bodyPr>
          <a:lstStyle/>
          <a:p>
            <a:r>
              <a:rPr lang="en-US" b="1" dirty="0"/>
              <a:t>Views - Passing Data To Views</a:t>
            </a:r>
          </a:p>
        </p:txBody>
      </p:sp>
      <p:pic>
        <p:nvPicPr>
          <p:cNvPr id="7" name="Content Placeholder 6"/>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890331" y="1295400"/>
            <a:ext cx="8125337" cy="5012646"/>
          </a:xfrm>
        </p:spPr>
      </p:pic>
    </p:spTree>
    <p:extLst>
      <p:ext uri="{BB962C8B-B14F-4D97-AF65-F5344CB8AC3E}">
        <p14:creationId xmlns:p14="http://schemas.microsoft.com/office/powerpoint/2010/main" val="375505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8450" y="1794937"/>
            <a:ext cx="6769100" cy="1100665"/>
          </a:xfrm>
        </p:spPr>
        <p:txBody>
          <a:bodyPr>
            <a:normAutofit/>
          </a:bodyPr>
          <a:lstStyle/>
          <a:p>
            <a:r>
              <a:rPr lang="en-US" b="1" dirty="0">
                <a:latin typeface="Calibri" pitchFamily="34" charset="0"/>
                <a:cs typeface="Calibri" pitchFamily="34" charset="0"/>
              </a:rPr>
              <a:t>Blade Templates</a:t>
            </a:r>
            <a:endParaRPr lang="en-US" sz="3100" b="1" dirty="0">
              <a:latin typeface="Calibri" pitchFamily="34" charset="0"/>
              <a:cs typeface="Calibri" pitchFamily="34" charset="0"/>
            </a:endParaRPr>
          </a:p>
        </p:txBody>
      </p:sp>
      <p:sp>
        <p:nvSpPr>
          <p:cNvPr id="3" name="TextBox 2"/>
          <p:cNvSpPr txBox="1"/>
          <p:nvPr/>
        </p:nvSpPr>
        <p:spPr>
          <a:xfrm>
            <a:off x="2182134" y="5480540"/>
            <a:ext cx="5056192" cy="461665"/>
          </a:xfrm>
          <a:prstGeom prst="rect">
            <a:avLst/>
          </a:prstGeom>
          <a:noFill/>
        </p:spPr>
        <p:txBody>
          <a:bodyPr wrap="none" rtlCol="0">
            <a:spAutoFit/>
          </a:bodyPr>
          <a:lstStyle/>
          <a:p>
            <a:r>
              <a:rPr lang="en-US" sz="2400" b="1" dirty="0">
                <a:latin typeface="+mj-lt"/>
              </a:rPr>
              <a:t>The PHP Framework For Web Artisans</a:t>
            </a:r>
          </a:p>
        </p:txBody>
      </p:sp>
      <p:pic>
        <p:nvPicPr>
          <p:cNvPr id="6" name="Graphic 5">
            <a:extLst>
              <a:ext uri="{FF2B5EF4-FFF2-40B4-BE49-F238E27FC236}">
                <a16:creationId xmlns:a16="http://schemas.microsoft.com/office/drawing/2014/main" id="{684B1A4B-7775-4ED0-86C1-A09C9DD374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825" y="2656080"/>
            <a:ext cx="8896350" cy="3286125"/>
          </a:xfrm>
          <a:prstGeom prst="rect">
            <a:avLst/>
          </a:prstGeom>
        </p:spPr>
      </p:pic>
    </p:spTree>
    <p:extLst>
      <p:ext uri="{BB962C8B-B14F-4D97-AF65-F5344CB8AC3E}">
        <p14:creationId xmlns:p14="http://schemas.microsoft.com/office/powerpoint/2010/main" val="3829857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105900" cy="1143000"/>
          </a:xfrm>
        </p:spPr>
        <p:txBody>
          <a:bodyPr/>
          <a:lstStyle/>
          <a:p>
            <a:r>
              <a:rPr lang="en-US" b="1" dirty="0" err="1"/>
              <a:t>Enjin</a:t>
            </a:r>
            <a:r>
              <a:rPr lang="en-US" b="1" dirty="0"/>
              <a:t> Template </a:t>
            </a:r>
            <a:r>
              <a:rPr lang="en-US" b="1" dirty="0" err="1"/>
              <a:t>Laravel</a:t>
            </a:r>
            <a:r>
              <a:rPr lang="en-US" b="1" dirty="0"/>
              <a:t> - Blade</a:t>
            </a:r>
          </a:p>
        </p:txBody>
      </p:sp>
      <p:sp>
        <p:nvSpPr>
          <p:cNvPr id="3" name="Content Placeholder 2"/>
          <p:cNvSpPr>
            <a:spLocks noGrp="1"/>
          </p:cNvSpPr>
          <p:nvPr>
            <p:ph sz="quarter" idx="1"/>
          </p:nvPr>
        </p:nvSpPr>
        <p:spPr>
          <a:xfrm>
            <a:off x="304800" y="1447800"/>
            <a:ext cx="9296400" cy="5029200"/>
          </a:xfrm>
        </p:spPr>
        <p:txBody>
          <a:bodyPr>
            <a:normAutofit/>
          </a:bodyPr>
          <a:lstStyle/>
          <a:p>
            <a:pPr algn="just">
              <a:lnSpc>
                <a:spcPct val="150000"/>
              </a:lnSpc>
              <a:spcBef>
                <a:spcPts val="0"/>
              </a:spcBef>
              <a:spcAft>
                <a:spcPts val="1800"/>
              </a:spcAft>
            </a:pPr>
            <a:r>
              <a:rPr lang="en-US" dirty="0"/>
              <a:t>Laravel </a:t>
            </a:r>
            <a:r>
              <a:rPr lang="en-US" dirty="0" err="1"/>
              <a:t>dikenali</a:t>
            </a:r>
            <a:r>
              <a:rPr lang="en-US" dirty="0"/>
              <a:t> </a:t>
            </a:r>
            <a:r>
              <a:rPr lang="en-US" dirty="0" err="1"/>
              <a:t>dengan</a:t>
            </a:r>
            <a:r>
              <a:rPr lang="en-US" dirty="0"/>
              <a:t> </a:t>
            </a:r>
            <a:r>
              <a:rPr lang="en-US" dirty="0" err="1"/>
              <a:t>enjin</a:t>
            </a:r>
            <a:r>
              <a:rPr lang="en-US" dirty="0"/>
              <a:t> template / views yang </a:t>
            </a:r>
            <a:r>
              <a:rPr lang="en-US" dirty="0" err="1"/>
              <a:t>canggih</a:t>
            </a:r>
            <a:r>
              <a:rPr lang="en-US" dirty="0"/>
              <a:t> yang </a:t>
            </a:r>
            <a:r>
              <a:rPr lang="en-US" dirty="0" err="1"/>
              <a:t>dikenali</a:t>
            </a:r>
            <a:r>
              <a:rPr lang="en-US" dirty="0"/>
              <a:t> </a:t>
            </a:r>
            <a:r>
              <a:rPr lang="en-US" dirty="0" err="1"/>
              <a:t>sebagai</a:t>
            </a:r>
            <a:r>
              <a:rPr lang="en-US" dirty="0"/>
              <a:t> Blade.</a:t>
            </a:r>
          </a:p>
          <a:p>
            <a:pPr algn="just">
              <a:lnSpc>
                <a:spcPct val="150000"/>
              </a:lnSpc>
              <a:spcBef>
                <a:spcPts val="0"/>
              </a:spcBef>
              <a:spcAft>
                <a:spcPts val="1800"/>
              </a:spcAft>
            </a:pPr>
            <a:r>
              <a:rPr lang="en-US" dirty="0" err="1"/>
              <a:t>Setiap</a:t>
            </a:r>
            <a:r>
              <a:rPr lang="en-US" dirty="0"/>
              <a:t> fail views yang </a:t>
            </a:r>
            <a:r>
              <a:rPr lang="en-US" dirty="0" err="1"/>
              <a:t>ingin</a:t>
            </a:r>
            <a:r>
              <a:rPr lang="en-US" dirty="0"/>
              <a:t> </a:t>
            </a:r>
            <a:r>
              <a:rPr lang="en-US" dirty="0" err="1"/>
              <a:t>menggunakan</a:t>
            </a:r>
            <a:r>
              <a:rPr lang="en-US" dirty="0"/>
              <a:t> </a:t>
            </a:r>
            <a:r>
              <a:rPr lang="en-US" dirty="0" err="1"/>
              <a:t>enjin</a:t>
            </a:r>
            <a:r>
              <a:rPr lang="en-US" dirty="0"/>
              <a:t> template blade </a:t>
            </a:r>
            <a:r>
              <a:rPr lang="en-US" dirty="0" err="1"/>
              <a:t>haruslah</a:t>
            </a:r>
            <a:r>
              <a:rPr lang="en-US" dirty="0"/>
              <a:t> </a:t>
            </a:r>
            <a:r>
              <a:rPr lang="en-US" dirty="0" err="1"/>
              <a:t>dinamakan</a:t>
            </a:r>
            <a:r>
              <a:rPr lang="en-US" dirty="0"/>
              <a:t> </a:t>
            </a:r>
            <a:r>
              <a:rPr lang="en-US" dirty="0" err="1"/>
              <a:t>dengan</a:t>
            </a:r>
            <a:r>
              <a:rPr lang="en-US" dirty="0"/>
              <a:t> </a:t>
            </a:r>
            <a:r>
              <a:rPr lang="en-US" dirty="0" err="1"/>
              <a:t>akhiran</a:t>
            </a:r>
            <a:r>
              <a:rPr lang="en-US" dirty="0"/>
              <a:t> </a:t>
            </a:r>
            <a:r>
              <a:rPr lang="en-US" i="1" dirty="0"/>
              <a:t>extension</a:t>
            </a:r>
            <a:r>
              <a:rPr lang="en-US" dirty="0"/>
              <a:t> </a:t>
            </a:r>
            <a:r>
              <a:rPr lang="en-US" b="1" dirty="0">
                <a:solidFill>
                  <a:srgbClr val="C00000"/>
                </a:solidFill>
              </a:rPr>
              <a:t>.</a:t>
            </a:r>
            <a:r>
              <a:rPr lang="en-US" b="1" dirty="0" err="1">
                <a:solidFill>
                  <a:srgbClr val="C00000"/>
                </a:solidFill>
              </a:rPr>
              <a:t>blade.php</a:t>
            </a:r>
            <a:r>
              <a:rPr lang="en-US" dirty="0"/>
              <a:t>.</a:t>
            </a:r>
          </a:p>
          <a:p>
            <a:pPr algn="just">
              <a:lnSpc>
                <a:spcPct val="150000"/>
              </a:lnSpc>
              <a:spcBef>
                <a:spcPts val="0"/>
              </a:spcBef>
              <a:spcAft>
                <a:spcPts val="1800"/>
              </a:spcAft>
            </a:pPr>
            <a:r>
              <a:rPr lang="en-US" dirty="0"/>
              <a:t>Penggunaan blade </a:t>
            </a:r>
            <a:r>
              <a:rPr lang="en-US" dirty="0" err="1"/>
              <a:t>akan</a:t>
            </a:r>
            <a:r>
              <a:rPr lang="en-US" dirty="0"/>
              <a:t> </a:t>
            </a:r>
            <a:r>
              <a:rPr lang="en-US" dirty="0" err="1"/>
              <a:t>menggantikan</a:t>
            </a:r>
            <a:r>
              <a:rPr lang="en-US" dirty="0"/>
              <a:t> syntax </a:t>
            </a:r>
            <a:r>
              <a:rPr lang="en-US" b="1" dirty="0">
                <a:solidFill>
                  <a:srgbClr val="C00000"/>
                </a:solidFill>
              </a:rPr>
              <a:t>&lt;?</a:t>
            </a:r>
            <a:r>
              <a:rPr lang="en-US" b="1" dirty="0" err="1">
                <a:solidFill>
                  <a:srgbClr val="C00000"/>
                </a:solidFill>
              </a:rPr>
              <a:t>php</a:t>
            </a:r>
            <a:r>
              <a:rPr lang="en-US" b="1" dirty="0">
                <a:solidFill>
                  <a:srgbClr val="C00000"/>
                </a:solidFill>
              </a:rPr>
              <a:t> echo </a:t>
            </a:r>
            <a:r>
              <a:rPr lang="en-US" dirty="0" err="1"/>
              <a:t>dan</a:t>
            </a:r>
            <a:r>
              <a:rPr lang="en-US" dirty="0"/>
              <a:t> </a:t>
            </a:r>
            <a:r>
              <a:rPr lang="en-US" b="1" dirty="0">
                <a:solidFill>
                  <a:srgbClr val="C00000"/>
                </a:solidFill>
              </a:rPr>
              <a:t>?&gt;</a:t>
            </a:r>
            <a:r>
              <a:rPr lang="en-US" dirty="0"/>
              <a:t> </a:t>
            </a:r>
            <a:r>
              <a:rPr lang="en-US" dirty="0" err="1"/>
              <a:t>daripada</a:t>
            </a:r>
            <a:r>
              <a:rPr lang="en-US" dirty="0"/>
              <a:t> </a:t>
            </a:r>
            <a:r>
              <a:rPr lang="en-US" dirty="0" err="1"/>
              <a:t>dalam</a:t>
            </a:r>
            <a:r>
              <a:rPr lang="en-US" dirty="0"/>
              <a:t> template </a:t>
            </a:r>
            <a:r>
              <a:rPr lang="en-US" dirty="0" err="1"/>
              <a:t>kepada</a:t>
            </a:r>
            <a:r>
              <a:rPr lang="en-US" dirty="0"/>
              <a:t> </a:t>
            </a:r>
            <a:r>
              <a:rPr lang="en-US" dirty="0" err="1"/>
              <a:t>penggunaan</a:t>
            </a:r>
            <a:r>
              <a:rPr lang="en-US" dirty="0"/>
              <a:t> </a:t>
            </a:r>
            <a:r>
              <a:rPr lang="en-US" b="1" dirty="0">
                <a:solidFill>
                  <a:srgbClr val="C00000"/>
                </a:solidFill>
              </a:rPr>
              <a:t>{{ </a:t>
            </a:r>
            <a:r>
              <a:rPr lang="en-US" b="1" dirty="0" err="1">
                <a:solidFill>
                  <a:srgbClr val="C00000"/>
                </a:solidFill>
              </a:rPr>
              <a:t>dan</a:t>
            </a:r>
            <a:r>
              <a:rPr lang="en-US" b="1" dirty="0">
                <a:solidFill>
                  <a:srgbClr val="C00000"/>
                </a:solidFill>
              </a:rPr>
              <a:t> }} </a:t>
            </a:r>
            <a:r>
              <a:rPr lang="en-US" dirty="0" err="1"/>
              <a:t>atau</a:t>
            </a:r>
            <a:r>
              <a:rPr lang="en-US" dirty="0"/>
              <a:t> </a:t>
            </a:r>
            <a:r>
              <a:rPr lang="en-US" b="1" dirty="0">
                <a:solidFill>
                  <a:srgbClr val="C00000"/>
                </a:solidFill>
              </a:rPr>
              <a:t>{!! </a:t>
            </a:r>
            <a:r>
              <a:rPr lang="en-US" b="1" dirty="0" err="1">
                <a:solidFill>
                  <a:srgbClr val="C00000"/>
                </a:solidFill>
              </a:rPr>
              <a:t>dan</a:t>
            </a:r>
            <a:r>
              <a:rPr lang="en-US" b="1" dirty="0">
                <a:solidFill>
                  <a:srgbClr val="C00000"/>
                </a:solidFill>
              </a:rPr>
              <a:t> !!} </a:t>
            </a:r>
            <a:r>
              <a:rPr lang="en-US" dirty="0" err="1"/>
              <a:t>atau</a:t>
            </a:r>
            <a:r>
              <a:rPr lang="en-US" dirty="0"/>
              <a:t> </a:t>
            </a:r>
            <a:r>
              <a:rPr lang="en-US" dirty="0" err="1"/>
              <a:t>tanda</a:t>
            </a:r>
            <a:r>
              <a:rPr lang="en-US" dirty="0"/>
              <a:t> </a:t>
            </a:r>
            <a:r>
              <a:rPr lang="en-US" b="1" dirty="0">
                <a:solidFill>
                  <a:srgbClr val="C00000"/>
                </a:solidFill>
              </a:rPr>
              <a:t>@.</a:t>
            </a:r>
          </a:p>
        </p:txBody>
      </p:sp>
    </p:spTree>
    <p:extLst>
      <p:ext uri="{BB962C8B-B14F-4D97-AF65-F5344CB8AC3E}">
        <p14:creationId xmlns:p14="http://schemas.microsoft.com/office/powerpoint/2010/main" val="13864661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Enjin</a:t>
            </a:r>
            <a:r>
              <a:rPr lang="en-US" dirty="0"/>
              <a:t> Template Laravel - Blade</a:t>
            </a:r>
          </a:p>
        </p:txBody>
      </p:sp>
      <p:pic>
        <p:nvPicPr>
          <p:cNvPr id="3" name="Content Placeholder 2"/>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559051" y="1606665"/>
            <a:ext cx="5077016" cy="4641736"/>
          </a:xfrm>
        </p:spPr>
      </p:pic>
    </p:spTree>
    <p:extLst>
      <p:ext uri="{BB962C8B-B14F-4D97-AF65-F5344CB8AC3E}">
        <p14:creationId xmlns:p14="http://schemas.microsoft.com/office/powerpoint/2010/main" val="161357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Blade - Template Inheritance</a:t>
            </a:r>
          </a:p>
        </p:txBody>
      </p:sp>
      <p:sp>
        <p:nvSpPr>
          <p:cNvPr id="3" name="Content Placeholder 2"/>
          <p:cNvSpPr>
            <a:spLocks noGrp="1"/>
          </p:cNvSpPr>
          <p:nvPr>
            <p:ph sz="quarter" idx="1"/>
          </p:nvPr>
        </p:nvSpPr>
        <p:spPr>
          <a:xfrm>
            <a:off x="304800" y="1447800"/>
            <a:ext cx="9296400" cy="5029200"/>
          </a:xfrm>
        </p:spPr>
        <p:txBody>
          <a:bodyPr>
            <a:normAutofit lnSpcReduction="10000"/>
          </a:bodyPr>
          <a:lstStyle/>
          <a:p>
            <a:pPr algn="just">
              <a:lnSpc>
                <a:spcPct val="150000"/>
              </a:lnSpc>
              <a:spcBef>
                <a:spcPts val="0"/>
              </a:spcBef>
              <a:spcAft>
                <a:spcPts val="1800"/>
              </a:spcAft>
            </a:pPr>
            <a:r>
              <a:rPr lang="en-US" b="1" dirty="0">
                <a:solidFill>
                  <a:schemeClr val="accent1"/>
                </a:solidFill>
              </a:rPr>
              <a:t>@extends()</a:t>
            </a:r>
            <a:r>
              <a:rPr lang="en-US" dirty="0"/>
              <a:t> – </a:t>
            </a:r>
            <a:r>
              <a:rPr lang="en-US" dirty="0" err="1"/>
              <a:t>digunakan</a:t>
            </a:r>
            <a:r>
              <a:rPr lang="en-US" dirty="0"/>
              <a:t> </a:t>
            </a:r>
            <a:r>
              <a:rPr lang="en-US" dirty="0" err="1"/>
              <a:t>pada</a:t>
            </a:r>
            <a:r>
              <a:rPr lang="en-US" dirty="0"/>
              <a:t> template </a:t>
            </a:r>
            <a:r>
              <a:rPr lang="en-US" dirty="0" err="1"/>
              <a:t>anak</a:t>
            </a:r>
            <a:r>
              <a:rPr lang="en-US" dirty="0"/>
              <a:t> (</a:t>
            </a:r>
            <a:r>
              <a:rPr lang="en-US" i="1" dirty="0"/>
              <a:t>child</a:t>
            </a:r>
            <a:r>
              <a:rPr lang="en-US" dirty="0"/>
              <a:t>) </a:t>
            </a:r>
            <a:r>
              <a:rPr lang="en-US" dirty="0" err="1"/>
              <a:t>untuk</a:t>
            </a:r>
            <a:r>
              <a:rPr lang="en-US" dirty="0"/>
              <a:t> </a:t>
            </a:r>
            <a:r>
              <a:rPr lang="en-US" dirty="0" err="1"/>
              <a:t>memaklumkan</a:t>
            </a:r>
            <a:r>
              <a:rPr lang="en-US" dirty="0"/>
              <a:t> </a:t>
            </a:r>
            <a:r>
              <a:rPr lang="en-US" dirty="0" err="1"/>
              <a:t>kepada</a:t>
            </a:r>
            <a:r>
              <a:rPr lang="en-US" dirty="0"/>
              <a:t> Laravel </a:t>
            </a:r>
            <a:r>
              <a:rPr lang="en-US" dirty="0" err="1"/>
              <a:t>bahawa</a:t>
            </a:r>
            <a:r>
              <a:rPr lang="en-US" dirty="0"/>
              <a:t> </a:t>
            </a:r>
            <a:r>
              <a:rPr lang="en-US" dirty="0" err="1"/>
              <a:t>memerlukan</a:t>
            </a:r>
            <a:r>
              <a:rPr lang="en-US" dirty="0"/>
              <a:t> </a:t>
            </a:r>
            <a:r>
              <a:rPr lang="en-US" dirty="0" err="1"/>
              <a:t>kandungan</a:t>
            </a:r>
            <a:r>
              <a:rPr lang="en-US" dirty="0"/>
              <a:t> </a:t>
            </a:r>
            <a:r>
              <a:rPr lang="en-US" dirty="0" err="1"/>
              <a:t>utama</a:t>
            </a:r>
            <a:r>
              <a:rPr lang="en-US" dirty="0"/>
              <a:t> </a:t>
            </a:r>
            <a:r>
              <a:rPr lang="en-US" dirty="0" err="1"/>
              <a:t>daripada</a:t>
            </a:r>
            <a:r>
              <a:rPr lang="en-US" dirty="0"/>
              <a:t> template master </a:t>
            </a:r>
            <a:r>
              <a:rPr lang="en-US" dirty="0" err="1"/>
              <a:t>untuk</a:t>
            </a:r>
            <a:r>
              <a:rPr lang="en-US" dirty="0"/>
              <a:t> </a:t>
            </a:r>
            <a:r>
              <a:rPr lang="en-US" dirty="0" err="1"/>
              <a:t>kod</a:t>
            </a:r>
            <a:r>
              <a:rPr lang="en-US" dirty="0"/>
              <a:t> </a:t>
            </a:r>
            <a:r>
              <a:rPr lang="en-US" dirty="0" err="1"/>
              <a:t>paparan</a:t>
            </a:r>
            <a:r>
              <a:rPr lang="en-US" dirty="0"/>
              <a:t> yang </a:t>
            </a:r>
            <a:r>
              <a:rPr lang="en-US" dirty="0" err="1"/>
              <a:t>lengkap</a:t>
            </a:r>
            <a:r>
              <a:rPr lang="en-US" dirty="0"/>
              <a:t>.</a:t>
            </a:r>
          </a:p>
          <a:p>
            <a:pPr algn="just">
              <a:lnSpc>
                <a:spcPct val="150000"/>
              </a:lnSpc>
              <a:spcBef>
                <a:spcPts val="0"/>
              </a:spcBef>
              <a:spcAft>
                <a:spcPts val="1800"/>
              </a:spcAft>
            </a:pPr>
            <a:r>
              <a:rPr lang="en-US" b="1" dirty="0">
                <a:solidFill>
                  <a:schemeClr val="accent1"/>
                </a:solidFill>
              </a:rPr>
              <a:t>@yield()</a:t>
            </a:r>
            <a:r>
              <a:rPr lang="en-US" dirty="0">
                <a:solidFill>
                  <a:schemeClr val="accent1"/>
                </a:solidFill>
              </a:rPr>
              <a:t> </a:t>
            </a:r>
            <a:r>
              <a:rPr lang="en-US" dirty="0"/>
              <a:t>– </a:t>
            </a:r>
            <a:r>
              <a:rPr lang="en-US" dirty="0" err="1"/>
              <a:t>Menyediakan</a:t>
            </a:r>
            <a:r>
              <a:rPr lang="en-US" dirty="0"/>
              <a:t> </a:t>
            </a:r>
            <a:r>
              <a:rPr lang="en-US" dirty="0" err="1"/>
              <a:t>segmen</a:t>
            </a:r>
            <a:r>
              <a:rPr lang="en-US" dirty="0"/>
              <a:t> </a:t>
            </a:r>
            <a:r>
              <a:rPr lang="en-US" dirty="0" err="1"/>
              <a:t>untuk</a:t>
            </a:r>
            <a:r>
              <a:rPr lang="en-US" dirty="0"/>
              <a:t> </a:t>
            </a:r>
            <a:r>
              <a:rPr lang="en-US" dirty="0" err="1"/>
              <a:t>menempatkan</a:t>
            </a:r>
            <a:r>
              <a:rPr lang="en-US" dirty="0"/>
              <a:t> data </a:t>
            </a:r>
            <a:r>
              <a:rPr lang="en-US" dirty="0" err="1"/>
              <a:t>dari</a:t>
            </a:r>
            <a:r>
              <a:rPr lang="en-US" dirty="0"/>
              <a:t> </a:t>
            </a:r>
            <a:r>
              <a:rPr lang="en-US" dirty="0" err="1"/>
              <a:t>halaman</a:t>
            </a:r>
            <a:r>
              <a:rPr lang="en-US" dirty="0"/>
              <a:t> lain. Biasanya </a:t>
            </a:r>
            <a:r>
              <a:rPr lang="en-US" dirty="0" err="1"/>
              <a:t>diletakkan</a:t>
            </a:r>
            <a:r>
              <a:rPr lang="en-US" dirty="0"/>
              <a:t> </a:t>
            </a:r>
            <a:r>
              <a:rPr lang="en-US" dirty="0" err="1"/>
              <a:t>pada</a:t>
            </a:r>
            <a:r>
              <a:rPr lang="en-US" dirty="0"/>
              <a:t> template master.</a:t>
            </a:r>
          </a:p>
          <a:p>
            <a:pPr algn="just">
              <a:lnSpc>
                <a:spcPct val="150000"/>
              </a:lnSpc>
              <a:spcBef>
                <a:spcPts val="0"/>
              </a:spcBef>
              <a:spcAft>
                <a:spcPts val="1800"/>
              </a:spcAft>
            </a:pPr>
            <a:r>
              <a:rPr lang="en-US" b="1" dirty="0">
                <a:solidFill>
                  <a:schemeClr val="accent1"/>
                </a:solidFill>
              </a:rPr>
              <a:t>@section() </a:t>
            </a:r>
            <a:r>
              <a:rPr lang="en-US" dirty="0"/>
              <a:t>dan </a:t>
            </a:r>
            <a:r>
              <a:rPr lang="en-US" b="1" dirty="0">
                <a:solidFill>
                  <a:schemeClr val="accent1"/>
                </a:solidFill>
              </a:rPr>
              <a:t>@endsection </a:t>
            </a:r>
            <a:r>
              <a:rPr lang="en-US" dirty="0"/>
              <a:t>- </a:t>
            </a:r>
            <a:r>
              <a:rPr lang="en-US" dirty="0" err="1"/>
              <a:t>Memaklumkan</a:t>
            </a:r>
            <a:r>
              <a:rPr lang="en-US" dirty="0"/>
              <a:t> pada template yang </a:t>
            </a:r>
            <a:r>
              <a:rPr lang="en-US" dirty="0" err="1"/>
              <a:t>terlibat</a:t>
            </a:r>
            <a:r>
              <a:rPr lang="en-US" dirty="0"/>
              <a:t> </a:t>
            </a:r>
            <a:r>
              <a:rPr lang="en-US" dirty="0" err="1"/>
              <a:t>bahawa</a:t>
            </a:r>
            <a:r>
              <a:rPr lang="en-US" dirty="0"/>
              <a:t> </a:t>
            </a:r>
            <a:r>
              <a:rPr lang="en-US" dirty="0" err="1"/>
              <a:t>segmen</a:t>
            </a:r>
            <a:r>
              <a:rPr lang="en-US" dirty="0"/>
              <a:t> </a:t>
            </a:r>
            <a:r>
              <a:rPr lang="en-US" dirty="0" err="1"/>
              <a:t>ini</a:t>
            </a:r>
            <a:r>
              <a:rPr lang="en-US" dirty="0"/>
              <a:t> </a:t>
            </a:r>
            <a:r>
              <a:rPr lang="en-US" dirty="0" err="1"/>
              <a:t>harus</a:t>
            </a:r>
            <a:r>
              <a:rPr lang="en-US" dirty="0"/>
              <a:t> </a:t>
            </a:r>
            <a:r>
              <a:rPr lang="en-US" dirty="0" err="1"/>
              <a:t>dipaparkan</a:t>
            </a:r>
            <a:r>
              <a:rPr lang="en-US" dirty="0"/>
              <a:t> pada @</a:t>
            </a:r>
            <a:r>
              <a:rPr lang="en-US" b="1" dirty="0"/>
              <a:t>yield() </a:t>
            </a:r>
            <a:r>
              <a:rPr lang="en-US" dirty="0"/>
              <a:t>yang </a:t>
            </a:r>
            <a:r>
              <a:rPr lang="en-US" dirty="0" err="1"/>
              <a:t>berkaitan</a:t>
            </a:r>
            <a:r>
              <a:rPr lang="en-US" dirty="0"/>
              <a:t>.</a:t>
            </a:r>
          </a:p>
        </p:txBody>
      </p:sp>
    </p:spTree>
    <p:extLst>
      <p:ext uri="{BB962C8B-B14F-4D97-AF65-F5344CB8AC3E}">
        <p14:creationId xmlns:p14="http://schemas.microsoft.com/office/powerpoint/2010/main" val="191632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Kelebihan</a:t>
            </a:r>
            <a:r>
              <a:rPr lang="en-US" b="1" dirty="0"/>
              <a:t> PHP Framework?</a:t>
            </a:r>
          </a:p>
        </p:txBody>
      </p:sp>
      <p:sp>
        <p:nvSpPr>
          <p:cNvPr id="4" name="Content Placeholder 3"/>
          <p:cNvSpPr>
            <a:spLocks noGrp="1"/>
          </p:cNvSpPr>
          <p:nvPr>
            <p:ph sz="quarter" idx="1"/>
          </p:nvPr>
        </p:nvSpPr>
        <p:spPr>
          <a:xfrm>
            <a:off x="304800" y="1447800"/>
            <a:ext cx="9296400" cy="5105400"/>
          </a:xfrm>
        </p:spPr>
        <p:txBody>
          <a:bodyPr>
            <a:normAutofit fontScale="85000" lnSpcReduction="10000"/>
          </a:bodyPr>
          <a:lstStyle/>
          <a:p>
            <a:pPr algn="just">
              <a:lnSpc>
                <a:spcPct val="160000"/>
              </a:lnSpc>
              <a:spcBef>
                <a:spcPts val="0"/>
              </a:spcBef>
              <a:spcAft>
                <a:spcPts val="1800"/>
              </a:spcAft>
            </a:pPr>
            <a:r>
              <a:rPr lang="en-US" dirty="0" err="1"/>
              <a:t>Ciri</a:t>
            </a:r>
            <a:r>
              <a:rPr lang="en-US" dirty="0"/>
              <a:t> – </a:t>
            </a:r>
            <a:r>
              <a:rPr lang="en-US" dirty="0" err="1"/>
              <a:t>ciri</a:t>
            </a:r>
            <a:r>
              <a:rPr lang="en-US" dirty="0"/>
              <a:t> </a:t>
            </a:r>
            <a:r>
              <a:rPr lang="en-US" b="1" i="1" dirty="0" err="1"/>
              <a:t>keselamatan</a:t>
            </a:r>
            <a:r>
              <a:rPr lang="en-US" b="1" i="1" dirty="0"/>
              <a:t> </a:t>
            </a:r>
            <a:r>
              <a:rPr lang="en-US" b="1" i="1" dirty="0" err="1"/>
              <a:t>sistem</a:t>
            </a:r>
            <a:r>
              <a:rPr lang="en-US" dirty="0"/>
              <a:t> yang </a:t>
            </a:r>
            <a:r>
              <a:rPr lang="en-US" dirty="0" err="1"/>
              <a:t>dibangunkan</a:t>
            </a:r>
            <a:r>
              <a:rPr lang="en-US" dirty="0"/>
              <a:t> </a:t>
            </a:r>
            <a:r>
              <a:rPr lang="en-US" dirty="0" err="1"/>
              <a:t>adalah</a:t>
            </a:r>
            <a:r>
              <a:rPr lang="en-US" dirty="0"/>
              <a:t> </a:t>
            </a:r>
            <a:r>
              <a:rPr lang="en-US" dirty="0" err="1"/>
              <a:t>lebih</a:t>
            </a:r>
            <a:r>
              <a:rPr lang="en-US" dirty="0"/>
              <a:t> </a:t>
            </a:r>
            <a:r>
              <a:rPr lang="en-US" dirty="0" err="1"/>
              <a:t>baik</a:t>
            </a:r>
            <a:r>
              <a:rPr lang="en-US" dirty="0"/>
              <a:t> kerana PHP Framework </a:t>
            </a:r>
            <a:r>
              <a:rPr lang="en-US" dirty="0" err="1"/>
              <a:t>menggunakan</a:t>
            </a:r>
            <a:r>
              <a:rPr lang="en-US" dirty="0"/>
              <a:t> “library” </a:t>
            </a:r>
            <a:r>
              <a:rPr lang="en-US" dirty="0" err="1"/>
              <a:t>atau</a:t>
            </a:r>
            <a:r>
              <a:rPr lang="en-US" dirty="0"/>
              <a:t> </a:t>
            </a:r>
            <a:r>
              <a:rPr lang="en-US" dirty="0" err="1"/>
              <a:t>koleksi</a:t>
            </a:r>
            <a:r>
              <a:rPr lang="en-US" dirty="0"/>
              <a:t> </a:t>
            </a:r>
            <a:r>
              <a:rPr lang="en-US" dirty="0" err="1"/>
              <a:t>fungsi</a:t>
            </a:r>
            <a:r>
              <a:rPr lang="en-US" dirty="0"/>
              <a:t> PHP yang </a:t>
            </a:r>
            <a:r>
              <a:rPr lang="en-US" dirty="0" err="1"/>
              <a:t>dihasilkan</a:t>
            </a:r>
            <a:r>
              <a:rPr lang="en-US" dirty="0"/>
              <a:t> oleh </a:t>
            </a:r>
            <a:r>
              <a:rPr lang="en-US" dirty="0" err="1"/>
              <a:t>ramai</a:t>
            </a:r>
            <a:r>
              <a:rPr lang="en-US" dirty="0"/>
              <a:t> PHP Developer yang </a:t>
            </a:r>
            <a:r>
              <a:rPr lang="en-US" dirty="0" err="1"/>
              <a:t>berkaliber</a:t>
            </a:r>
            <a:r>
              <a:rPr lang="en-US" dirty="0"/>
              <a:t> yang </a:t>
            </a:r>
            <a:r>
              <a:rPr lang="en-US" dirty="0" err="1"/>
              <a:t>telah</a:t>
            </a:r>
            <a:r>
              <a:rPr lang="en-US" dirty="0"/>
              <a:t> </a:t>
            </a:r>
            <a:r>
              <a:rPr lang="en-US" dirty="0" err="1"/>
              <a:t>memastikan</a:t>
            </a:r>
            <a:r>
              <a:rPr lang="en-US" dirty="0"/>
              <a:t> </a:t>
            </a:r>
            <a:r>
              <a:rPr lang="en-US" dirty="0" err="1"/>
              <a:t>kod</a:t>
            </a:r>
            <a:r>
              <a:rPr lang="en-US" dirty="0"/>
              <a:t> – </a:t>
            </a:r>
            <a:r>
              <a:rPr lang="en-US" dirty="0" err="1"/>
              <a:t>kod</a:t>
            </a:r>
            <a:r>
              <a:rPr lang="en-US" dirty="0"/>
              <a:t> yang </a:t>
            </a:r>
            <a:r>
              <a:rPr lang="en-US" dirty="0" err="1"/>
              <a:t>dikongsikan</a:t>
            </a:r>
            <a:r>
              <a:rPr lang="en-US" dirty="0"/>
              <a:t> </a:t>
            </a:r>
            <a:r>
              <a:rPr lang="en-US" dirty="0" err="1"/>
              <a:t>adalah</a:t>
            </a:r>
            <a:r>
              <a:rPr lang="en-US" dirty="0"/>
              <a:t> </a:t>
            </a:r>
            <a:r>
              <a:rPr lang="en-US" dirty="0" err="1"/>
              <a:t>berada</a:t>
            </a:r>
            <a:r>
              <a:rPr lang="en-US" dirty="0"/>
              <a:t> di </a:t>
            </a:r>
            <a:r>
              <a:rPr lang="en-US" dirty="0" err="1"/>
              <a:t>tahap</a:t>
            </a:r>
            <a:r>
              <a:rPr lang="en-US" dirty="0"/>
              <a:t> yang </a:t>
            </a:r>
            <a:r>
              <a:rPr lang="en-US" dirty="0" err="1"/>
              <a:t>selamat</a:t>
            </a:r>
            <a:r>
              <a:rPr lang="en-MY" dirty="0"/>
              <a:t> dan </a:t>
            </a:r>
            <a:r>
              <a:rPr lang="fi-FI" dirty="0"/>
              <a:t>terlindung daripada kelemahan biasa dibuat.</a:t>
            </a:r>
          </a:p>
          <a:p>
            <a:pPr algn="just">
              <a:lnSpc>
                <a:spcPct val="160000"/>
              </a:lnSpc>
              <a:spcBef>
                <a:spcPts val="0"/>
              </a:spcBef>
              <a:spcAft>
                <a:spcPts val="1800"/>
              </a:spcAft>
            </a:pPr>
            <a:r>
              <a:rPr lang="en-MY" dirty="0" err="1"/>
              <a:t>Kebanyakan</a:t>
            </a:r>
            <a:r>
              <a:rPr lang="en-MY" dirty="0"/>
              <a:t> framework PHP </a:t>
            </a:r>
            <a:r>
              <a:rPr lang="en-MY" dirty="0" err="1"/>
              <a:t>mengikut</a:t>
            </a:r>
            <a:r>
              <a:rPr lang="en-MY" dirty="0"/>
              <a:t> </a:t>
            </a:r>
            <a:r>
              <a:rPr lang="en-MY" dirty="0" err="1"/>
              <a:t>corak</a:t>
            </a:r>
            <a:r>
              <a:rPr lang="en-MY" dirty="0"/>
              <a:t> </a:t>
            </a:r>
            <a:r>
              <a:rPr lang="en-MY" dirty="0" err="1"/>
              <a:t>senibina</a:t>
            </a:r>
            <a:r>
              <a:rPr lang="en-MY" dirty="0"/>
              <a:t> Model-View-Controller (MVC), </a:t>
            </a:r>
            <a:r>
              <a:rPr lang="en-MY" dirty="0" err="1"/>
              <a:t>memisahkan</a:t>
            </a:r>
            <a:r>
              <a:rPr lang="en-MY" dirty="0"/>
              <a:t> </a:t>
            </a:r>
            <a:r>
              <a:rPr lang="en-MY" dirty="0" err="1"/>
              <a:t>logik</a:t>
            </a:r>
            <a:r>
              <a:rPr lang="en-MY" dirty="0"/>
              <a:t> </a:t>
            </a:r>
            <a:r>
              <a:rPr lang="en-MY" dirty="0" err="1"/>
              <a:t>aplikasi</a:t>
            </a:r>
            <a:r>
              <a:rPr lang="en-MY" dirty="0"/>
              <a:t>, </a:t>
            </a:r>
            <a:r>
              <a:rPr lang="en-MY" dirty="0" err="1"/>
              <a:t>persembahan</a:t>
            </a:r>
            <a:r>
              <a:rPr lang="en-MY" dirty="0"/>
              <a:t>, dan </a:t>
            </a:r>
            <a:r>
              <a:rPr lang="en-MY" dirty="0" err="1"/>
              <a:t>lapisan</a:t>
            </a:r>
            <a:r>
              <a:rPr lang="en-MY" dirty="0"/>
              <a:t> data </a:t>
            </a:r>
            <a:r>
              <a:rPr lang="en-MY" dirty="0" err="1"/>
              <a:t>untuk</a:t>
            </a:r>
            <a:r>
              <a:rPr lang="en-MY" dirty="0"/>
              <a:t> </a:t>
            </a:r>
            <a:r>
              <a:rPr lang="en-MY" dirty="0" err="1"/>
              <a:t>organisasi</a:t>
            </a:r>
            <a:r>
              <a:rPr lang="en-MY" dirty="0"/>
              <a:t> dan </a:t>
            </a:r>
            <a:r>
              <a:rPr lang="en-MY" dirty="0" err="1"/>
              <a:t>penyelenggaraan</a:t>
            </a:r>
            <a:r>
              <a:rPr lang="en-MY" dirty="0"/>
              <a:t> yang </a:t>
            </a:r>
            <a:r>
              <a:rPr lang="en-MY" dirty="0" err="1"/>
              <a:t>lebih</a:t>
            </a:r>
            <a:r>
              <a:rPr lang="en-MY" dirty="0"/>
              <a:t> </a:t>
            </a:r>
            <a:r>
              <a:rPr lang="en-MY" dirty="0" err="1"/>
              <a:t>baik</a:t>
            </a:r>
            <a:r>
              <a:rPr lang="en-MY" dirty="0"/>
              <a:t>.</a:t>
            </a:r>
            <a:endParaRPr lang="fi-FI" dirty="0"/>
          </a:p>
          <a:p>
            <a:pPr algn="just">
              <a:lnSpc>
                <a:spcPct val="160000"/>
              </a:lnSpc>
              <a:spcBef>
                <a:spcPts val="0"/>
              </a:spcBef>
              <a:spcAft>
                <a:spcPts val="1800"/>
              </a:spcAft>
            </a:pPr>
            <a:r>
              <a:rPr lang="en-MY" dirty="0"/>
              <a:t>Framework PHP </a:t>
            </a:r>
            <a:r>
              <a:rPr lang="en-MY" dirty="0" err="1"/>
              <a:t>mempunyai</a:t>
            </a:r>
            <a:r>
              <a:rPr lang="en-MY" dirty="0"/>
              <a:t> </a:t>
            </a:r>
            <a:r>
              <a:rPr lang="en-MY" dirty="0" err="1"/>
              <a:t>komuniti</a:t>
            </a:r>
            <a:r>
              <a:rPr lang="en-MY" dirty="0"/>
              <a:t> yang </a:t>
            </a:r>
            <a:r>
              <a:rPr lang="en-MY" dirty="0" err="1"/>
              <a:t>aktif</a:t>
            </a:r>
            <a:r>
              <a:rPr lang="en-MY" dirty="0"/>
              <a:t>, </a:t>
            </a:r>
            <a:r>
              <a:rPr lang="en-MY" dirty="0" err="1"/>
              <a:t>menawarkan</a:t>
            </a:r>
            <a:r>
              <a:rPr lang="en-MY" dirty="0"/>
              <a:t> </a:t>
            </a:r>
            <a:r>
              <a:rPr lang="en-MY" dirty="0" err="1"/>
              <a:t>sokongan</a:t>
            </a:r>
            <a:r>
              <a:rPr lang="en-MY" dirty="0"/>
              <a:t>, </a:t>
            </a:r>
            <a:r>
              <a:rPr lang="en-MY" dirty="0" err="1"/>
              <a:t>dokumentasi</a:t>
            </a:r>
            <a:r>
              <a:rPr lang="en-MY" dirty="0"/>
              <a:t>, </a:t>
            </a:r>
            <a:r>
              <a:rPr lang="en-MY" dirty="0" err="1"/>
              <a:t>serta</a:t>
            </a:r>
            <a:r>
              <a:rPr lang="en-MY" dirty="0"/>
              <a:t> </a:t>
            </a:r>
            <a:r>
              <a:rPr lang="en-MY" dirty="0" err="1"/>
              <a:t>pelbagai</a:t>
            </a:r>
            <a:r>
              <a:rPr lang="en-MY" dirty="0"/>
              <a:t> plugin dan extension.</a:t>
            </a:r>
            <a:endParaRPr lang="en-US" dirty="0"/>
          </a:p>
        </p:txBody>
      </p:sp>
    </p:spTree>
    <p:extLst>
      <p:ext uri="{BB962C8B-B14F-4D97-AF65-F5344CB8AC3E}">
        <p14:creationId xmlns:p14="http://schemas.microsoft.com/office/powerpoint/2010/main" val="199154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Blade - Template Inheritance</a:t>
            </a:r>
          </a:p>
        </p:txBody>
      </p:sp>
      <p:sp>
        <p:nvSpPr>
          <p:cNvPr id="3" name="Content Placeholder 2"/>
          <p:cNvSpPr>
            <a:spLocks noGrp="1"/>
          </p:cNvSpPr>
          <p:nvPr>
            <p:ph sz="quarter" idx="1"/>
          </p:nvPr>
        </p:nvSpPr>
        <p:spPr>
          <a:xfrm>
            <a:off x="304800" y="1447800"/>
            <a:ext cx="9296400" cy="5029200"/>
          </a:xfrm>
        </p:spPr>
        <p:txBody>
          <a:bodyPr>
            <a:normAutofit/>
          </a:bodyPr>
          <a:lstStyle/>
          <a:p>
            <a:pPr algn="just">
              <a:lnSpc>
                <a:spcPct val="150000"/>
              </a:lnSpc>
              <a:spcBef>
                <a:spcPts val="0"/>
              </a:spcBef>
              <a:spcAft>
                <a:spcPts val="1800"/>
              </a:spcAft>
            </a:pPr>
            <a:r>
              <a:rPr lang="en-US" b="1" dirty="0">
                <a:solidFill>
                  <a:schemeClr val="accent1"/>
                </a:solidFill>
              </a:rPr>
              <a:t>@stack()</a:t>
            </a:r>
            <a:r>
              <a:rPr lang="en-US" dirty="0">
                <a:solidFill>
                  <a:schemeClr val="accent1"/>
                </a:solidFill>
              </a:rPr>
              <a:t> </a:t>
            </a:r>
            <a:r>
              <a:rPr lang="en-US" dirty="0"/>
              <a:t>– </a:t>
            </a:r>
            <a:r>
              <a:rPr lang="en-US" dirty="0" err="1"/>
              <a:t>Menyediakan</a:t>
            </a:r>
            <a:r>
              <a:rPr lang="en-US" dirty="0"/>
              <a:t> </a:t>
            </a:r>
            <a:r>
              <a:rPr lang="en-US" dirty="0" err="1"/>
              <a:t>segmen</a:t>
            </a:r>
            <a:r>
              <a:rPr lang="en-US" dirty="0"/>
              <a:t> </a:t>
            </a:r>
            <a:r>
              <a:rPr lang="en-US" dirty="0" err="1"/>
              <a:t>untuk</a:t>
            </a:r>
            <a:r>
              <a:rPr lang="en-US" dirty="0"/>
              <a:t> </a:t>
            </a:r>
            <a:r>
              <a:rPr lang="en-US" dirty="0" err="1"/>
              <a:t>menempatkan</a:t>
            </a:r>
            <a:r>
              <a:rPr lang="en-US" dirty="0"/>
              <a:t> library </a:t>
            </a:r>
            <a:r>
              <a:rPr lang="en-US" dirty="0" err="1"/>
              <a:t>javascript</a:t>
            </a:r>
            <a:r>
              <a:rPr lang="en-US" dirty="0"/>
              <a:t>. </a:t>
            </a:r>
            <a:r>
              <a:rPr lang="en-US" dirty="0" err="1"/>
              <a:t>Biasanya</a:t>
            </a:r>
            <a:r>
              <a:rPr lang="en-US" dirty="0"/>
              <a:t> </a:t>
            </a:r>
            <a:r>
              <a:rPr lang="en-US" dirty="0" err="1"/>
              <a:t>diletakkan</a:t>
            </a:r>
            <a:r>
              <a:rPr lang="en-US" dirty="0"/>
              <a:t> pada template master.</a:t>
            </a:r>
          </a:p>
          <a:p>
            <a:pPr algn="just">
              <a:lnSpc>
                <a:spcPct val="150000"/>
              </a:lnSpc>
              <a:spcBef>
                <a:spcPts val="0"/>
              </a:spcBef>
              <a:spcAft>
                <a:spcPts val="1800"/>
              </a:spcAft>
            </a:pPr>
            <a:r>
              <a:rPr lang="en-US" b="1" dirty="0">
                <a:solidFill>
                  <a:schemeClr val="accent1"/>
                </a:solidFill>
              </a:rPr>
              <a:t>@push() </a:t>
            </a:r>
            <a:r>
              <a:rPr lang="en-US" dirty="0"/>
              <a:t>dan </a:t>
            </a:r>
            <a:r>
              <a:rPr lang="en-US" b="1" dirty="0">
                <a:solidFill>
                  <a:schemeClr val="accent1"/>
                </a:solidFill>
              </a:rPr>
              <a:t>@endpush </a:t>
            </a:r>
            <a:r>
              <a:rPr lang="en-US" dirty="0"/>
              <a:t>- </a:t>
            </a:r>
            <a:r>
              <a:rPr lang="en-US" dirty="0" err="1"/>
              <a:t>Memaklumkan</a:t>
            </a:r>
            <a:r>
              <a:rPr lang="en-US" dirty="0"/>
              <a:t> pada template yang </a:t>
            </a:r>
            <a:r>
              <a:rPr lang="en-US" dirty="0" err="1"/>
              <a:t>terlibat</a:t>
            </a:r>
            <a:r>
              <a:rPr lang="en-US" dirty="0"/>
              <a:t> </a:t>
            </a:r>
            <a:r>
              <a:rPr lang="en-US" dirty="0" err="1"/>
              <a:t>bahawa</a:t>
            </a:r>
            <a:r>
              <a:rPr lang="en-US" dirty="0"/>
              <a:t> </a:t>
            </a:r>
            <a:r>
              <a:rPr lang="en-US" dirty="0" err="1"/>
              <a:t>segmen</a:t>
            </a:r>
            <a:r>
              <a:rPr lang="en-US" dirty="0"/>
              <a:t> </a:t>
            </a:r>
            <a:r>
              <a:rPr lang="en-US" dirty="0" err="1"/>
              <a:t>ini</a:t>
            </a:r>
            <a:r>
              <a:rPr lang="en-US" dirty="0"/>
              <a:t> </a:t>
            </a:r>
            <a:r>
              <a:rPr lang="en-US" dirty="0" err="1"/>
              <a:t>harus</a:t>
            </a:r>
            <a:r>
              <a:rPr lang="en-US" dirty="0"/>
              <a:t> </a:t>
            </a:r>
            <a:r>
              <a:rPr lang="en-US" dirty="0" err="1"/>
              <a:t>dipaparkan</a:t>
            </a:r>
            <a:r>
              <a:rPr lang="en-US" dirty="0"/>
              <a:t> pada @</a:t>
            </a:r>
            <a:r>
              <a:rPr lang="en-US" b="1" dirty="0"/>
              <a:t>stack() </a:t>
            </a:r>
            <a:r>
              <a:rPr lang="en-US" dirty="0"/>
              <a:t>yang </a:t>
            </a:r>
            <a:r>
              <a:rPr lang="en-US" dirty="0" err="1"/>
              <a:t>berkaitan</a:t>
            </a:r>
            <a:r>
              <a:rPr lang="en-US" dirty="0"/>
              <a:t>.</a:t>
            </a:r>
          </a:p>
          <a:p>
            <a:pPr>
              <a:lnSpc>
                <a:spcPct val="150000"/>
              </a:lnSpc>
            </a:pPr>
            <a:r>
              <a:rPr lang="en-US" b="1" dirty="0">
                <a:solidFill>
                  <a:schemeClr val="accent1"/>
                </a:solidFill>
              </a:rPr>
              <a:t>@include() </a:t>
            </a:r>
            <a:r>
              <a:rPr lang="en-US" dirty="0"/>
              <a:t>– </a:t>
            </a:r>
            <a:r>
              <a:rPr lang="en-US" dirty="0" err="1"/>
              <a:t>Digunakan</a:t>
            </a:r>
            <a:r>
              <a:rPr lang="en-US" dirty="0"/>
              <a:t> </a:t>
            </a:r>
            <a:r>
              <a:rPr lang="en-US" dirty="0" err="1"/>
              <a:t>untuk</a:t>
            </a:r>
            <a:r>
              <a:rPr lang="en-US" dirty="0"/>
              <a:t> </a:t>
            </a:r>
            <a:r>
              <a:rPr lang="en-US" dirty="0" err="1"/>
              <a:t>memanggil</a:t>
            </a:r>
            <a:r>
              <a:rPr lang="en-US" dirty="0"/>
              <a:t> template lain (sub-view) </a:t>
            </a:r>
            <a:r>
              <a:rPr lang="en-US" dirty="0" err="1"/>
              <a:t>untuk</a:t>
            </a:r>
            <a:r>
              <a:rPr lang="en-US" dirty="0"/>
              <a:t> </a:t>
            </a:r>
            <a:r>
              <a:rPr lang="en-US" dirty="0" err="1"/>
              <a:t>turut</a:t>
            </a:r>
            <a:r>
              <a:rPr lang="en-US" dirty="0"/>
              <a:t> </a:t>
            </a:r>
            <a:r>
              <a:rPr lang="en-US" dirty="0" err="1"/>
              <a:t>disertakan</a:t>
            </a:r>
            <a:r>
              <a:rPr lang="en-US" dirty="0"/>
              <a:t> </a:t>
            </a:r>
            <a:r>
              <a:rPr lang="en-US" dirty="0" err="1"/>
              <a:t>ke</a:t>
            </a:r>
            <a:r>
              <a:rPr lang="en-US" dirty="0"/>
              <a:t> </a:t>
            </a:r>
            <a:r>
              <a:rPr lang="en-US" dirty="0" err="1"/>
              <a:t>dalam</a:t>
            </a:r>
            <a:r>
              <a:rPr lang="en-US" dirty="0"/>
              <a:t> template yang </a:t>
            </a:r>
            <a:r>
              <a:rPr lang="en-US" dirty="0" err="1"/>
              <a:t>sedang</a:t>
            </a:r>
            <a:r>
              <a:rPr lang="en-US" dirty="0"/>
              <a:t> </a:t>
            </a:r>
            <a:r>
              <a:rPr lang="en-US" dirty="0" err="1"/>
              <a:t>dibuka</a:t>
            </a:r>
            <a:r>
              <a:rPr lang="en-US" dirty="0"/>
              <a:t>.</a:t>
            </a:r>
          </a:p>
        </p:txBody>
      </p:sp>
    </p:spTree>
    <p:extLst>
      <p:ext uri="{BB962C8B-B14F-4D97-AF65-F5344CB8AC3E}">
        <p14:creationId xmlns:p14="http://schemas.microsoft.com/office/powerpoint/2010/main" val="92303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Blade – </a:t>
            </a:r>
            <a:r>
              <a:rPr lang="en-US" dirty="0" err="1"/>
              <a:t>Memapar</a:t>
            </a:r>
            <a:r>
              <a:rPr lang="en-US" dirty="0"/>
              <a:t> Data</a:t>
            </a:r>
          </a:p>
        </p:txBody>
      </p:sp>
      <p:sp>
        <p:nvSpPr>
          <p:cNvPr id="3" name="Content Placeholder 2"/>
          <p:cNvSpPr>
            <a:spLocks noGrp="1"/>
          </p:cNvSpPr>
          <p:nvPr>
            <p:ph sz="quarter" idx="1"/>
          </p:nvPr>
        </p:nvSpPr>
        <p:spPr>
          <a:xfrm>
            <a:off x="304800" y="1447800"/>
            <a:ext cx="9296400" cy="5105400"/>
          </a:xfrm>
        </p:spPr>
        <p:txBody>
          <a:bodyPr>
            <a:normAutofit/>
          </a:bodyPr>
          <a:lstStyle/>
          <a:p>
            <a:pPr algn="just">
              <a:lnSpc>
                <a:spcPct val="150000"/>
              </a:lnSpc>
              <a:spcBef>
                <a:spcPts val="0"/>
              </a:spcBef>
              <a:spcAft>
                <a:spcPts val="1800"/>
              </a:spcAft>
            </a:pPr>
            <a:r>
              <a:rPr lang="en-US" b="1" dirty="0">
                <a:solidFill>
                  <a:schemeClr val="accent1"/>
                </a:solidFill>
              </a:rPr>
              <a:t>{{</a:t>
            </a:r>
            <a:r>
              <a:rPr lang="en-US" b="1" dirty="0"/>
              <a:t> $variable </a:t>
            </a:r>
            <a:r>
              <a:rPr lang="en-US" b="1" dirty="0">
                <a:solidFill>
                  <a:schemeClr val="accent1"/>
                </a:solidFill>
              </a:rPr>
              <a:t>}}</a:t>
            </a:r>
            <a:r>
              <a:rPr lang="en-US" b="1" dirty="0"/>
              <a:t> </a:t>
            </a:r>
            <a:r>
              <a:rPr lang="en-US" dirty="0"/>
              <a:t>– </a:t>
            </a:r>
            <a:r>
              <a:rPr lang="en-US" dirty="0" err="1"/>
              <a:t>digunakan</a:t>
            </a:r>
            <a:r>
              <a:rPr lang="en-US" dirty="0"/>
              <a:t> </a:t>
            </a:r>
            <a:r>
              <a:rPr lang="en-US" dirty="0" err="1"/>
              <a:t>untuk</a:t>
            </a:r>
            <a:r>
              <a:rPr lang="en-US" dirty="0"/>
              <a:t> </a:t>
            </a:r>
            <a:r>
              <a:rPr lang="en-US" dirty="0" err="1"/>
              <a:t>memaparkan</a:t>
            </a:r>
            <a:r>
              <a:rPr lang="en-US" dirty="0"/>
              <a:t> data </a:t>
            </a:r>
            <a:r>
              <a:rPr lang="en-US" dirty="0" err="1"/>
              <a:t>dan</a:t>
            </a:r>
            <a:r>
              <a:rPr lang="en-US" dirty="0"/>
              <a:t> </a:t>
            </a:r>
            <a:r>
              <a:rPr lang="en-US" dirty="0" err="1"/>
              <a:t>dalam</a:t>
            </a:r>
            <a:r>
              <a:rPr lang="en-US" dirty="0"/>
              <a:t> </a:t>
            </a:r>
            <a:r>
              <a:rPr lang="en-US" dirty="0" err="1"/>
              <a:t>masa</a:t>
            </a:r>
            <a:r>
              <a:rPr lang="en-US" dirty="0"/>
              <a:t> yang </a:t>
            </a:r>
            <a:r>
              <a:rPr lang="en-US" dirty="0" err="1"/>
              <a:t>sama</a:t>
            </a:r>
            <a:r>
              <a:rPr lang="en-US" dirty="0"/>
              <a:t> </a:t>
            </a:r>
            <a:r>
              <a:rPr lang="en-US" dirty="0" err="1"/>
              <a:t>menjalankan</a:t>
            </a:r>
            <a:r>
              <a:rPr lang="en-US" dirty="0"/>
              <a:t> </a:t>
            </a:r>
            <a:r>
              <a:rPr lang="en-US" dirty="0" err="1"/>
              <a:t>fungsi</a:t>
            </a:r>
            <a:r>
              <a:rPr lang="en-US" dirty="0"/>
              <a:t> PHP </a:t>
            </a:r>
            <a:r>
              <a:rPr lang="en-US" dirty="0" err="1"/>
              <a:t>htmlentities</a:t>
            </a:r>
            <a:r>
              <a:rPr lang="en-US" dirty="0"/>
              <a:t> </a:t>
            </a:r>
            <a:r>
              <a:rPr lang="en-US" dirty="0" err="1"/>
              <a:t>untuk</a:t>
            </a:r>
            <a:r>
              <a:rPr lang="en-US" dirty="0"/>
              <a:t> </a:t>
            </a:r>
            <a:r>
              <a:rPr lang="en-US" dirty="0" err="1"/>
              <a:t>tidak</a:t>
            </a:r>
            <a:r>
              <a:rPr lang="en-US" dirty="0"/>
              <a:t> </a:t>
            </a:r>
            <a:r>
              <a:rPr lang="en-US" dirty="0" err="1"/>
              <a:t>menjalankan</a:t>
            </a:r>
            <a:r>
              <a:rPr lang="en-US" dirty="0"/>
              <a:t> (escape) </a:t>
            </a:r>
            <a:r>
              <a:rPr lang="en-US" dirty="0" err="1"/>
              <a:t>sebarang</a:t>
            </a:r>
            <a:r>
              <a:rPr lang="en-US" dirty="0"/>
              <a:t> </a:t>
            </a:r>
            <a:r>
              <a:rPr lang="en-US" dirty="0" err="1"/>
              <a:t>operasi</a:t>
            </a:r>
            <a:r>
              <a:rPr lang="en-US" dirty="0"/>
              <a:t> HTML yang </a:t>
            </a:r>
            <a:r>
              <a:rPr lang="en-US" dirty="0" err="1"/>
              <a:t>dipegang</a:t>
            </a:r>
            <a:r>
              <a:rPr lang="en-US" dirty="0"/>
              <a:t> $variable </a:t>
            </a:r>
            <a:r>
              <a:rPr lang="en-US" dirty="0" err="1"/>
              <a:t>pada</a:t>
            </a:r>
            <a:r>
              <a:rPr lang="en-US" dirty="0"/>
              <a:t> </a:t>
            </a:r>
            <a:r>
              <a:rPr lang="en-US" dirty="0" err="1"/>
              <a:t>paparan</a:t>
            </a:r>
            <a:r>
              <a:rPr lang="en-US" dirty="0"/>
              <a:t>.</a:t>
            </a:r>
          </a:p>
          <a:p>
            <a:pPr algn="just">
              <a:lnSpc>
                <a:spcPct val="150000"/>
              </a:lnSpc>
              <a:spcBef>
                <a:spcPts val="0"/>
              </a:spcBef>
              <a:spcAft>
                <a:spcPts val="1800"/>
              </a:spcAft>
            </a:pPr>
            <a:r>
              <a:rPr lang="en-US" b="1" dirty="0">
                <a:solidFill>
                  <a:schemeClr val="accent1"/>
                </a:solidFill>
              </a:rPr>
              <a:t>{!!</a:t>
            </a:r>
            <a:r>
              <a:rPr lang="en-US" b="1" dirty="0"/>
              <a:t> $variable </a:t>
            </a:r>
            <a:r>
              <a:rPr lang="en-US" b="1" dirty="0">
                <a:solidFill>
                  <a:schemeClr val="accent1"/>
                </a:solidFill>
              </a:rPr>
              <a:t>!!}</a:t>
            </a:r>
            <a:r>
              <a:rPr lang="en-US" b="1" dirty="0"/>
              <a:t> </a:t>
            </a:r>
            <a:r>
              <a:rPr lang="en-US" dirty="0"/>
              <a:t>– </a:t>
            </a:r>
            <a:r>
              <a:rPr lang="en-US" dirty="0" err="1"/>
              <a:t>digunakan</a:t>
            </a:r>
            <a:r>
              <a:rPr lang="en-US" dirty="0"/>
              <a:t> </a:t>
            </a:r>
            <a:r>
              <a:rPr lang="en-US" dirty="0" err="1"/>
              <a:t>untuk</a:t>
            </a:r>
            <a:r>
              <a:rPr lang="en-US" dirty="0"/>
              <a:t> </a:t>
            </a:r>
            <a:r>
              <a:rPr lang="en-US" dirty="0" err="1"/>
              <a:t>memaparkan</a:t>
            </a:r>
            <a:r>
              <a:rPr lang="en-US" dirty="0"/>
              <a:t> data </a:t>
            </a:r>
            <a:r>
              <a:rPr lang="en-US" dirty="0" err="1"/>
              <a:t>dan</a:t>
            </a:r>
            <a:r>
              <a:rPr lang="en-US" dirty="0"/>
              <a:t> </a:t>
            </a:r>
            <a:r>
              <a:rPr lang="en-US" dirty="0" err="1"/>
              <a:t>menjalankan</a:t>
            </a:r>
            <a:r>
              <a:rPr lang="en-US" dirty="0"/>
              <a:t> </a:t>
            </a:r>
            <a:r>
              <a:rPr lang="en-US" dirty="0" err="1"/>
              <a:t>segala</a:t>
            </a:r>
            <a:r>
              <a:rPr lang="en-US" dirty="0"/>
              <a:t> </a:t>
            </a:r>
            <a:r>
              <a:rPr lang="en-US" dirty="0" err="1"/>
              <a:t>operasi</a:t>
            </a:r>
            <a:r>
              <a:rPr lang="en-US" dirty="0"/>
              <a:t> HTML yang </a:t>
            </a:r>
            <a:r>
              <a:rPr lang="en-US" dirty="0" err="1"/>
              <a:t>dipegang</a:t>
            </a:r>
            <a:r>
              <a:rPr lang="en-US" dirty="0"/>
              <a:t> $variable.</a:t>
            </a:r>
          </a:p>
          <a:p>
            <a:pPr algn="just">
              <a:lnSpc>
                <a:spcPct val="150000"/>
              </a:lnSpc>
              <a:spcBef>
                <a:spcPts val="0"/>
              </a:spcBef>
              <a:spcAft>
                <a:spcPts val="1800"/>
              </a:spcAft>
            </a:pPr>
            <a:r>
              <a:rPr lang="en-US" b="1" dirty="0">
                <a:solidFill>
                  <a:schemeClr val="accent1"/>
                </a:solidFill>
              </a:rPr>
              <a:t>{{-- </a:t>
            </a:r>
            <a:r>
              <a:rPr lang="en-US" b="1" dirty="0"/>
              <a:t>Comment --</a:t>
            </a:r>
            <a:r>
              <a:rPr lang="en-US" b="1" dirty="0">
                <a:solidFill>
                  <a:schemeClr val="accent1"/>
                </a:solidFill>
              </a:rPr>
              <a:t>}}</a:t>
            </a:r>
            <a:r>
              <a:rPr lang="en-US" b="1" dirty="0"/>
              <a:t> </a:t>
            </a:r>
            <a:r>
              <a:rPr lang="en-US" dirty="0"/>
              <a:t>– </a:t>
            </a:r>
            <a:r>
              <a:rPr lang="en-US" dirty="0" err="1"/>
              <a:t>digunakan</a:t>
            </a:r>
            <a:r>
              <a:rPr lang="en-US" dirty="0"/>
              <a:t> </a:t>
            </a:r>
            <a:r>
              <a:rPr lang="en-US" dirty="0" err="1"/>
              <a:t>untuk</a:t>
            </a:r>
            <a:r>
              <a:rPr lang="en-US" dirty="0"/>
              <a:t> PHP Comment.</a:t>
            </a:r>
          </a:p>
        </p:txBody>
      </p:sp>
    </p:spTree>
    <p:extLst>
      <p:ext uri="{BB962C8B-B14F-4D97-AF65-F5344CB8AC3E}">
        <p14:creationId xmlns:p14="http://schemas.microsoft.com/office/powerpoint/2010/main" val="407415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Blade – </a:t>
            </a:r>
            <a:r>
              <a:rPr lang="en-US" dirty="0" err="1"/>
              <a:t>Memapar</a:t>
            </a:r>
            <a:r>
              <a:rPr lang="en-US" dirty="0"/>
              <a:t> Data</a:t>
            </a:r>
          </a:p>
        </p:txBody>
      </p:sp>
      <p:pic>
        <p:nvPicPr>
          <p:cNvPr id="4" name="Picture 2" descr="C:\Users\Amirol\Desktop\escape.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232937" y="4191002"/>
            <a:ext cx="7434813" cy="236370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Amirol\Desktop\we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311" y="1524000"/>
            <a:ext cx="9027659" cy="25146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438310" y="4267200"/>
            <a:ext cx="922004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357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Blade – Control Structure</a:t>
            </a:r>
          </a:p>
        </p:txBody>
      </p:sp>
      <p:sp>
        <p:nvSpPr>
          <p:cNvPr id="3" name="Content Placeholder 2"/>
          <p:cNvSpPr>
            <a:spLocks noGrp="1"/>
          </p:cNvSpPr>
          <p:nvPr>
            <p:ph sz="quarter" idx="1"/>
          </p:nvPr>
        </p:nvSpPr>
        <p:spPr>
          <a:xfrm>
            <a:off x="304800" y="1447800"/>
            <a:ext cx="9296400" cy="5029200"/>
          </a:xfrm>
        </p:spPr>
        <p:txBody>
          <a:bodyPr>
            <a:normAutofit/>
          </a:bodyPr>
          <a:lstStyle/>
          <a:p>
            <a:pPr>
              <a:lnSpc>
                <a:spcPct val="150000"/>
              </a:lnSpc>
            </a:pPr>
            <a:r>
              <a:rPr lang="en-US" dirty="0"/>
              <a:t>Penggunaan if, else, </a:t>
            </a:r>
            <a:r>
              <a:rPr lang="en-US" dirty="0" err="1"/>
              <a:t>elseif</a:t>
            </a:r>
            <a:r>
              <a:rPr lang="en-US" dirty="0"/>
              <a:t>, while, for, </a:t>
            </a:r>
            <a:r>
              <a:rPr lang="en-US" dirty="0" err="1"/>
              <a:t>foreach</a:t>
            </a:r>
            <a:r>
              <a:rPr lang="en-US" dirty="0"/>
              <a:t> </a:t>
            </a:r>
            <a:r>
              <a:rPr lang="en-US" dirty="0" err="1"/>
              <a:t>dapat</a:t>
            </a:r>
            <a:r>
              <a:rPr lang="en-US" dirty="0"/>
              <a:t> </a:t>
            </a:r>
            <a:r>
              <a:rPr lang="en-US" dirty="0" err="1"/>
              <a:t>juga</a:t>
            </a:r>
            <a:r>
              <a:rPr lang="en-US" dirty="0"/>
              <a:t> </a:t>
            </a:r>
            <a:r>
              <a:rPr lang="en-US" dirty="0" err="1"/>
              <a:t>digunakan</a:t>
            </a:r>
            <a:r>
              <a:rPr lang="en-US" dirty="0"/>
              <a:t> </a:t>
            </a:r>
            <a:r>
              <a:rPr lang="en-US" dirty="0" err="1"/>
              <a:t>menerusi</a:t>
            </a:r>
            <a:r>
              <a:rPr lang="en-US" dirty="0"/>
              <a:t> </a:t>
            </a:r>
            <a:r>
              <a:rPr lang="en-US" dirty="0" err="1"/>
              <a:t>enjin</a:t>
            </a:r>
            <a:r>
              <a:rPr lang="en-US" dirty="0"/>
              <a:t> blade.</a:t>
            </a:r>
          </a:p>
          <a:p>
            <a:pPr>
              <a:lnSpc>
                <a:spcPct val="150000"/>
              </a:lnSpc>
            </a:pPr>
            <a:r>
              <a:rPr lang="en-US" dirty="0" err="1"/>
              <a:t>Namun</a:t>
            </a:r>
            <a:r>
              <a:rPr lang="en-US" dirty="0"/>
              <a:t> </a:t>
            </a:r>
            <a:r>
              <a:rPr lang="en-US" dirty="0" err="1"/>
              <a:t>jika</a:t>
            </a:r>
            <a:r>
              <a:rPr lang="en-US" dirty="0"/>
              <a:t> </a:t>
            </a:r>
            <a:r>
              <a:rPr lang="en-US" dirty="0" err="1"/>
              <a:t>kita</a:t>
            </a:r>
            <a:r>
              <a:rPr lang="en-US" dirty="0"/>
              <a:t> </a:t>
            </a:r>
            <a:r>
              <a:rPr lang="en-US" dirty="0" err="1"/>
              <a:t>menggunakan</a:t>
            </a:r>
            <a:r>
              <a:rPr lang="en-US" dirty="0"/>
              <a:t> conditional statement </a:t>
            </a:r>
            <a:r>
              <a:rPr lang="en-US" dirty="0" err="1"/>
              <a:t>tersebut</a:t>
            </a:r>
            <a:r>
              <a:rPr lang="en-US" dirty="0"/>
              <a:t>, </a:t>
            </a:r>
            <a:r>
              <a:rPr lang="en-US" dirty="0" err="1"/>
              <a:t>ia</a:t>
            </a:r>
            <a:r>
              <a:rPr lang="en-US" dirty="0"/>
              <a:t> </a:t>
            </a:r>
            <a:r>
              <a:rPr lang="en-US" dirty="0" err="1"/>
              <a:t>wajib</a:t>
            </a:r>
            <a:r>
              <a:rPr lang="en-US" dirty="0"/>
              <a:t> </a:t>
            </a:r>
            <a:r>
              <a:rPr lang="en-US" dirty="0" err="1"/>
              <a:t>diakhiri</a:t>
            </a:r>
            <a:r>
              <a:rPr lang="en-US" dirty="0"/>
              <a:t> </a:t>
            </a:r>
            <a:r>
              <a:rPr lang="en-US" dirty="0" err="1"/>
              <a:t>dengan</a:t>
            </a:r>
            <a:r>
              <a:rPr lang="en-US" dirty="0"/>
              <a:t> </a:t>
            </a:r>
            <a:r>
              <a:rPr lang="en-US" dirty="0" err="1"/>
              <a:t>perkataan</a:t>
            </a:r>
            <a:r>
              <a:rPr lang="en-US" dirty="0"/>
              <a:t> “end”.</a:t>
            </a:r>
          </a:p>
        </p:txBody>
      </p:sp>
    </p:spTree>
    <p:extLst>
      <p:ext uri="{BB962C8B-B14F-4D97-AF65-F5344CB8AC3E}">
        <p14:creationId xmlns:p14="http://schemas.microsoft.com/office/powerpoint/2010/main" val="422071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Blade – Control Structure</a:t>
            </a:r>
          </a:p>
        </p:txBody>
      </p:sp>
      <p:pic>
        <p:nvPicPr>
          <p:cNvPr id="4" name="Content Placeholder 3"/>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t="11198"/>
          <a:stretch/>
        </p:blipFill>
        <p:spPr>
          <a:xfrm>
            <a:off x="660401" y="1676400"/>
            <a:ext cx="8585201" cy="4028266"/>
          </a:xfrm>
        </p:spPr>
      </p:pic>
    </p:spTree>
    <p:extLst>
      <p:ext uri="{BB962C8B-B14F-4D97-AF65-F5344CB8AC3E}">
        <p14:creationId xmlns:p14="http://schemas.microsoft.com/office/powerpoint/2010/main" val="120205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Blade – Control Structure</a:t>
            </a:r>
          </a:p>
        </p:txBody>
      </p:sp>
      <p:pic>
        <p:nvPicPr>
          <p:cNvPr id="5" name="Content Placeholder 4"/>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t="22340"/>
          <a:stretch/>
        </p:blipFill>
        <p:spPr>
          <a:xfrm>
            <a:off x="495301" y="1828800"/>
            <a:ext cx="8936470" cy="2611058"/>
          </a:xfrm>
        </p:spPr>
      </p:pic>
    </p:spTree>
    <p:extLst>
      <p:ext uri="{BB962C8B-B14F-4D97-AF65-F5344CB8AC3E}">
        <p14:creationId xmlns:p14="http://schemas.microsoft.com/office/powerpoint/2010/main" val="18742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8450" y="1794937"/>
            <a:ext cx="6769100" cy="1100665"/>
          </a:xfrm>
        </p:spPr>
        <p:txBody>
          <a:bodyPr>
            <a:normAutofit/>
          </a:bodyPr>
          <a:lstStyle/>
          <a:p>
            <a:r>
              <a:rPr lang="en-US" b="1" dirty="0">
                <a:latin typeface="Calibri" pitchFamily="34" charset="0"/>
                <a:cs typeface="Calibri" pitchFamily="34" charset="0"/>
              </a:rPr>
              <a:t>Controllers</a:t>
            </a:r>
            <a:endParaRPr lang="en-US" sz="3100" b="1" dirty="0">
              <a:latin typeface="Calibri" pitchFamily="34" charset="0"/>
              <a:cs typeface="Calibri" pitchFamily="34" charset="0"/>
            </a:endParaRPr>
          </a:p>
        </p:txBody>
      </p:sp>
      <p:sp>
        <p:nvSpPr>
          <p:cNvPr id="3" name="TextBox 2"/>
          <p:cNvSpPr txBox="1"/>
          <p:nvPr/>
        </p:nvSpPr>
        <p:spPr>
          <a:xfrm>
            <a:off x="2182134" y="5480540"/>
            <a:ext cx="5056192" cy="461665"/>
          </a:xfrm>
          <a:prstGeom prst="rect">
            <a:avLst/>
          </a:prstGeom>
          <a:noFill/>
        </p:spPr>
        <p:txBody>
          <a:bodyPr wrap="none" rtlCol="0">
            <a:spAutoFit/>
          </a:bodyPr>
          <a:lstStyle/>
          <a:p>
            <a:r>
              <a:rPr lang="en-US" sz="2400" b="1" dirty="0">
                <a:latin typeface="+mj-lt"/>
              </a:rPr>
              <a:t>The PHP Framework For Web Artisans</a:t>
            </a:r>
          </a:p>
        </p:txBody>
      </p:sp>
      <p:pic>
        <p:nvPicPr>
          <p:cNvPr id="6" name="Graphic 5">
            <a:extLst>
              <a:ext uri="{FF2B5EF4-FFF2-40B4-BE49-F238E27FC236}">
                <a16:creationId xmlns:a16="http://schemas.microsoft.com/office/drawing/2014/main" id="{E054742A-C1E8-445C-89F2-C058108A99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2055" y="2545009"/>
            <a:ext cx="8896350" cy="3286125"/>
          </a:xfrm>
          <a:prstGeom prst="rect">
            <a:avLst/>
          </a:prstGeom>
        </p:spPr>
      </p:pic>
    </p:spTree>
    <p:extLst>
      <p:ext uri="{BB962C8B-B14F-4D97-AF65-F5344CB8AC3E}">
        <p14:creationId xmlns:p14="http://schemas.microsoft.com/office/powerpoint/2010/main" val="26691429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Controllers</a:t>
            </a:r>
          </a:p>
        </p:txBody>
      </p:sp>
      <p:sp>
        <p:nvSpPr>
          <p:cNvPr id="4" name="Content Placeholder 2"/>
          <p:cNvSpPr>
            <a:spLocks noGrp="1"/>
          </p:cNvSpPr>
          <p:nvPr>
            <p:ph sz="quarter" idx="1"/>
          </p:nvPr>
        </p:nvSpPr>
        <p:spPr>
          <a:xfrm>
            <a:off x="304800" y="1447800"/>
            <a:ext cx="9296400" cy="5029200"/>
          </a:xfrm>
        </p:spPr>
        <p:txBody>
          <a:bodyPr>
            <a:normAutofit fontScale="92500"/>
          </a:bodyPr>
          <a:lstStyle/>
          <a:p>
            <a:pPr algn="just">
              <a:lnSpc>
                <a:spcPct val="160000"/>
              </a:lnSpc>
              <a:spcBef>
                <a:spcPts val="0"/>
              </a:spcBef>
              <a:spcAft>
                <a:spcPts val="1800"/>
              </a:spcAft>
            </a:pPr>
            <a:r>
              <a:rPr lang="en-US" dirty="0"/>
              <a:t>Masih </a:t>
            </a:r>
            <a:r>
              <a:rPr lang="en-US" dirty="0" err="1"/>
              <a:t>ingatkah</a:t>
            </a:r>
            <a:r>
              <a:rPr lang="en-US" dirty="0"/>
              <a:t> </a:t>
            </a:r>
            <a:r>
              <a:rPr lang="en-US" dirty="0" err="1"/>
              <a:t>lagi</a:t>
            </a:r>
            <a:r>
              <a:rPr lang="en-US" dirty="0"/>
              <a:t> </a:t>
            </a:r>
            <a:r>
              <a:rPr lang="en-US" dirty="0" err="1"/>
              <a:t>dengan</a:t>
            </a:r>
            <a:r>
              <a:rPr lang="en-US" dirty="0"/>
              <a:t> </a:t>
            </a:r>
            <a:r>
              <a:rPr lang="en-US" dirty="0" err="1"/>
              <a:t>Terma</a:t>
            </a:r>
            <a:r>
              <a:rPr lang="en-US" dirty="0"/>
              <a:t> Model-Views-Controller (MVC) ?</a:t>
            </a:r>
            <a:endParaRPr lang="en-US" b="1" dirty="0">
              <a:solidFill>
                <a:srgbClr val="C00000"/>
              </a:solidFill>
            </a:endParaRPr>
          </a:p>
          <a:p>
            <a:pPr algn="just">
              <a:lnSpc>
                <a:spcPct val="160000"/>
              </a:lnSpc>
              <a:spcBef>
                <a:spcPts val="0"/>
              </a:spcBef>
              <a:spcAft>
                <a:spcPts val="1800"/>
              </a:spcAft>
            </a:pPr>
            <a:r>
              <a:rPr lang="en-US" dirty="0"/>
              <a:t>Controller </a:t>
            </a:r>
            <a:r>
              <a:rPr lang="en-US" dirty="0" err="1"/>
              <a:t>adalah</a:t>
            </a:r>
            <a:r>
              <a:rPr lang="en-US" dirty="0"/>
              <a:t> </a:t>
            </a:r>
            <a:r>
              <a:rPr lang="en-US" dirty="0" err="1"/>
              <a:t>merupakan</a:t>
            </a:r>
            <a:r>
              <a:rPr lang="en-US" dirty="0"/>
              <a:t> </a:t>
            </a:r>
            <a:r>
              <a:rPr lang="en-US" dirty="0" err="1"/>
              <a:t>satu</a:t>
            </a:r>
            <a:r>
              <a:rPr lang="en-US" dirty="0"/>
              <a:t> fail yang </a:t>
            </a:r>
            <a:r>
              <a:rPr lang="en-US" dirty="0" err="1"/>
              <a:t>digunakan</a:t>
            </a:r>
            <a:r>
              <a:rPr lang="en-US" dirty="0"/>
              <a:t> </a:t>
            </a:r>
            <a:r>
              <a:rPr lang="en-US" dirty="0" err="1"/>
              <a:t>untuk</a:t>
            </a:r>
            <a:r>
              <a:rPr lang="en-US" dirty="0"/>
              <a:t> </a:t>
            </a:r>
            <a:r>
              <a:rPr lang="en-US" dirty="0" err="1"/>
              <a:t>menguruskan</a:t>
            </a:r>
            <a:r>
              <a:rPr lang="en-US" dirty="0"/>
              <a:t> </a:t>
            </a:r>
            <a:r>
              <a:rPr lang="en-US" dirty="0" err="1"/>
              <a:t>segala</a:t>
            </a:r>
            <a:r>
              <a:rPr lang="en-US" dirty="0"/>
              <a:t> request yang </a:t>
            </a:r>
            <a:r>
              <a:rPr lang="en-US" dirty="0" err="1"/>
              <a:t>diterima</a:t>
            </a:r>
            <a:r>
              <a:rPr lang="en-US" dirty="0"/>
              <a:t> </a:t>
            </a:r>
            <a:r>
              <a:rPr lang="en-US" dirty="0" err="1"/>
              <a:t>dan</a:t>
            </a:r>
            <a:r>
              <a:rPr lang="en-US" dirty="0"/>
              <a:t> </a:t>
            </a:r>
            <a:r>
              <a:rPr lang="en-US" dirty="0" err="1"/>
              <a:t>seterusnya</a:t>
            </a:r>
            <a:r>
              <a:rPr lang="en-US" dirty="0"/>
              <a:t> </a:t>
            </a:r>
            <a:r>
              <a:rPr lang="en-US" dirty="0" err="1"/>
              <a:t>memberikan</a:t>
            </a:r>
            <a:r>
              <a:rPr lang="en-US" dirty="0"/>
              <a:t> </a:t>
            </a:r>
            <a:r>
              <a:rPr lang="en-US" dirty="0" err="1"/>
              <a:t>respon</a:t>
            </a:r>
            <a:r>
              <a:rPr lang="en-US" dirty="0"/>
              <a:t> </a:t>
            </a:r>
            <a:r>
              <a:rPr lang="en-US" dirty="0" err="1"/>
              <a:t>kepada</a:t>
            </a:r>
            <a:r>
              <a:rPr lang="en-US" dirty="0"/>
              <a:t> </a:t>
            </a:r>
            <a:r>
              <a:rPr lang="en-US" dirty="0" err="1"/>
              <a:t>permohonan</a:t>
            </a:r>
            <a:r>
              <a:rPr lang="en-US" dirty="0"/>
              <a:t> </a:t>
            </a:r>
            <a:r>
              <a:rPr lang="en-US" dirty="0" err="1"/>
              <a:t>tersebut</a:t>
            </a:r>
            <a:r>
              <a:rPr lang="en-US" dirty="0"/>
              <a:t> </a:t>
            </a:r>
            <a:r>
              <a:rPr lang="en-US" dirty="0" err="1"/>
              <a:t>sama</a:t>
            </a:r>
            <a:r>
              <a:rPr lang="en-US" dirty="0"/>
              <a:t> </a:t>
            </a:r>
            <a:r>
              <a:rPr lang="en-US" dirty="0" err="1"/>
              <a:t>ada</a:t>
            </a:r>
            <a:r>
              <a:rPr lang="en-US" dirty="0"/>
              <a:t> </a:t>
            </a:r>
            <a:r>
              <a:rPr lang="en-US" dirty="0" err="1"/>
              <a:t>berhubung</a:t>
            </a:r>
            <a:r>
              <a:rPr lang="en-US" dirty="0"/>
              <a:t> </a:t>
            </a:r>
            <a:r>
              <a:rPr lang="en-US" dirty="0" err="1"/>
              <a:t>dengan</a:t>
            </a:r>
            <a:r>
              <a:rPr lang="en-US" dirty="0"/>
              <a:t> database </a:t>
            </a:r>
            <a:r>
              <a:rPr lang="en-US" dirty="0" err="1"/>
              <a:t>atau</a:t>
            </a:r>
            <a:r>
              <a:rPr lang="en-US" dirty="0"/>
              <a:t> </a:t>
            </a:r>
            <a:r>
              <a:rPr lang="en-US" dirty="0" err="1"/>
              <a:t>memaparkan</a:t>
            </a:r>
            <a:r>
              <a:rPr lang="en-US" dirty="0"/>
              <a:t> output.</a:t>
            </a:r>
          </a:p>
          <a:p>
            <a:pPr algn="just">
              <a:lnSpc>
                <a:spcPct val="160000"/>
              </a:lnSpc>
              <a:spcBef>
                <a:spcPts val="0"/>
              </a:spcBef>
              <a:spcAft>
                <a:spcPts val="1800"/>
              </a:spcAft>
            </a:pPr>
            <a:r>
              <a:rPr lang="en-US" dirty="0" err="1"/>
              <a:t>Jika</a:t>
            </a:r>
            <a:r>
              <a:rPr lang="en-US" dirty="0"/>
              <a:t> </a:t>
            </a:r>
            <a:r>
              <a:rPr lang="en-US" dirty="0" err="1"/>
              <a:t>sebelum</a:t>
            </a:r>
            <a:r>
              <a:rPr lang="en-US" dirty="0"/>
              <a:t> </a:t>
            </a:r>
            <a:r>
              <a:rPr lang="en-US" dirty="0" err="1"/>
              <a:t>ini</a:t>
            </a:r>
            <a:r>
              <a:rPr lang="en-US" dirty="0"/>
              <a:t> </a:t>
            </a:r>
            <a:r>
              <a:rPr lang="en-US" dirty="0" err="1"/>
              <a:t>kita</a:t>
            </a:r>
            <a:r>
              <a:rPr lang="en-US" dirty="0"/>
              <a:t> </a:t>
            </a:r>
            <a:r>
              <a:rPr lang="en-US" dirty="0" err="1"/>
              <a:t>meletakkan</a:t>
            </a:r>
            <a:r>
              <a:rPr lang="en-US" dirty="0"/>
              <a:t> </a:t>
            </a:r>
            <a:r>
              <a:rPr lang="en-US" dirty="0" err="1"/>
              <a:t>semua</a:t>
            </a:r>
            <a:r>
              <a:rPr lang="en-US" dirty="0"/>
              <a:t> function di routes, </a:t>
            </a:r>
            <a:r>
              <a:rPr lang="en-US" dirty="0" err="1"/>
              <a:t>maka</a:t>
            </a:r>
            <a:r>
              <a:rPr lang="en-US" dirty="0"/>
              <a:t> kali </a:t>
            </a:r>
            <a:r>
              <a:rPr lang="en-US" dirty="0" err="1"/>
              <a:t>ini</a:t>
            </a:r>
            <a:r>
              <a:rPr lang="en-US" dirty="0"/>
              <a:t> </a:t>
            </a:r>
            <a:r>
              <a:rPr lang="en-US" dirty="0" err="1"/>
              <a:t>kita</a:t>
            </a:r>
            <a:r>
              <a:rPr lang="en-US" dirty="0"/>
              <a:t> </a:t>
            </a:r>
            <a:r>
              <a:rPr lang="en-US" dirty="0" err="1"/>
              <a:t>pindahkan</a:t>
            </a:r>
            <a:r>
              <a:rPr lang="en-US" dirty="0"/>
              <a:t> function </a:t>
            </a:r>
            <a:r>
              <a:rPr lang="en-US" dirty="0" err="1"/>
              <a:t>tersebut</a:t>
            </a:r>
            <a:r>
              <a:rPr lang="en-US" dirty="0"/>
              <a:t> di </a:t>
            </a:r>
            <a:r>
              <a:rPr lang="en-US" dirty="0" err="1"/>
              <a:t>tempat</a:t>
            </a:r>
            <a:r>
              <a:rPr lang="en-US" dirty="0"/>
              <a:t> </a:t>
            </a:r>
            <a:r>
              <a:rPr lang="en-US" dirty="0" err="1"/>
              <a:t>asalnya</a:t>
            </a:r>
            <a:r>
              <a:rPr lang="en-US" dirty="0"/>
              <a:t> yang </a:t>
            </a:r>
            <a:r>
              <a:rPr lang="en-US" dirty="0" err="1"/>
              <a:t>sebenar</a:t>
            </a:r>
            <a:r>
              <a:rPr lang="en-US" dirty="0"/>
              <a:t> </a:t>
            </a:r>
            <a:r>
              <a:rPr lang="en-US" dirty="0" err="1"/>
              <a:t>iaitu</a:t>
            </a:r>
            <a:r>
              <a:rPr lang="en-US" dirty="0"/>
              <a:t> Controller.</a:t>
            </a:r>
          </a:p>
        </p:txBody>
      </p:sp>
    </p:spTree>
    <p:extLst>
      <p:ext uri="{BB962C8B-B14F-4D97-AF65-F5344CB8AC3E}">
        <p14:creationId xmlns:p14="http://schemas.microsoft.com/office/powerpoint/2010/main" val="408222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Controllers</a:t>
            </a:r>
          </a:p>
        </p:txBody>
      </p:sp>
      <p:sp>
        <p:nvSpPr>
          <p:cNvPr id="4" name="Content Placeholder 2"/>
          <p:cNvSpPr>
            <a:spLocks noGrp="1"/>
          </p:cNvSpPr>
          <p:nvPr>
            <p:ph sz="quarter" idx="1"/>
          </p:nvPr>
        </p:nvSpPr>
        <p:spPr>
          <a:xfrm>
            <a:off x="304800" y="1447800"/>
            <a:ext cx="9296400" cy="5029200"/>
          </a:xfrm>
        </p:spPr>
        <p:txBody>
          <a:bodyPr>
            <a:normAutofit fontScale="92500" lnSpcReduction="10000"/>
          </a:bodyPr>
          <a:lstStyle/>
          <a:p>
            <a:pPr algn="just">
              <a:lnSpc>
                <a:spcPct val="150000"/>
              </a:lnSpc>
              <a:spcBef>
                <a:spcPts val="0"/>
              </a:spcBef>
              <a:spcAft>
                <a:spcPts val="1800"/>
              </a:spcAft>
            </a:pPr>
            <a:r>
              <a:rPr lang="en-US" dirty="0"/>
              <a:t>Fail Controller </a:t>
            </a:r>
            <a:r>
              <a:rPr lang="en-US" dirty="0" err="1"/>
              <a:t>adalah</a:t>
            </a:r>
            <a:r>
              <a:rPr lang="en-US" dirty="0"/>
              <a:t> </a:t>
            </a:r>
            <a:r>
              <a:rPr lang="en-US" dirty="0" err="1"/>
              <a:t>merupakan</a:t>
            </a:r>
            <a:r>
              <a:rPr lang="en-US" dirty="0"/>
              <a:t> fail yang </a:t>
            </a:r>
            <a:r>
              <a:rPr lang="en-US" dirty="0" err="1"/>
              <a:t>mengandungi</a:t>
            </a:r>
            <a:r>
              <a:rPr lang="en-US" dirty="0"/>
              <a:t> </a:t>
            </a:r>
            <a:r>
              <a:rPr lang="en-US" b="1" dirty="0"/>
              <a:t>Class, Function PHP dan properties </a:t>
            </a:r>
            <a:r>
              <a:rPr lang="en-US" dirty="0"/>
              <a:t>yang </a:t>
            </a:r>
            <a:r>
              <a:rPr lang="en-US" dirty="0" err="1"/>
              <a:t>akan</a:t>
            </a:r>
            <a:r>
              <a:rPr lang="en-US" dirty="0"/>
              <a:t> </a:t>
            </a:r>
            <a:r>
              <a:rPr lang="en-US" dirty="0" err="1"/>
              <a:t>memproses</a:t>
            </a:r>
            <a:r>
              <a:rPr lang="en-US" dirty="0"/>
              <a:t> </a:t>
            </a:r>
            <a:r>
              <a:rPr lang="en-US" dirty="0" err="1"/>
              <a:t>segala</a:t>
            </a:r>
            <a:r>
              <a:rPr lang="en-US" dirty="0"/>
              <a:t> </a:t>
            </a:r>
            <a:r>
              <a:rPr lang="en-US" dirty="0" err="1"/>
              <a:t>permohonan</a:t>
            </a:r>
            <a:r>
              <a:rPr lang="en-US" dirty="0"/>
              <a:t> “</a:t>
            </a:r>
            <a:r>
              <a:rPr lang="en-US" i="1" dirty="0"/>
              <a:t>request</a:t>
            </a:r>
            <a:r>
              <a:rPr lang="en-US" dirty="0"/>
              <a:t>” yang </a:t>
            </a:r>
            <a:r>
              <a:rPr lang="en-US" dirty="0" err="1"/>
              <a:t>dihantar</a:t>
            </a:r>
            <a:r>
              <a:rPr lang="en-US" dirty="0"/>
              <a:t> oleh </a:t>
            </a:r>
            <a:r>
              <a:rPr lang="en-US" dirty="0" err="1"/>
              <a:t>pelayar</a:t>
            </a:r>
            <a:r>
              <a:rPr lang="en-US" dirty="0"/>
              <a:t> web </a:t>
            </a:r>
            <a:r>
              <a:rPr lang="en-US" dirty="0" err="1"/>
              <a:t>menerusi</a:t>
            </a:r>
            <a:r>
              <a:rPr lang="en-US" dirty="0"/>
              <a:t> </a:t>
            </a:r>
            <a:r>
              <a:rPr lang="en-US" b="1" dirty="0">
                <a:solidFill>
                  <a:srgbClr val="C00000"/>
                </a:solidFill>
              </a:rPr>
              <a:t>routes</a:t>
            </a:r>
            <a:r>
              <a:rPr lang="en-US" dirty="0"/>
              <a:t>.</a:t>
            </a:r>
          </a:p>
          <a:p>
            <a:pPr algn="just">
              <a:lnSpc>
                <a:spcPct val="150000"/>
              </a:lnSpc>
              <a:spcBef>
                <a:spcPts val="0"/>
              </a:spcBef>
              <a:spcAft>
                <a:spcPts val="1800"/>
              </a:spcAft>
            </a:pPr>
            <a:r>
              <a:rPr lang="en-US" dirty="0" err="1"/>
              <a:t>Semua</a:t>
            </a:r>
            <a:r>
              <a:rPr lang="en-US" dirty="0"/>
              <a:t> fail controller </a:t>
            </a:r>
            <a:r>
              <a:rPr lang="en-US" dirty="0" err="1"/>
              <a:t>berada</a:t>
            </a:r>
            <a:r>
              <a:rPr lang="en-US" dirty="0"/>
              <a:t> di </a:t>
            </a:r>
            <a:r>
              <a:rPr lang="en-US" dirty="0" err="1"/>
              <a:t>lokasi</a:t>
            </a:r>
            <a:r>
              <a:rPr lang="en-US" dirty="0"/>
              <a:t> </a:t>
            </a:r>
            <a:r>
              <a:rPr lang="en-US" b="1" dirty="0">
                <a:solidFill>
                  <a:srgbClr val="C00000"/>
                </a:solidFill>
              </a:rPr>
              <a:t>app\Http\Controllers</a:t>
            </a:r>
            <a:r>
              <a:rPr lang="en-US" dirty="0"/>
              <a:t>.</a:t>
            </a:r>
          </a:p>
          <a:p>
            <a:pPr algn="just">
              <a:lnSpc>
                <a:spcPct val="150000"/>
              </a:lnSpc>
              <a:spcBef>
                <a:spcPts val="0"/>
              </a:spcBef>
              <a:spcAft>
                <a:spcPts val="1800"/>
              </a:spcAft>
            </a:pPr>
            <a:r>
              <a:rPr lang="en-US" dirty="0" err="1"/>
              <a:t>Setiap</a:t>
            </a:r>
            <a:r>
              <a:rPr lang="en-US" dirty="0"/>
              <a:t> fail Controller </a:t>
            </a:r>
            <a:r>
              <a:rPr lang="en-US" dirty="0" err="1"/>
              <a:t>adalah</a:t>
            </a:r>
            <a:r>
              <a:rPr lang="en-US" dirty="0"/>
              <a:t> </a:t>
            </a:r>
            <a:r>
              <a:rPr lang="en-US" dirty="0" err="1"/>
              <a:t>disarankan</a:t>
            </a:r>
            <a:r>
              <a:rPr lang="en-US" dirty="0"/>
              <a:t> </a:t>
            </a:r>
            <a:r>
              <a:rPr lang="en-US" dirty="0" err="1"/>
              <a:t>untuk</a:t>
            </a:r>
            <a:r>
              <a:rPr lang="en-US" dirty="0"/>
              <a:t> </a:t>
            </a:r>
            <a:r>
              <a:rPr lang="en-US" dirty="0" err="1"/>
              <a:t>mengandungi</a:t>
            </a:r>
            <a:r>
              <a:rPr lang="en-US" dirty="0"/>
              <a:t> </a:t>
            </a:r>
            <a:r>
              <a:rPr lang="en-US" dirty="0" err="1"/>
              <a:t>nama</a:t>
            </a:r>
            <a:r>
              <a:rPr lang="en-US" dirty="0"/>
              <a:t> </a:t>
            </a:r>
            <a:r>
              <a:rPr lang="en-US" b="1" dirty="0"/>
              <a:t>Controller</a:t>
            </a:r>
            <a:r>
              <a:rPr lang="en-US" dirty="0"/>
              <a:t> </a:t>
            </a:r>
            <a:r>
              <a:rPr lang="en-US" dirty="0" err="1"/>
              <a:t>dibelakangnya</a:t>
            </a:r>
            <a:r>
              <a:rPr lang="en-US" dirty="0"/>
              <a:t>. </a:t>
            </a:r>
            <a:r>
              <a:rPr lang="en-US" dirty="0" err="1"/>
              <a:t>Contoh</a:t>
            </a:r>
            <a:r>
              <a:rPr lang="en-US" dirty="0"/>
              <a:t> </a:t>
            </a:r>
            <a:r>
              <a:rPr lang="en-US" b="1" dirty="0" err="1">
                <a:solidFill>
                  <a:srgbClr val="C00000"/>
                </a:solidFill>
              </a:rPr>
              <a:t>Login</a:t>
            </a:r>
            <a:r>
              <a:rPr lang="en-US" b="1" dirty="0" err="1">
                <a:solidFill>
                  <a:srgbClr val="0070C0"/>
                </a:solidFill>
              </a:rPr>
              <a:t>Controller</a:t>
            </a:r>
            <a:r>
              <a:rPr lang="en-US" b="1" dirty="0" err="1">
                <a:solidFill>
                  <a:srgbClr val="C00000"/>
                </a:solidFill>
              </a:rPr>
              <a:t>.php</a:t>
            </a:r>
            <a:r>
              <a:rPr lang="en-US" b="1" dirty="0">
                <a:solidFill>
                  <a:srgbClr val="C00000"/>
                </a:solidFill>
              </a:rPr>
              <a:t>.</a:t>
            </a:r>
          </a:p>
          <a:p>
            <a:pPr algn="just">
              <a:lnSpc>
                <a:spcPct val="150000"/>
              </a:lnSpc>
              <a:spcBef>
                <a:spcPts val="0"/>
              </a:spcBef>
              <a:spcAft>
                <a:spcPts val="1800"/>
              </a:spcAft>
            </a:pPr>
            <a:r>
              <a:rPr lang="en-US" dirty="0"/>
              <a:t>Laravel juga </a:t>
            </a:r>
            <a:r>
              <a:rPr lang="en-US" dirty="0" err="1"/>
              <a:t>menyarankan</a:t>
            </a:r>
            <a:r>
              <a:rPr lang="en-US" dirty="0"/>
              <a:t> </a:t>
            </a:r>
            <a:r>
              <a:rPr lang="en-US" dirty="0" err="1"/>
              <a:t>kita</a:t>
            </a:r>
            <a:r>
              <a:rPr lang="en-US" dirty="0"/>
              <a:t> </a:t>
            </a:r>
            <a:r>
              <a:rPr lang="en-US" dirty="0" err="1"/>
              <a:t>untuk</a:t>
            </a:r>
            <a:r>
              <a:rPr lang="en-US" dirty="0"/>
              <a:t> </a:t>
            </a:r>
            <a:r>
              <a:rPr lang="en-US" dirty="0" err="1"/>
              <a:t>memberi</a:t>
            </a:r>
            <a:r>
              <a:rPr lang="en-US" dirty="0"/>
              <a:t> </a:t>
            </a:r>
            <a:r>
              <a:rPr lang="en-US" dirty="0" err="1"/>
              <a:t>nama</a:t>
            </a:r>
            <a:r>
              <a:rPr lang="en-US" dirty="0"/>
              <a:t> Controller </a:t>
            </a:r>
            <a:r>
              <a:rPr lang="en-US" dirty="0" err="1"/>
              <a:t>dalam</a:t>
            </a:r>
            <a:r>
              <a:rPr lang="en-US" dirty="0"/>
              <a:t> </a:t>
            </a:r>
            <a:r>
              <a:rPr lang="en-US" dirty="0" err="1"/>
              <a:t>ejaan</a:t>
            </a:r>
            <a:r>
              <a:rPr lang="en-US" dirty="0"/>
              <a:t> </a:t>
            </a:r>
            <a:r>
              <a:rPr lang="en-US" b="1" dirty="0"/>
              <a:t>Singular</a:t>
            </a:r>
            <a:r>
              <a:rPr lang="en-US" dirty="0"/>
              <a:t> </a:t>
            </a:r>
            <a:r>
              <a:rPr lang="en-US" dirty="0" err="1"/>
              <a:t>sebagai</a:t>
            </a:r>
            <a:r>
              <a:rPr lang="en-US" dirty="0"/>
              <a:t> Best Practices-</a:t>
            </a:r>
            <a:r>
              <a:rPr lang="en-US" dirty="0" err="1"/>
              <a:t>nya</a:t>
            </a:r>
            <a:r>
              <a:rPr lang="en-US" dirty="0"/>
              <a:t>. </a:t>
            </a:r>
            <a:r>
              <a:rPr lang="en-US" dirty="0" err="1"/>
              <a:t>Contohnya</a:t>
            </a:r>
            <a:r>
              <a:rPr lang="en-US" dirty="0"/>
              <a:t> </a:t>
            </a:r>
            <a:r>
              <a:rPr lang="en-US" dirty="0" err="1"/>
              <a:t>PageController</a:t>
            </a:r>
            <a:endParaRPr lang="en-US" dirty="0"/>
          </a:p>
        </p:txBody>
      </p:sp>
    </p:spTree>
    <p:extLst>
      <p:ext uri="{BB962C8B-B14F-4D97-AF65-F5344CB8AC3E}">
        <p14:creationId xmlns:p14="http://schemas.microsoft.com/office/powerpoint/2010/main" val="421599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Controllers</a:t>
            </a:r>
          </a:p>
        </p:txBody>
      </p:sp>
      <p:pic>
        <p:nvPicPr>
          <p:cNvPr id="7" name="Content Placeholder 6">
            <a:extLst>
              <a:ext uri="{FF2B5EF4-FFF2-40B4-BE49-F238E27FC236}">
                <a16:creationId xmlns:a16="http://schemas.microsoft.com/office/drawing/2014/main" id="{9C5FBA39-96D9-4496-A73D-699ED7AD997C}"/>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354226" y="1447800"/>
            <a:ext cx="5692848" cy="4572000"/>
          </a:xfrm>
        </p:spPr>
      </p:pic>
    </p:spTree>
    <p:extLst>
      <p:ext uri="{BB962C8B-B14F-4D97-AF65-F5344CB8AC3E}">
        <p14:creationId xmlns:p14="http://schemas.microsoft.com/office/powerpoint/2010/main" val="3822104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a:t>Apa </a:t>
            </a:r>
            <a:r>
              <a:rPr lang="en-US" b="1" dirty="0" err="1"/>
              <a:t>Itu</a:t>
            </a:r>
            <a:r>
              <a:rPr lang="en-US" b="1" dirty="0"/>
              <a:t> PHP Framework?</a:t>
            </a:r>
          </a:p>
        </p:txBody>
      </p:sp>
      <p:sp>
        <p:nvSpPr>
          <p:cNvPr id="8" name="TextBox 7">
            <a:extLst>
              <a:ext uri="{FF2B5EF4-FFF2-40B4-BE49-F238E27FC236}">
                <a16:creationId xmlns:a16="http://schemas.microsoft.com/office/drawing/2014/main" id="{B623A328-2B43-4F07-AE74-703185EBFFCC}"/>
              </a:ext>
            </a:extLst>
          </p:cNvPr>
          <p:cNvSpPr txBox="1"/>
          <p:nvPr/>
        </p:nvSpPr>
        <p:spPr>
          <a:xfrm>
            <a:off x="1407894" y="5257800"/>
            <a:ext cx="7090211" cy="369332"/>
          </a:xfrm>
          <a:prstGeom prst="rect">
            <a:avLst/>
          </a:prstGeom>
          <a:noFill/>
        </p:spPr>
        <p:txBody>
          <a:bodyPr wrap="none" rtlCol="0">
            <a:spAutoFit/>
          </a:bodyPr>
          <a:lstStyle/>
          <a:p>
            <a:r>
              <a:rPr lang="en-MY" dirty="0"/>
              <a:t>Fail – fail PHP </a:t>
            </a:r>
            <a:r>
              <a:rPr lang="en-MY" dirty="0" err="1"/>
              <a:t>dikelaskan</a:t>
            </a:r>
            <a:r>
              <a:rPr lang="en-MY" dirty="0"/>
              <a:t> dan </a:t>
            </a:r>
            <a:r>
              <a:rPr lang="en-MY" dirty="0" err="1"/>
              <a:t>diletakkan</a:t>
            </a:r>
            <a:r>
              <a:rPr lang="en-MY" dirty="0"/>
              <a:t> </a:t>
            </a:r>
            <a:r>
              <a:rPr lang="en-MY" dirty="0" err="1"/>
              <a:t>secara</a:t>
            </a:r>
            <a:r>
              <a:rPr lang="en-MY" dirty="0"/>
              <a:t> </a:t>
            </a:r>
            <a:r>
              <a:rPr lang="en-MY" dirty="0" err="1"/>
              <a:t>berstruktur</a:t>
            </a:r>
            <a:r>
              <a:rPr lang="en-MY" dirty="0"/>
              <a:t> </a:t>
            </a:r>
            <a:r>
              <a:rPr lang="en-MY" dirty="0" err="1"/>
              <a:t>mengikut</a:t>
            </a:r>
            <a:r>
              <a:rPr lang="en-MY" dirty="0"/>
              <a:t> </a:t>
            </a:r>
            <a:r>
              <a:rPr lang="en-MY" dirty="0" err="1"/>
              <a:t>kaedah</a:t>
            </a:r>
            <a:r>
              <a:rPr lang="en-MY" dirty="0"/>
              <a:t> MVC</a:t>
            </a:r>
          </a:p>
        </p:txBody>
      </p:sp>
      <p:pic>
        <p:nvPicPr>
          <p:cNvPr id="6" name="Content Placeholder 5">
            <a:extLst>
              <a:ext uri="{FF2B5EF4-FFF2-40B4-BE49-F238E27FC236}">
                <a16:creationId xmlns:a16="http://schemas.microsoft.com/office/drawing/2014/main" id="{2B5AFFFE-8A22-4259-9A57-916C3607C97C}"/>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742950" y="1828800"/>
            <a:ext cx="8420100" cy="2922401"/>
          </a:xfrm>
        </p:spPr>
      </p:pic>
    </p:spTree>
    <p:extLst>
      <p:ext uri="{BB962C8B-B14F-4D97-AF65-F5344CB8AC3E}">
        <p14:creationId xmlns:p14="http://schemas.microsoft.com/office/powerpoint/2010/main" val="265235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Menghasilkan</a:t>
            </a:r>
            <a:r>
              <a:rPr lang="en-US" dirty="0"/>
              <a:t> Fail Controller</a:t>
            </a:r>
          </a:p>
        </p:txBody>
      </p:sp>
      <p:sp>
        <p:nvSpPr>
          <p:cNvPr id="3" name="Content Placeholder 2"/>
          <p:cNvSpPr>
            <a:spLocks noGrp="1"/>
          </p:cNvSpPr>
          <p:nvPr>
            <p:ph sz="quarter" idx="1"/>
          </p:nvPr>
        </p:nvSpPr>
        <p:spPr>
          <a:xfrm>
            <a:off x="304800" y="1447800"/>
            <a:ext cx="9296400" cy="5105400"/>
          </a:xfrm>
        </p:spPr>
        <p:txBody>
          <a:bodyPr/>
          <a:lstStyle/>
          <a:p>
            <a:pPr algn="just">
              <a:lnSpc>
                <a:spcPct val="150000"/>
              </a:lnSpc>
              <a:spcBef>
                <a:spcPts val="0"/>
              </a:spcBef>
              <a:spcAft>
                <a:spcPts val="1800"/>
              </a:spcAft>
            </a:pPr>
            <a:r>
              <a:rPr lang="en-US" dirty="0"/>
              <a:t>Untuk </a:t>
            </a:r>
            <a:r>
              <a:rPr lang="en-US" dirty="0" err="1"/>
              <a:t>menghasilkan</a:t>
            </a:r>
            <a:r>
              <a:rPr lang="en-US" dirty="0"/>
              <a:t> fail controller </a:t>
            </a:r>
            <a:r>
              <a:rPr lang="en-US" dirty="0" err="1"/>
              <a:t>pada</a:t>
            </a:r>
            <a:r>
              <a:rPr lang="en-US" dirty="0"/>
              <a:t> Laravel, </a:t>
            </a:r>
            <a:r>
              <a:rPr lang="en-US" dirty="0" err="1"/>
              <a:t>kita</a:t>
            </a:r>
            <a:r>
              <a:rPr lang="en-US" dirty="0"/>
              <a:t> </a:t>
            </a:r>
            <a:r>
              <a:rPr lang="en-US" dirty="0" err="1"/>
              <a:t>tidak</a:t>
            </a:r>
            <a:r>
              <a:rPr lang="en-US" dirty="0"/>
              <a:t> </a:t>
            </a:r>
            <a:r>
              <a:rPr lang="en-US" dirty="0" err="1"/>
              <a:t>melakukannya</a:t>
            </a:r>
            <a:r>
              <a:rPr lang="en-US" dirty="0"/>
              <a:t> </a:t>
            </a:r>
            <a:r>
              <a:rPr lang="en-US" dirty="0" err="1"/>
              <a:t>secara</a:t>
            </a:r>
            <a:r>
              <a:rPr lang="en-US" dirty="0"/>
              <a:t> manual (New File </a:t>
            </a:r>
            <a:r>
              <a:rPr lang="en-US" dirty="0">
                <a:sym typeface="Wingdings" pitchFamily="2" charset="2"/>
              </a:rPr>
              <a:t> Save As).</a:t>
            </a:r>
          </a:p>
          <a:p>
            <a:pPr algn="just">
              <a:lnSpc>
                <a:spcPct val="150000"/>
              </a:lnSpc>
              <a:spcBef>
                <a:spcPts val="0"/>
              </a:spcBef>
              <a:spcAft>
                <a:spcPts val="1800"/>
              </a:spcAft>
            </a:pPr>
            <a:r>
              <a:rPr lang="en-US" dirty="0" err="1">
                <a:sym typeface="Wingdings" pitchFamily="2" charset="2"/>
              </a:rPr>
              <a:t>Sebaliknya</a:t>
            </a:r>
            <a:r>
              <a:rPr lang="en-US" dirty="0">
                <a:sym typeface="Wingdings" pitchFamily="2" charset="2"/>
              </a:rPr>
              <a:t> </a:t>
            </a:r>
            <a:r>
              <a:rPr lang="en-US" dirty="0" err="1">
                <a:sym typeface="Wingdings" pitchFamily="2" charset="2"/>
              </a:rPr>
              <a:t>kita</a:t>
            </a:r>
            <a:r>
              <a:rPr lang="en-US" dirty="0"/>
              <a:t> </a:t>
            </a:r>
            <a:r>
              <a:rPr lang="en-US" dirty="0" err="1"/>
              <a:t>perlu</a:t>
            </a:r>
            <a:r>
              <a:rPr lang="en-US" dirty="0"/>
              <a:t> </a:t>
            </a:r>
            <a:r>
              <a:rPr lang="en-US" dirty="0" err="1"/>
              <a:t>menaipkan</a:t>
            </a:r>
            <a:r>
              <a:rPr lang="en-US" dirty="0"/>
              <a:t> “</a:t>
            </a:r>
            <a:r>
              <a:rPr lang="en-US" dirty="0" err="1"/>
              <a:t>arahan</a:t>
            </a:r>
            <a:r>
              <a:rPr lang="en-US" dirty="0"/>
              <a:t>” </a:t>
            </a:r>
            <a:r>
              <a:rPr lang="en-US" dirty="0" err="1"/>
              <a:t>penghasilan</a:t>
            </a:r>
            <a:r>
              <a:rPr lang="en-US" dirty="0"/>
              <a:t> fail Controller di Terminal/ Command Prompt </a:t>
            </a:r>
            <a:r>
              <a:rPr lang="en-US" dirty="0" err="1"/>
              <a:t>dengan</a:t>
            </a:r>
            <a:r>
              <a:rPr lang="en-US" dirty="0"/>
              <a:t> </a:t>
            </a:r>
            <a:r>
              <a:rPr lang="en-US" dirty="0" err="1"/>
              <a:t>arahan</a:t>
            </a:r>
            <a:r>
              <a:rPr lang="en-US" dirty="0"/>
              <a:t> </a:t>
            </a:r>
            <a:r>
              <a:rPr lang="en-US" dirty="0" err="1"/>
              <a:t>berikut</a:t>
            </a:r>
            <a:r>
              <a:rPr lang="en-US" dirty="0"/>
              <a:t>:</a:t>
            </a:r>
          </a:p>
        </p:txBody>
      </p:sp>
      <p:sp>
        <p:nvSpPr>
          <p:cNvPr id="4" name="Rectangle 3"/>
          <p:cNvSpPr/>
          <p:nvPr/>
        </p:nvSpPr>
        <p:spPr>
          <a:xfrm>
            <a:off x="1651000" y="4800600"/>
            <a:ext cx="6769100" cy="914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400" dirty="0" err="1">
                <a:solidFill>
                  <a:schemeClr val="tx1"/>
                </a:solidFill>
              </a:rPr>
              <a:t>php</a:t>
            </a:r>
            <a:r>
              <a:rPr lang="en-US" sz="2400" dirty="0">
                <a:solidFill>
                  <a:schemeClr val="tx1"/>
                </a:solidFill>
              </a:rPr>
              <a:t> artisan </a:t>
            </a:r>
            <a:r>
              <a:rPr lang="en-US" sz="2400" dirty="0" err="1">
                <a:solidFill>
                  <a:schemeClr val="tx1"/>
                </a:solidFill>
              </a:rPr>
              <a:t>make:controller</a:t>
            </a:r>
            <a:r>
              <a:rPr lang="en-US" sz="2400" dirty="0">
                <a:solidFill>
                  <a:schemeClr val="tx1"/>
                </a:solidFill>
              </a:rPr>
              <a:t> </a:t>
            </a:r>
            <a:r>
              <a:rPr lang="en-US" sz="2400" b="1" dirty="0" err="1">
                <a:solidFill>
                  <a:srgbClr val="FF0000"/>
                </a:solidFill>
              </a:rPr>
              <a:t>Nama</a:t>
            </a:r>
            <a:r>
              <a:rPr lang="en-US" sz="2400" b="1" dirty="0" err="1">
                <a:solidFill>
                  <a:schemeClr val="tx1"/>
                </a:solidFill>
              </a:rPr>
              <a:t>Controller</a:t>
            </a:r>
            <a:endParaRPr lang="en-US" sz="2400" b="1" dirty="0">
              <a:solidFill>
                <a:schemeClr val="tx1"/>
              </a:solidFill>
            </a:endParaRPr>
          </a:p>
        </p:txBody>
      </p:sp>
    </p:spTree>
    <p:extLst>
      <p:ext uri="{BB962C8B-B14F-4D97-AF65-F5344CB8AC3E}">
        <p14:creationId xmlns:p14="http://schemas.microsoft.com/office/powerpoint/2010/main" val="44593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Menghasilkan</a:t>
            </a:r>
            <a:r>
              <a:rPr lang="en-US" dirty="0"/>
              <a:t> Fail Controller</a:t>
            </a:r>
          </a:p>
        </p:txBody>
      </p:sp>
      <p:sp>
        <p:nvSpPr>
          <p:cNvPr id="3" name="Content Placeholder 2"/>
          <p:cNvSpPr>
            <a:spLocks noGrp="1"/>
          </p:cNvSpPr>
          <p:nvPr>
            <p:ph sz="quarter" idx="1"/>
          </p:nvPr>
        </p:nvSpPr>
        <p:spPr>
          <a:xfrm>
            <a:off x="304800" y="1447800"/>
            <a:ext cx="9296400" cy="5105400"/>
          </a:xfrm>
        </p:spPr>
        <p:txBody>
          <a:bodyPr>
            <a:normAutofit fontScale="92500" lnSpcReduction="20000"/>
          </a:bodyPr>
          <a:lstStyle/>
          <a:p>
            <a:pPr algn="just">
              <a:lnSpc>
                <a:spcPct val="170000"/>
              </a:lnSpc>
              <a:spcBef>
                <a:spcPts val="0"/>
              </a:spcBef>
              <a:spcAft>
                <a:spcPts val="1800"/>
              </a:spcAft>
            </a:pPr>
            <a:r>
              <a:rPr lang="en-US" dirty="0"/>
              <a:t>Apabila </a:t>
            </a:r>
            <a:r>
              <a:rPr lang="en-US" dirty="0" err="1"/>
              <a:t>kita</a:t>
            </a:r>
            <a:r>
              <a:rPr lang="en-US" dirty="0"/>
              <a:t> </a:t>
            </a:r>
            <a:r>
              <a:rPr lang="en-US" dirty="0" err="1"/>
              <a:t>menaipkan</a:t>
            </a:r>
            <a:r>
              <a:rPr lang="en-US" dirty="0"/>
              <a:t> </a:t>
            </a:r>
            <a:r>
              <a:rPr lang="en-US" dirty="0" err="1"/>
              <a:t>arahan</a:t>
            </a:r>
            <a:r>
              <a:rPr lang="en-US" dirty="0"/>
              <a:t> </a:t>
            </a:r>
            <a:r>
              <a:rPr lang="en-US" dirty="0" err="1"/>
              <a:t>tersebut</a:t>
            </a:r>
            <a:r>
              <a:rPr lang="en-US" dirty="0"/>
              <a:t>, </a:t>
            </a:r>
            <a:r>
              <a:rPr lang="en-US" dirty="0" err="1"/>
              <a:t>maka</a:t>
            </a:r>
            <a:r>
              <a:rPr lang="en-US" dirty="0"/>
              <a:t> </a:t>
            </a:r>
            <a:r>
              <a:rPr lang="en-US" dirty="0" err="1"/>
              <a:t>satu</a:t>
            </a:r>
            <a:r>
              <a:rPr lang="en-US" dirty="0"/>
              <a:t> fail </a:t>
            </a:r>
            <a:r>
              <a:rPr lang="en-US" b="1" dirty="0" err="1">
                <a:solidFill>
                  <a:srgbClr val="FF0000"/>
                </a:solidFill>
              </a:rPr>
              <a:t>NamaController</a:t>
            </a:r>
            <a:r>
              <a:rPr lang="en-US" dirty="0"/>
              <a:t> </a:t>
            </a:r>
            <a:r>
              <a:rPr lang="en-US" dirty="0" err="1"/>
              <a:t>akan</a:t>
            </a:r>
            <a:r>
              <a:rPr lang="en-US" dirty="0"/>
              <a:t> </a:t>
            </a:r>
            <a:r>
              <a:rPr lang="en-US" dirty="0" err="1"/>
              <a:t>dihasilkan</a:t>
            </a:r>
            <a:r>
              <a:rPr lang="en-US" dirty="0"/>
              <a:t> di </a:t>
            </a:r>
            <a:r>
              <a:rPr lang="en-US" dirty="0" err="1"/>
              <a:t>dalam</a:t>
            </a:r>
            <a:r>
              <a:rPr lang="en-US" dirty="0"/>
              <a:t> </a:t>
            </a:r>
            <a:r>
              <a:rPr lang="en-US" dirty="0" err="1"/>
              <a:t>direktori</a:t>
            </a:r>
            <a:r>
              <a:rPr lang="en-US" dirty="0"/>
              <a:t> </a:t>
            </a:r>
            <a:r>
              <a:rPr lang="en-US" b="1" dirty="0">
                <a:solidFill>
                  <a:srgbClr val="FF0000"/>
                </a:solidFill>
              </a:rPr>
              <a:t>app/Http/Controllers</a:t>
            </a:r>
            <a:r>
              <a:rPr lang="en-US" dirty="0"/>
              <a:t>.</a:t>
            </a:r>
            <a:endParaRPr lang="en-US" b="1" dirty="0">
              <a:solidFill>
                <a:srgbClr val="C00000"/>
              </a:solidFill>
            </a:endParaRPr>
          </a:p>
          <a:p>
            <a:pPr algn="just">
              <a:lnSpc>
                <a:spcPct val="170000"/>
              </a:lnSpc>
              <a:spcBef>
                <a:spcPts val="0"/>
              </a:spcBef>
              <a:spcAft>
                <a:spcPts val="1800"/>
              </a:spcAft>
            </a:pPr>
            <a:r>
              <a:rPr lang="en-US" dirty="0" err="1"/>
              <a:t>Kebiasaannya</a:t>
            </a:r>
            <a:r>
              <a:rPr lang="en-US" dirty="0"/>
              <a:t>, </a:t>
            </a:r>
            <a:r>
              <a:rPr lang="en-US" dirty="0" err="1"/>
              <a:t>kita</a:t>
            </a:r>
            <a:r>
              <a:rPr lang="en-US" dirty="0"/>
              <a:t> </a:t>
            </a:r>
            <a:r>
              <a:rPr lang="en-US" dirty="0" err="1"/>
              <a:t>menghasilkan</a:t>
            </a:r>
            <a:r>
              <a:rPr lang="en-US" dirty="0"/>
              <a:t> fail controller </a:t>
            </a:r>
            <a:r>
              <a:rPr lang="en-US" dirty="0" err="1"/>
              <a:t>berdasarkan</a:t>
            </a:r>
            <a:r>
              <a:rPr lang="en-US" dirty="0"/>
              <a:t> </a:t>
            </a:r>
            <a:r>
              <a:rPr lang="en-US" dirty="0" err="1"/>
              <a:t>skop</a:t>
            </a:r>
            <a:r>
              <a:rPr lang="en-US" dirty="0"/>
              <a:t> </a:t>
            </a:r>
            <a:r>
              <a:rPr lang="en-US" dirty="0" err="1"/>
              <a:t>tugas</a:t>
            </a:r>
            <a:r>
              <a:rPr lang="en-US" dirty="0"/>
              <a:t> / </a:t>
            </a:r>
            <a:r>
              <a:rPr lang="en-US" dirty="0" err="1"/>
              <a:t>dan</a:t>
            </a:r>
            <a:r>
              <a:rPr lang="en-US" dirty="0"/>
              <a:t> </a:t>
            </a:r>
            <a:r>
              <a:rPr lang="en-US" dirty="0" err="1"/>
              <a:t>fungsi</a:t>
            </a:r>
            <a:r>
              <a:rPr lang="en-US" dirty="0"/>
              <a:t> yang </a:t>
            </a:r>
            <a:r>
              <a:rPr lang="en-US" dirty="0" err="1"/>
              <a:t>ingin</a:t>
            </a:r>
            <a:r>
              <a:rPr lang="en-US" dirty="0"/>
              <a:t> </a:t>
            </a:r>
            <a:r>
              <a:rPr lang="en-US" dirty="0" err="1"/>
              <a:t>disediakan</a:t>
            </a:r>
            <a:r>
              <a:rPr lang="en-US" dirty="0"/>
              <a:t>. </a:t>
            </a:r>
            <a:r>
              <a:rPr lang="en-US" dirty="0" err="1"/>
              <a:t>Sebagai</a:t>
            </a:r>
            <a:r>
              <a:rPr lang="en-US" dirty="0"/>
              <a:t> </a:t>
            </a:r>
            <a:r>
              <a:rPr lang="en-US" dirty="0" err="1"/>
              <a:t>contoh</a:t>
            </a:r>
            <a:r>
              <a:rPr lang="en-US" dirty="0"/>
              <a:t> </a:t>
            </a:r>
            <a:r>
              <a:rPr lang="en-US" dirty="0" err="1"/>
              <a:t>menguruskan</a:t>
            </a:r>
            <a:r>
              <a:rPr lang="en-US" dirty="0"/>
              <a:t> </a:t>
            </a:r>
            <a:r>
              <a:rPr lang="en-US" dirty="0" err="1"/>
              <a:t>segala</a:t>
            </a:r>
            <a:r>
              <a:rPr lang="en-US" dirty="0"/>
              <a:t> </a:t>
            </a:r>
            <a:r>
              <a:rPr lang="en-US" dirty="0" err="1"/>
              <a:t>perihal</a:t>
            </a:r>
            <a:r>
              <a:rPr lang="en-US" dirty="0"/>
              <a:t> </a:t>
            </a:r>
            <a:r>
              <a:rPr lang="en-US" dirty="0" err="1"/>
              <a:t>berkaitan</a:t>
            </a:r>
            <a:r>
              <a:rPr lang="en-US" dirty="0"/>
              <a:t> </a:t>
            </a:r>
            <a:r>
              <a:rPr lang="en-US" dirty="0" err="1"/>
              <a:t>dengan</a:t>
            </a:r>
            <a:r>
              <a:rPr lang="en-US" dirty="0"/>
              <a:t> request login </a:t>
            </a:r>
            <a:r>
              <a:rPr lang="en-US" dirty="0" err="1"/>
              <a:t>dan</a:t>
            </a:r>
            <a:r>
              <a:rPr lang="en-US" dirty="0"/>
              <a:t> logout </a:t>
            </a:r>
            <a:r>
              <a:rPr lang="en-US" dirty="0" err="1"/>
              <a:t>sahaja</a:t>
            </a:r>
            <a:r>
              <a:rPr lang="en-US" dirty="0"/>
              <a:t> </a:t>
            </a:r>
            <a:r>
              <a:rPr lang="en-US" dirty="0" err="1"/>
              <a:t>kita</a:t>
            </a:r>
            <a:r>
              <a:rPr lang="en-US" dirty="0"/>
              <a:t> </a:t>
            </a:r>
            <a:r>
              <a:rPr lang="en-US" dirty="0" err="1"/>
              <a:t>boleh</a:t>
            </a:r>
            <a:r>
              <a:rPr lang="en-US" dirty="0"/>
              <a:t> </a:t>
            </a:r>
            <a:r>
              <a:rPr lang="en-US" dirty="0" err="1"/>
              <a:t>beri</a:t>
            </a:r>
            <a:r>
              <a:rPr lang="en-US" dirty="0"/>
              <a:t> </a:t>
            </a:r>
            <a:r>
              <a:rPr lang="en-US" dirty="0" err="1"/>
              <a:t>nama</a:t>
            </a:r>
            <a:r>
              <a:rPr lang="en-US" dirty="0"/>
              <a:t> </a:t>
            </a:r>
            <a:r>
              <a:rPr lang="en-US" dirty="0" err="1"/>
              <a:t>sebagai</a:t>
            </a:r>
            <a:r>
              <a:rPr lang="en-US" dirty="0"/>
              <a:t> </a:t>
            </a:r>
            <a:r>
              <a:rPr lang="en-US" dirty="0" err="1"/>
              <a:t>AuthController</a:t>
            </a:r>
            <a:r>
              <a:rPr lang="en-US" dirty="0"/>
              <a:t>.</a:t>
            </a:r>
          </a:p>
          <a:p>
            <a:pPr algn="just">
              <a:lnSpc>
                <a:spcPct val="170000"/>
              </a:lnSpc>
              <a:spcBef>
                <a:spcPts val="0"/>
              </a:spcBef>
              <a:spcAft>
                <a:spcPts val="1800"/>
              </a:spcAft>
            </a:pPr>
            <a:r>
              <a:rPr lang="en-US" dirty="0"/>
              <a:t>Fail routes </a:t>
            </a:r>
            <a:r>
              <a:rPr lang="en-US" dirty="0" err="1"/>
              <a:t>akan</a:t>
            </a:r>
            <a:r>
              <a:rPr lang="en-US" dirty="0"/>
              <a:t> </a:t>
            </a:r>
            <a:r>
              <a:rPr lang="en-US" dirty="0" err="1"/>
              <a:t>menjadi</a:t>
            </a:r>
            <a:r>
              <a:rPr lang="en-US" dirty="0"/>
              <a:t> </a:t>
            </a:r>
            <a:r>
              <a:rPr lang="en-US" dirty="0" err="1"/>
              <a:t>lebih</a:t>
            </a:r>
            <a:r>
              <a:rPr lang="en-US" dirty="0"/>
              <a:t> </a:t>
            </a:r>
            <a:r>
              <a:rPr lang="en-US" dirty="0" err="1"/>
              <a:t>kemas</a:t>
            </a:r>
            <a:r>
              <a:rPr lang="en-US" dirty="0"/>
              <a:t> </a:t>
            </a:r>
            <a:r>
              <a:rPr lang="en-US" dirty="0" err="1"/>
              <a:t>kerana</a:t>
            </a:r>
            <a:r>
              <a:rPr lang="en-US" dirty="0"/>
              <a:t> </a:t>
            </a:r>
            <a:r>
              <a:rPr lang="en-US" dirty="0" err="1"/>
              <a:t>kesemua</a:t>
            </a:r>
            <a:r>
              <a:rPr lang="en-US" dirty="0"/>
              <a:t> request </a:t>
            </a:r>
            <a:r>
              <a:rPr lang="en-US" dirty="0" err="1"/>
              <a:t>dan</a:t>
            </a:r>
            <a:r>
              <a:rPr lang="en-US" dirty="0"/>
              <a:t> responses </a:t>
            </a:r>
            <a:r>
              <a:rPr lang="en-US" dirty="0" err="1"/>
              <a:t>akan</a:t>
            </a:r>
            <a:r>
              <a:rPr lang="en-US" dirty="0"/>
              <a:t> </a:t>
            </a:r>
            <a:r>
              <a:rPr lang="en-US" dirty="0" err="1"/>
              <a:t>diuruskan</a:t>
            </a:r>
            <a:r>
              <a:rPr lang="en-US" dirty="0"/>
              <a:t> </a:t>
            </a:r>
            <a:r>
              <a:rPr lang="en-US" dirty="0" err="1"/>
              <a:t>oleh</a:t>
            </a:r>
            <a:r>
              <a:rPr lang="en-US" dirty="0"/>
              <a:t> fail Controller yang </a:t>
            </a:r>
            <a:r>
              <a:rPr lang="en-US" dirty="0" err="1"/>
              <a:t>berkaitan</a:t>
            </a:r>
            <a:r>
              <a:rPr lang="en-US" dirty="0"/>
              <a:t>.</a:t>
            </a:r>
          </a:p>
        </p:txBody>
      </p:sp>
    </p:spTree>
    <p:extLst>
      <p:ext uri="{BB962C8B-B14F-4D97-AF65-F5344CB8AC3E}">
        <p14:creationId xmlns:p14="http://schemas.microsoft.com/office/powerpoint/2010/main" val="275617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Menghasilkan</a:t>
            </a:r>
            <a:r>
              <a:rPr lang="en-US" dirty="0"/>
              <a:t> Fail Controller</a:t>
            </a:r>
          </a:p>
        </p:txBody>
      </p:sp>
      <p:sp>
        <p:nvSpPr>
          <p:cNvPr id="3" name="Content Placeholder 2"/>
          <p:cNvSpPr>
            <a:spLocks noGrp="1"/>
          </p:cNvSpPr>
          <p:nvPr>
            <p:ph sz="quarter" idx="1"/>
          </p:nvPr>
        </p:nvSpPr>
        <p:spPr>
          <a:xfrm>
            <a:off x="304800" y="1447800"/>
            <a:ext cx="9296400" cy="5056932"/>
          </a:xfrm>
        </p:spPr>
        <p:txBody>
          <a:bodyPr>
            <a:normAutofit/>
          </a:bodyPr>
          <a:lstStyle/>
          <a:p>
            <a:pPr algn="just">
              <a:lnSpc>
                <a:spcPct val="150000"/>
              </a:lnSpc>
              <a:spcBef>
                <a:spcPts val="0"/>
              </a:spcBef>
              <a:spcAft>
                <a:spcPts val="1800"/>
              </a:spcAft>
            </a:pPr>
            <a:r>
              <a:rPr lang="en-US" sz="2400" dirty="0"/>
              <a:t>Pada </a:t>
            </a:r>
            <a:r>
              <a:rPr lang="en-US" sz="2400" dirty="0" err="1"/>
              <a:t>bahagian</a:t>
            </a:r>
            <a:r>
              <a:rPr lang="en-US" sz="2400" dirty="0"/>
              <a:t> routes pula, </a:t>
            </a:r>
            <a:r>
              <a:rPr lang="en-US" sz="2400" dirty="0" err="1"/>
              <a:t>kita</a:t>
            </a:r>
            <a:r>
              <a:rPr lang="en-US" sz="2400" dirty="0"/>
              <a:t> </a:t>
            </a:r>
            <a:r>
              <a:rPr lang="en-US" sz="2400" dirty="0" err="1"/>
              <a:t>hanya</a:t>
            </a:r>
            <a:r>
              <a:rPr lang="en-US" sz="2400" dirty="0"/>
              <a:t> </a:t>
            </a:r>
            <a:r>
              <a:rPr lang="en-US" sz="2400" dirty="0" err="1"/>
              <a:t>perlu</a:t>
            </a:r>
            <a:r>
              <a:rPr lang="en-US" sz="2400" dirty="0"/>
              <a:t> </a:t>
            </a:r>
            <a:r>
              <a:rPr lang="en-US" sz="2400" dirty="0" err="1"/>
              <a:t>menyatakan</a:t>
            </a:r>
            <a:r>
              <a:rPr lang="en-US" sz="2400" dirty="0"/>
              <a:t> </a:t>
            </a:r>
            <a:r>
              <a:rPr lang="en-US" sz="2400" dirty="0" err="1"/>
              <a:t>lokasi</a:t>
            </a:r>
            <a:r>
              <a:rPr lang="en-US" sz="2400" dirty="0"/>
              <a:t> fail controller yang </a:t>
            </a:r>
            <a:r>
              <a:rPr lang="en-US" sz="2400" dirty="0" err="1"/>
              <a:t>akan</a:t>
            </a:r>
            <a:r>
              <a:rPr lang="en-US" sz="2400" dirty="0"/>
              <a:t> </a:t>
            </a:r>
            <a:r>
              <a:rPr lang="en-US" sz="2400" dirty="0" err="1"/>
              <a:t>menguruskan</a:t>
            </a:r>
            <a:r>
              <a:rPr lang="en-US" sz="2400" dirty="0"/>
              <a:t> </a:t>
            </a:r>
            <a:r>
              <a:rPr lang="en-US" sz="2400" dirty="0" err="1"/>
              <a:t>berkaitan</a:t>
            </a:r>
            <a:r>
              <a:rPr lang="en-US" sz="2400" dirty="0"/>
              <a:t> </a:t>
            </a:r>
            <a:r>
              <a:rPr lang="en-US" sz="2400" dirty="0" err="1"/>
              <a:t>dengan</a:t>
            </a:r>
            <a:r>
              <a:rPr lang="en-US" sz="2400" dirty="0"/>
              <a:t> Requests </a:t>
            </a:r>
            <a:r>
              <a:rPr lang="en-US" sz="2400" dirty="0" err="1"/>
              <a:t>dan</a:t>
            </a:r>
            <a:r>
              <a:rPr lang="en-US" sz="2400" dirty="0"/>
              <a:t> Responses yang </a:t>
            </a:r>
            <a:r>
              <a:rPr lang="en-US" sz="2400" dirty="0" err="1"/>
              <a:t>diperlukan</a:t>
            </a:r>
            <a:r>
              <a:rPr lang="en-US" sz="2400" dirty="0"/>
              <a:t>. </a:t>
            </a:r>
            <a:r>
              <a:rPr lang="en-US" sz="2400" dirty="0" err="1"/>
              <a:t>Caranya</a:t>
            </a:r>
            <a:r>
              <a:rPr lang="en-US" sz="2400" dirty="0"/>
              <a:t> </a:t>
            </a:r>
            <a:r>
              <a:rPr lang="en-US" sz="2400" dirty="0" err="1"/>
              <a:t>adalah</a:t>
            </a:r>
            <a:r>
              <a:rPr lang="en-US" sz="2400" dirty="0"/>
              <a:t> (</a:t>
            </a:r>
            <a:r>
              <a:rPr lang="en-US" sz="2400" dirty="0" err="1"/>
              <a:t>untuk</a:t>
            </a:r>
            <a:r>
              <a:rPr lang="en-US" sz="2400" dirty="0"/>
              <a:t> Laravel 7 dan </a:t>
            </a:r>
            <a:r>
              <a:rPr lang="en-US" sz="2400" dirty="0" err="1"/>
              <a:t>ke</a:t>
            </a:r>
            <a:r>
              <a:rPr lang="en-US" sz="2400" dirty="0"/>
              <a:t> </a:t>
            </a:r>
            <a:r>
              <a:rPr lang="en-US" sz="2400" dirty="0" err="1"/>
              <a:t>bawah</a:t>
            </a:r>
            <a:r>
              <a:rPr lang="en-US" sz="2400" dirty="0"/>
              <a:t>):</a:t>
            </a:r>
          </a:p>
        </p:txBody>
      </p:sp>
      <p:pic>
        <p:nvPicPr>
          <p:cNvPr id="2050" name="Picture 2" descr="C:\Users\Amirol\Desktop\controll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427" y="3590644"/>
            <a:ext cx="7924800" cy="2914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84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1000"/>
                                        <p:tgtEl>
                                          <p:spTgt spid="2050"/>
                                        </p:tgtEl>
                                      </p:cBhvr>
                                    </p:animEffect>
                                    <p:anim calcmode="lin" valueType="num">
                                      <p:cBhvr>
                                        <p:cTn id="13" dur="1000" fill="hold"/>
                                        <p:tgtEl>
                                          <p:spTgt spid="2050"/>
                                        </p:tgtEl>
                                        <p:attrNameLst>
                                          <p:attrName>ppt_x</p:attrName>
                                        </p:attrNameLst>
                                      </p:cBhvr>
                                      <p:tavLst>
                                        <p:tav tm="0">
                                          <p:val>
                                            <p:strVal val="#ppt_x"/>
                                          </p:val>
                                        </p:tav>
                                        <p:tav tm="100000">
                                          <p:val>
                                            <p:strVal val="#ppt_x"/>
                                          </p:val>
                                        </p:tav>
                                      </p:tavLst>
                                    </p:anim>
                                    <p:anim calcmode="lin" valueType="num">
                                      <p:cBhvr>
                                        <p:cTn id="14"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Menghasilkan</a:t>
            </a:r>
            <a:r>
              <a:rPr lang="en-US" dirty="0"/>
              <a:t> Fail Controller</a:t>
            </a: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77851" y="1785518"/>
            <a:ext cx="8807022" cy="3929483"/>
          </a:xfrm>
        </p:spPr>
      </p:pic>
    </p:spTree>
    <p:extLst>
      <p:ext uri="{BB962C8B-B14F-4D97-AF65-F5344CB8AC3E}">
        <p14:creationId xmlns:p14="http://schemas.microsoft.com/office/powerpoint/2010/main" val="9416656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Menghasilkan</a:t>
            </a:r>
            <a:r>
              <a:rPr lang="en-US" dirty="0"/>
              <a:t> Fail Controller</a:t>
            </a:r>
          </a:p>
        </p:txBody>
      </p:sp>
      <p:sp>
        <p:nvSpPr>
          <p:cNvPr id="3" name="Content Placeholder 2"/>
          <p:cNvSpPr>
            <a:spLocks noGrp="1"/>
          </p:cNvSpPr>
          <p:nvPr>
            <p:ph sz="quarter" idx="1"/>
          </p:nvPr>
        </p:nvSpPr>
        <p:spPr>
          <a:xfrm>
            <a:off x="304800" y="1447800"/>
            <a:ext cx="9296400" cy="5056932"/>
          </a:xfrm>
        </p:spPr>
        <p:txBody>
          <a:bodyPr>
            <a:normAutofit/>
          </a:bodyPr>
          <a:lstStyle/>
          <a:p>
            <a:pPr algn="just">
              <a:lnSpc>
                <a:spcPct val="150000"/>
              </a:lnSpc>
              <a:spcBef>
                <a:spcPts val="0"/>
              </a:spcBef>
              <a:spcAft>
                <a:spcPts val="1800"/>
              </a:spcAft>
            </a:pPr>
            <a:r>
              <a:rPr lang="en-US" sz="2400" dirty="0" err="1"/>
              <a:t>Untuk</a:t>
            </a:r>
            <a:r>
              <a:rPr lang="en-US" sz="2400" dirty="0"/>
              <a:t> Laravel 8 dan </a:t>
            </a:r>
            <a:r>
              <a:rPr lang="en-US" sz="2400" dirty="0" err="1"/>
              <a:t>ke</a:t>
            </a:r>
            <a:r>
              <a:rPr lang="en-US" sz="2400" dirty="0"/>
              <a:t> </a:t>
            </a:r>
            <a:r>
              <a:rPr lang="en-US" sz="2400" dirty="0" err="1"/>
              <a:t>atas</a:t>
            </a:r>
            <a:r>
              <a:rPr lang="en-US" sz="2400" dirty="0"/>
              <a:t>, </a:t>
            </a:r>
            <a:r>
              <a:rPr lang="en-US" sz="2400" dirty="0" err="1"/>
              <a:t>penulisan</a:t>
            </a:r>
            <a:r>
              <a:rPr lang="en-US" sz="2400" dirty="0"/>
              <a:t> Routing </a:t>
            </a:r>
            <a:r>
              <a:rPr lang="en-US" sz="2400" dirty="0" err="1"/>
              <a:t>berubah</a:t>
            </a:r>
            <a:r>
              <a:rPr lang="en-US" sz="2400" dirty="0"/>
              <a:t> </a:t>
            </a:r>
            <a:r>
              <a:rPr lang="en-US" sz="2400" dirty="0" err="1"/>
              <a:t>kepada</a:t>
            </a:r>
            <a:r>
              <a:rPr lang="en-US" sz="2400" dirty="0"/>
              <a:t>:</a:t>
            </a:r>
          </a:p>
        </p:txBody>
      </p:sp>
      <p:pic>
        <p:nvPicPr>
          <p:cNvPr id="5" name="Picture 4">
            <a:extLst>
              <a:ext uri="{FF2B5EF4-FFF2-40B4-BE49-F238E27FC236}">
                <a16:creationId xmlns:a16="http://schemas.microsoft.com/office/drawing/2014/main" id="{8F01ABA1-3BE0-4254-B8C8-93771F46D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286000"/>
            <a:ext cx="9238100" cy="3886200"/>
          </a:xfrm>
          <a:prstGeom prst="rect">
            <a:avLst/>
          </a:prstGeom>
        </p:spPr>
      </p:pic>
    </p:spTree>
    <p:extLst>
      <p:ext uri="{BB962C8B-B14F-4D97-AF65-F5344CB8AC3E}">
        <p14:creationId xmlns:p14="http://schemas.microsoft.com/office/powerpoint/2010/main" val="187795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8450" y="1794937"/>
            <a:ext cx="6769100" cy="1100665"/>
          </a:xfrm>
        </p:spPr>
        <p:txBody>
          <a:bodyPr>
            <a:normAutofit/>
          </a:bodyPr>
          <a:lstStyle/>
          <a:p>
            <a:r>
              <a:rPr lang="en-US" b="1" dirty="0">
                <a:latin typeface="Calibri" pitchFamily="34" charset="0"/>
                <a:cs typeface="Calibri" pitchFamily="34" charset="0"/>
              </a:rPr>
              <a:t>HTTP Requests</a:t>
            </a:r>
            <a:endParaRPr lang="en-US" sz="3100" b="1" dirty="0">
              <a:latin typeface="Calibri" pitchFamily="34" charset="0"/>
              <a:cs typeface="Calibri" pitchFamily="34" charset="0"/>
            </a:endParaRPr>
          </a:p>
        </p:txBody>
      </p:sp>
      <p:sp>
        <p:nvSpPr>
          <p:cNvPr id="3" name="TextBox 2"/>
          <p:cNvSpPr txBox="1"/>
          <p:nvPr/>
        </p:nvSpPr>
        <p:spPr>
          <a:xfrm>
            <a:off x="2182134" y="5480540"/>
            <a:ext cx="5056192" cy="461665"/>
          </a:xfrm>
          <a:prstGeom prst="rect">
            <a:avLst/>
          </a:prstGeom>
          <a:noFill/>
        </p:spPr>
        <p:txBody>
          <a:bodyPr wrap="none" rtlCol="0">
            <a:spAutoFit/>
          </a:bodyPr>
          <a:lstStyle/>
          <a:p>
            <a:r>
              <a:rPr lang="en-US" sz="2400" b="1" dirty="0">
                <a:latin typeface="+mj-lt"/>
              </a:rPr>
              <a:t>The PHP Framework For Web Artisans</a:t>
            </a:r>
          </a:p>
        </p:txBody>
      </p:sp>
      <p:pic>
        <p:nvPicPr>
          <p:cNvPr id="6" name="Graphic 5">
            <a:extLst>
              <a:ext uri="{FF2B5EF4-FFF2-40B4-BE49-F238E27FC236}">
                <a16:creationId xmlns:a16="http://schemas.microsoft.com/office/drawing/2014/main" id="{07CFB251-7076-45E7-A740-ECBA506C83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825" y="2656080"/>
            <a:ext cx="8896350" cy="3286125"/>
          </a:xfrm>
          <a:prstGeom prst="rect">
            <a:avLst/>
          </a:prstGeom>
        </p:spPr>
      </p:pic>
    </p:spTree>
    <p:extLst>
      <p:ext uri="{BB962C8B-B14F-4D97-AF65-F5344CB8AC3E}">
        <p14:creationId xmlns:p14="http://schemas.microsoft.com/office/powerpoint/2010/main" val="22027963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92162"/>
          </a:xfrm>
        </p:spPr>
        <p:txBody>
          <a:bodyPr/>
          <a:lstStyle/>
          <a:p>
            <a:r>
              <a:rPr lang="en-US" dirty="0"/>
              <a:t>HTTP Request</a:t>
            </a:r>
          </a:p>
        </p:txBody>
      </p:sp>
      <p:sp>
        <p:nvSpPr>
          <p:cNvPr id="4" name="Content Placeholder 2"/>
          <p:cNvSpPr>
            <a:spLocks noGrp="1"/>
          </p:cNvSpPr>
          <p:nvPr>
            <p:ph sz="quarter" idx="1"/>
          </p:nvPr>
        </p:nvSpPr>
        <p:spPr>
          <a:xfrm>
            <a:off x="304800" y="1066800"/>
            <a:ext cx="9296400" cy="5410200"/>
          </a:xfrm>
        </p:spPr>
        <p:txBody>
          <a:bodyPr>
            <a:normAutofit fontScale="85000" lnSpcReduction="20000"/>
          </a:bodyPr>
          <a:lstStyle/>
          <a:p>
            <a:pPr algn="just">
              <a:lnSpc>
                <a:spcPct val="150000"/>
              </a:lnSpc>
              <a:spcBef>
                <a:spcPts val="0"/>
              </a:spcBef>
              <a:spcAft>
                <a:spcPts val="1800"/>
              </a:spcAft>
            </a:pPr>
            <a:r>
              <a:rPr lang="en-US" dirty="0"/>
              <a:t>Dalam Laravel, </a:t>
            </a:r>
            <a:r>
              <a:rPr lang="en-US" dirty="0" err="1"/>
              <a:t>kita</a:t>
            </a:r>
            <a:r>
              <a:rPr lang="en-US" dirty="0"/>
              <a:t> </a:t>
            </a:r>
            <a:r>
              <a:rPr lang="en-US" dirty="0" err="1"/>
              <a:t>tidak</a:t>
            </a:r>
            <a:r>
              <a:rPr lang="en-US" dirty="0"/>
              <a:t> </a:t>
            </a:r>
            <a:r>
              <a:rPr lang="en-US" dirty="0" err="1"/>
              <a:t>menggunakan</a:t>
            </a:r>
            <a:r>
              <a:rPr lang="en-US" dirty="0"/>
              <a:t> PHP </a:t>
            </a:r>
            <a:r>
              <a:rPr lang="en-US" dirty="0" err="1"/>
              <a:t>Superglobal</a:t>
            </a:r>
            <a:r>
              <a:rPr lang="en-US" dirty="0"/>
              <a:t> </a:t>
            </a:r>
            <a:r>
              <a:rPr lang="en-US" dirty="0" err="1"/>
              <a:t>seperti</a:t>
            </a:r>
            <a:r>
              <a:rPr lang="en-US" dirty="0"/>
              <a:t> $_POST, $_GET </a:t>
            </a:r>
            <a:r>
              <a:rPr lang="en-US" dirty="0" err="1"/>
              <a:t>atau</a:t>
            </a:r>
            <a:r>
              <a:rPr lang="en-US" dirty="0"/>
              <a:t> $_REQUEST </a:t>
            </a:r>
            <a:r>
              <a:rPr lang="en-US" dirty="0" err="1"/>
              <a:t>untuk</a:t>
            </a:r>
            <a:r>
              <a:rPr lang="en-US" dirty="0"/>
              <a:t> </a:t>
            </a:r>
            <a:r>
              <a:rPr lang="en-US" dirty="0" err="1"/>
              <a:t>menerima</a:t>
            </a:r>
            <a:r>
              <a:rPr lang="en-US" dirty="0"/>
              <a:t> input </a:t>
            </a:r>
            <a:r>
              <a:rPr lang="en-US" dirty="0" err="1"/>
              <a:t>daripada</a:t>
            </a:r>
            <a:r>
              <a:rPr lang="en-US" dirty="0"/>
              <a:t> request.</a:t>
            </a:r>
          </a:p>
          <a:p>
            <a:pPr algn="just">
              <a:lnSpc>
                <a:spcPct val="150000"/>
              </a:lnSpc>
              <a:spcBef>
                <a:spcPts val="0"/>
              </a:spcBef>
              <a:spcAft>
                <a:spcPts val="1800"/>
              </a:spcAft>
            </a:pPr>
            <a:r>
              <a:rPr lang="en-US" dirty="0" err="1"/>
              <a:t>Sebaliknya</a:t>
            </a:r>
            <a:r>
              <a:rPr lang="en-US" dirty="0"/>
              <a:t>, </a:t>
            </a:r>
            <a:r>
              <a:rPr lang="en-US" dirty="0" err="1"/>
              <a:t>kita</a:t>
            </a:r>
            <a:r>
              <a:rPr lang="en-US" dirty="0"/>
              <a:t> </a:t>
            </a:r>
            <a:r>
              <a:rPr lang="en-US" dirty="0" err="1"/>
              <a:t>perlu</a:t>
            </a:r>
            <a:r>
              <a:rPr lang="en-US" dirty="0"/>
              <a:t> </a:t>
            </a:r>
            <a:r>
              <a:rPr lang="en-US" dirty="0" err="1"/>
              <a:t>menggunakan</a:t>
            </a:r>
            <a:r>
              <a:rPr lang="en-US" dirty="0"/>
              <a:t> Class yang </a:t>
            </a:r>
            <a:r>
              <a:rPr lang="en-US" dirty="0" err="1"/>
              <a:t>bernama</a:t>
            </a:r>
            <a:r>
              <a:rPr lang="en-US" dirty="0"/>
              <a:t> Request. </a:t>
            </a:r>
            <a:r>
              <a:rPr lang="en-US" dirty="0" err="1"/>
              <a:t>Dengan</a:t>
            </a:r>
            <a:r>
              <a:rPr lang="en-US" dirty="0"/>
              <a:t> </a:t>
            </a:r>
            <a:r>
              <a:rPr lang="en-US" dirty="0" err="1"/>
              <a:t>menetapkan</a:t>
            </a:r>
            <a:r>
              <a:rPr lang="en-US" dirty="0"/>
              <a:t> </a:t>
            </a:r>
            <a:r>
              <a:rPr lang="en-US" sz="3100" b="1" dirty="0"/>
              <a:t>Illuminate\Http\Request Class</a:t>
            </a:r>
            <a:r>
              <a:rPr lang="en-US" dirty="0"/>
              <a:t> pada Controller, </a:t>
            </a:r>
            <a:r>
              <a:rPr lang="en-US" dirty="0" err="1"/>
              <a:t>kita</a:t>
            </a:r>
            <a:r>
              <a:rPr lang="en-US" dirty="0"/>
              <a:t> </a:t>
            </a:r>
            <a:r>
              <a:rPr lang="en-US" dirty="0" err="1"/>
              <a:t>boleh</a:t>
            </a:r>
            <a:r>
              <a:rPr lang="en-US" dirty="0"/>
              <a:t> </a:t>
            </a:r>
            <a:r>
              <a:rPr lang="en-US" dirty="0" err="1"/>
              <a:t>mendapatkan</a:t>
            </a:r>
            <a:r>
              <a:rPr lang="en-US" dirty="0"/>
              <a:t> data </a:t>
            </a:r>
            <a:r>
              <a:rPr lang="en-US" dirty="0" err="1"/>
              <a:t>daripada</a:t>
            </a:r>
            <a:r>
              <a:rPr lang="en-US" dirty="0"/>
              <a:t> HTTP Request yang </a:t>
            </a:r>
            <a:r>
              <a:rPr lang="en-US" dirty="0" err="1"/>
              <a:t>dikirimkan</a:t>
            </a:r>
            <a:r>
              <a:rPr lang="en-US" dirty="0"/>
              <a:t> </a:t>
            </a:r>
            <a:r>
              <a:rPr lang="en-US" dirty="0" err="1"/>
              <a:t>kepada</a:t>
            </a:r>
            <a:r>
              <a:rPr lang="en-US" dirty="0"/>
              <a:t> </a:t>
            </a:r>
            <a:r>
              <a:rPr lang="en-US" dirty="0" err="1"/>
              <a:t>aplikasi</a:t>
            </a:r>
            <a:r>
              <a:rPr lang="en-US" dirty="0"/>
              <a:t>. Info </a:t>
            </a:r>
            <a:r>
              <a:rPr lang="en-US" dirty="0" err="1"/>
              <a:t>lanjut</a:t>
            </a:r>
            <a:r>
              <a:rPr lang="en-US" dirty="0"/>
              <a:t> </a:t>
            </a:r>
            <a:r>
              <a:rPr lang="en-US" dirty="0" err="1"/>
              <a:t>boleh</a:t>
            </a:r>
            <a:r>
              <a:rPr lang="en-US" dirty="0"/>
              <a:t> </a:t>
            </a:r>
            <a:r>
              <a:rPr lang="en-US" dirty="0" err="1"/>
              <a:t>diperolehi</a:t>
            </a:r>
            <a:r>
              <a:rPr lang="en-US" dirty="0"/>
              <a:t> di:</a:t>
            </a:r>
          </a:p>
          <a:p>
            <a:pPr lvl="1" algn="just">
              <a:lnSpc>
                <a:spcPct val="150000"/>
              </a:lnSpc>
              <a:spcBef>
                <a:spcPts val="0"/>
              </a:spcBef>
              <a:spcAft>
                <a:spcPts val="1800"/>
              </a:spcAft>
            </a:pPr>
            <a:r>
              <a:rPr lang="en-US" dirty="0">
                <a:hlinkClick r:id="rId2"/>
              </a:rPr>
              <a:t>https://laravel.com/docs/requests</a:t>
            </a:r>
            <a:r>
              <a:rPr lang="en-US" dirty="0"/>
              <a:t> </a:t>
            </a:r>
          </a:p>
          <a:p>
            <a:pPr algn="just">
              <a:lnSpc>
                <a:spcPct val="150000"/>
              </a:lnSpc>
              <a:spcBef>
                <a:spcPts val="0"/>
              </a:spcBef>
              <a:spcAft>
                <a:spcPts val="1800"/>
              </a:spcAft>
            </a:pPr>
            <a:r>
              <a:rPr lang="en-US" dirty="0"/>
              <a:t>Penggunaan Class Request </a:t>
            </a:r>
            <a:r>
              <a:rPr lang="en-US" dirty="0" err="1"/>
              <a:t>ini</a:t>
            </a:r>
            <a:r>
              <a:rPr lang="en-US" dirty="0"/>
              <a:t> </a:t>
            </a:r>
            <a:r>
              <a:rPr lang="en-US" dirty="0" err="1"/>
              <a:t>kemudiannya</a:t>
            </a:r>
            <a:r>
              <a:rPr lang="en-US" dirty="0"/>
              <a:t> </a:t>
            </a:r>
            <a:r>
              <a:rPr lang="en-US" dirty="0" err="1"/>
              <a:t>perlu</a:t>
            </a:r>
            <a:r>
              <a:rPr lang="en-US" dirty="0"/>
              <a:t> di “</a:t>
            </a:r>
            <a:r>
              <a:rPr lang="en-US" dirty="0" err="1"/>
              <a:t>injek</a:t>
            </a:r>
            <a:r>
              <a:rPr lang="en-US" dirty="0"/>
              <a:t>” </a:t>
            </a:r>
            <a:r>
              <a:rPr lang="en-US" dirty="0" err="1"/>
              <a:t>ke</a:t>
            </a:r>
            <a:r>
              <a:rPr lang="en-US" dirty="0"/>
              <a:t> </a:t>
            </a:r>
            <a:r>
              <a:rPr lang="en-US" dirty="0" err="1"/>
              <a:t>dalam</a:t>
            </a:r>
            <a:r>
              <a:rPr lang="en-US" dirty="0"/>
              <a:t> Methods / Function di Controller </a:t>
            </a:r>
            <a:r>
              <a:rPr lang="en-US" dirty="0" err="1"/>
              <a:t>untuk</a:t>
            </a:r>
            <a:r>
              <a:rPr lang="en-US" dirty="0"/>
              <a:t> </a:t>
            </a:r>
            <a:r>
              <a:rPr lang="en-US" dirty="0" err="1"/>
              <a:t>boleh</a:t>
            </a:r>
            <a:r>
              <a:rPr lang="en-US" dirty="0"/>
              <a:t> </a:t>
            </a:r>
            <a:r>
              <a:rPr lang="en-US" dirty="0" err="1"/>
              <a:t>digunapakai</a:t>
            </a:r>
            <a:r>
              <a:rPr lang="en-US" dirty="0"/>
              <a:t>. Proses </a:t>
            </a:r>
            <a:r>
              <a:rPr lang="en-US" dirty="0" err="1"/>
              <a:t>ini</a:t>
            </a:r>
            <a:r>
              <a:rPr lang="en-US" dirty="0"/>
              <a:t> </a:t>
            </a:r>
            <a:r>
              <a:rPr lang="en-US" dirty="0" err="1"/>
              <a:t>dikenali</a:t>
            </a:r>
            <a:r>
              <a:rPr lang="en-US" dirty="0"/>
              <a:t> </a:t>
            </a:r>
            <a:r>
              <a:rPr lang="en-US" dirty="0" err="1"/>
              <a:t>sebagai</a:t>
            </a:r>
            <a:r>
              <a:rPr lang="en-US" dirty="0"/>
              <a:t> Method @ Dependency Injection.</a:t>
            </a:r>
          </a:p>
        </p:txBody>
      </p:sp>
    </p:spTree>
    <p:extLst>
      <p:ext uri="{BB962C8B-B14F-4D97-AF65-F5344CB8AC3E}">
        <p14:creationId xmlns:p14="http://schemas.microsoft.com/office/powerpoint/2010/main" val="410954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Request</a:t>
            </a:r>
          </a:p>
        </p:txBody>
      </p:sp>
      <p:pic>
        <p:nvPicPr>
          <p:cNvPr id="3" name="Content Placeholder 2"/>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t="5475"/>
          <a:stretch/>
        </p:blipFill>
        <p:spPr>
          <a:xfrm>
            <a:off x="1729141" y="1524001"/>
            <a:ext cx="6710119" cy="5027286"/>
          </a:xfrm>
        </p:spPr>
      </p:pic>
    </p:spTree>
    <p:extLst>
      <p:ext uri="{BB962C8B-B14F-4D97-AF65-F5344CB8AC3E}">
        <p14:creationId xmlns:p14="http://schemas.microsoft.com/office/powerpoint/2010/main" val="40523631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Request</a:t>
            </a:r>
          </a:p>
        </p:txBody>
      </p:sp>
      <p:sp>
        <p:nvSpPr>
          <p:cNvPr id="4" name="Content Placeholder 2"/>
          <p:cNvSpPr>
            <a:spLocks noGrp="1"/>
          </p:cNvSpPr>
          <p:nvPr>
            <p:ph sz="quarter" idx="1"/>
          </p:nvPr>
        </p:nvSpPr>
        <p:spPr>
          <a:xfrm>
            <a:off x="304800" y="1447800"/>
            <a:ext cx="9296400" cy="5105400"/>
          </a:xfrm>
        </p:spPr>
        <p:txBody>
          <a:bodyPr>
            <a:normAutofit/>
          </a:bodyPr>
          <a:lstStyle/>
          <a:p>
            <a:pPr algn="just">
              <a:lnSpc>
                <a:spcPct val="150000"/>
              </a:lnSpc>
              <a:spcBef>
                <a:spcPts val="0"/>
              </a:spcBef>
              <a:spcAft>
                <a:spcPts val="1800"/>
              </a:spcAft>
            </a:pPr>
            <a:r>
              <a:rPr lang="en-US" dirty="0"/>
              <a:t>Dengan </a:t>
            </a:r>
            <a:r>
              <a:rPr lang="en-US" dirty="0" err="1"/>
              <a:t>melakukan</a:t>
            </a:r>
            <a:r>
              <a:rPr lang="en-US" dirty="0"/>
              <a:t> Dependency Injection Class Request </a:t>
            </a:r>
            <a:r>
              <a:rPr lang="en-US" dirty="0" err="1"/>
              <a:t>ini</a:t>
            </a:r>
            <a:r>
              <a:rPr lang="en-US" dirty="0"/>
              <a:t>, </a:t>
            </a:r>
            <a:r>
              <a:rPr lang="en-US" dirty="0" err="1"/>
              <a:t>maka</a:t>
            </a:r>
            <a:r>
              <a:rPr lang="en-US" dirty="0"/>
              <a:t> </a:t>
            </a:r>
            <a:r>
              <a:rPr lang="en-US" dirty="0" err="1"/>
              <a:t>kita</a:t>
            </a:r>
            <a:r>
              <a:rPr lang="en-US" dirty="0"/>
              <a:t> </a:t>
            </a:r>
            <a:r>
              <a:rPr lang="en-US" dirty="0" err="1"/>
              <a:t>boleh</a:t>
            </a:r>
            <a:r>
              <a:rPr lang="en-US" dirty="0"/>
              <a:t> </a:t>
            </a:r>
            <a:r>
              <a:rPr lang="en-US" dirty="0" err="1"/>
              <a:t>menggunakan</a:t>
            </a:r>
            <a:r>
              <a:rPr lang="en-US" dirty="0"/>
              <a:t> </a:t>
            </a:r>
            <a:r>
              <a:rPr lang="en-US" dirty="0" err="1"/>
              <a:t>pelbagai</a:t>
            </a:r>
            <a:r>
              <a:rPr lang="en-US" dirty="0"/>
              <a:t> </a:t>
            </a:r>
            <a:r>
              <a:rPr lang="en-US" dirty="0" err="1"/>
              <a:t>fungsi</a:t>
            </a:r>
            <a:r>
              <a:rPr lang="en-US" dirty="0"/>
              <a:t> request yang </a:t>
            </a:r>
            <a:r>
              <a:rPr lang="en-US" dirty="0" err="1"/>
              <a:t>disediakan</a:t>
            </a:r>
            <a:r>
              <a:rPr lang="en-US" dirty="0"/>
              <a:t> </a:t>
            </a:r>
            <a:r>
              <a:rPr lang="en-US" dirty="0" err="1"/>
              <a:t>oleh</a:t>
            </a:r>
            <a:r>
              <a:rPr lang="en-US" dirty="0"/>
              <a:t> Laravel </a:t>
            </a:r>
            <a:r>
              <a:rPr lang="en-US" dirty="0" err="1"/>
              <a:t>antaranya</a:t>
            </a:r>
            <a:r>
              <a:rPr lang="en-US" dirty="0"/>
              <a:t>:</a:t>
            </a:r>
            <a:endParaRPr lang="en-US" i="1" dirty="0"/>
          </a:p>
          <a:p>
            <a:pPr lvl="1" algn="just">
              <a:lnSpc>
                <a:spcPct val="150000"/>
              </a:lnSpc>
              <a:spcBef>
                <a:spcPts val="0"/>
              </a:spcBef>
              <a:spcAft>
                <a:spcPts val="1800"/>
              </a:spcAft>
            </a:pPr>
            <a:r>
              <a:rPr lang="en-US" b="1" dirty="0">
                <a:solidFill>
                  <a:srgbClr val="C00000"/>
                </a:solidFill>
              </a:rPr>
              <a:t>$request-&gt;</a:t>
            </a:r>
            <a:r>
              <a:rPr lang="en-US" b="1" dirty="0" err="1">
                <a:solidFill>
                  <a:srgbClr val="C00000"/>
                </a:solidFill>
              </a:rPr>
              <a:t>isMethod</a:t>
            </a:r>
            <a:r>
              <a:rPr lang="en-US" b="1" dirty="0">
                <a:solidFill>
                  <a:srgbClr val="C00000"/>
                </a:solidFill>
              </a:rPr>
              <a:t>()</a:t>
            </a:r>
            <a:r>
              <a:rPr lang="en-US" dirty="0"/>
              <a:t> – </a:t>
            </a:r>
            <a:r>
              <a:rPr lang="en-US" i="1" dirty="0" err="1"/>
              <a:t>digunakan</a:t>
            </a:r>
            <a:r>
              <a:rPr lang="en-US" i="1" dirty="0"/>
              <a:t> </a:t>
            </a:r>
            <a:r>
              <a:rPr lang="en-US" i="1" dirty="0" err="1"/>
              <a:t>untuk</a:t>
            </a:r>
            <a:r>
              <a:rPr lang="en-US" i="1" dirty="0"/>
              <a:t> </a:t>
            </a:r>
            <a:r>
              <a:rPr lang="en-US" i="1" dirty="0" err="1"/>
              <a:t>menyemak</a:t>
            </a:r>
            <a:r>
              <a:rPr lang="en-US" i="1" dirty="0"/>
              <a:t> </a:t>
            </a:r>
            <a:r>
              <a:rPr lang="en-US" i="1" dirty="0" err="1"/>
              <a:t>jenis</a:t>
            </a:r>
            <a:r>
              <a:rPr lang="en-US" i="1" dirty="0"/>
              <a:t> Method Request </a:t>
            </a:r>
            <a:r>
              <a:rPr lang="en-US" i="1" dirty="0" err="1"/>
              <a:t>sama</a:t>
            </a:r>
            <a:r>
              <a:rPr lang="en-US" i="1" dirty="0"/>
              <a:t> </a:t>
            </a:r>
            <a:r>
              <a:rPr lang="en-US" i="1" dirty="0" err="1"/>
              <a:t>ada</a:t>
            </a:r>
            <a:r>
              <a:rPr lang="en-US" i="1" dirty="0"/>
              <a:t> POST, GET, PUT, PATCH, DELETE (HTTP Verb).</a:t>
            </a:r>
          </a:p>
          <a:p>
            <a:pPr lvl="1" algn="just">
              <a:lnSpc>
                <a:spcPct val="150000"/>
              </a:lnSpc>
              <a:spcBef>
                <a:spcPts val="0"/>
              </a:spcBef>
              <a:spcAft>
                <a:spcPts val="1800"/>
              </a:spcAft>
            </a:pPr>
            <a:r>
              <a:rPr lang="en-US" b="1" dirty="0">
                <a:solidFill>
                  <a:srgbClr val="C00000"/>
                </a:solidFill>
              </a:rPr>
              <a:t>$request-&gt;input()</a:t>
            </a:r>
            <a:r>
              <a:rPr lang="en-US" dirty="0"/>
              <a:t> – </a:t>
            </a:r>
            <a:r>
              <a:rPr lang="en-US" i="1" dirty="0" err="1"/>
              <a:t>digunakan</a:t>
            </a:r>
            <a:r>
              <a:rPr lang="en-US" i="1" dirty="0"/>
              <a:t> </a:t>
            </a:r>
            <a:r>
              <a:rPr lang="en-US" i="1" dirty="0" err="1"/>
              <a:t>untuk</a:t>
            </a:r>
            <a:r>
              <a:rPr lang="en-US" i="1" dirty="0"/>
              <a:t> </a:t>
            </a:r>
            <a:r>
              <a:rPr lang="en-US" i="1" dirty="0" err="1"/>
              <a:t>terima</a:t>
            </a:r>
            <a:r>
              <a:rPr lang="en-US" i="1" dirty="0"/>
              <a:t> data input </a:t>
            </a:r>
            <a:r>
              <a:rPr lang="en-US" i="1" dirty="0" err="1"/>
              <a:t>dari</a:t>
            </a:r>
            <a:r>
              <a:rPr lang="en-US" i="1" dirty="0"/>
              <a:t> </a:t>
            </a:r>
            <a:r>
              <a:rPr lang="en-US" i="1" dirty="0" err="1"/>
              <a:t>borang</a:t>
            </a:r>
            <a:r>
              <a:rPr lang="en-US" i="1" dirty="0"/>
              <a:t>.</a:t>
            </a:r>
          </a:p>
          <a:p>
            <a:pPr lvl="1" algn="just">
              <a:lnSpc>
                <a:spcPct val="150000"/>
              </a:lnSpc>
              <a:spcBef>
                <a:spcPts val="0"/>
              </a:spcBef>
              <a:spcAft>
                <a:spcPts val="1800"/>
              </a:spcAft>
            </a:pPr>
            <a:r>
              <a:rPr lang="en-US" b="1" dirty="0">
                <a:solidFill>
                  <a:srgbClr val="C00000"/>
                </a:solidFill>
              </a:rPr>
              <a:t>$request-&gt;all()</a:t>
            </a:r>
            <a:r>
              <a:rPr lang="en-US" dirty="0"/>
              <a:t> – </a:t>
            </a:r>
            <a:r>
              <a:rPr lang="en-US" i="1" dirty="0" err="1"/>
              <a:t>digunakan</a:t>
            </a:r>
            <a:r>
              <a:rPr lang="en-US" i="1" dirty="0"/>
              <a:t> </a:t>
            </a:r>
            <a:r>
              <a:rPr lang="en-US" i="1" dirty="0" err="1"/>
              <a:t>untuk</a:t>
            </a:r>
            <a:r>
              <a:rPr lang="en-US" i="1" dirty="0"/>
              <a:t> </a:t>
            </a:r>
            <a:r>
              <a:rPr lang="en-US" i="1" dirty="0" err="1"/>
              <a:t>terima</a:t>
            </a:r>
            <a:r>
              <a:rPr lang="en-US" i="1" dirty="0"/>
              <a:t> SEMUA data input </a:t>
            </a:r>
            <a:r>
              <a:rPr lang="en-US" i="1" dirty="0" err="1"/>
              <a:t>dari</a:t>
            </a:r>
            <a:r>
              <a:rPr lang="en-US" i="1" dirty="0"/>
              <a:t> </a:t>
            </a:r>
            <a:r>
              <a:rPr lang="en-US" i="1" dirty="0" err="1"/>
              <a:t>borang</a:t>
            </a:r>
            <a:r>
              <a:rPr lang="en-US" i="1" dirty="0"/>
              <a:t>.</a:t>
            </a:r>
          </a:p>
        </p:txBody>
      </p:sp>
    </p:spTree>
    <p:extLst>
      <p:ext uri="{BB962C8B-B14F-4D97-AF65-F5344CB8AC3E}">
        <p14:creationId xmlns:p14="http://schemas.microsoft.com/office/powerpoint/2010/main" val="359222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Request</a:t>
            </a:r>
          </a:p>
        </p:txBody>
      </p:sp>
      <p:sp>
        <p:nvSpPr>
          <p:cNvPr id="4" name="Content Placeholder 2"/>
          <p:cNvSpPr>
            <a:spLocks noGrp="1"/>
          </p:cNvSpPr>
          <p:nvPr>
            <p:ph sz="quarter" idx="1"/>
          </p:nvPr>
        </p:nvSpPr>
        <p:spPr>
          <a:xfrm>
            <a:off x="304800" y="1447800"/>
            <a:ext cx="9296400" cy="5105400"/>
          </a:xfrm>
        </p:spPr>
        <p:txBody>
          <a:bodyPr>
            <a:normAutofit/>
          </a:bodyPr>
          <a:lstStyle/>
          <a:p>
            <a:pPr marL="274320" lvl="1" indent="-274320" algn="just">
              <a:lnSpc>
                <a:spcPct val="150000"/>
              </a:lnSpc>
              <a:spcBef>
                <a:spcPts val="0"/>
              </a:spcBef>
              <a:spcAft>
                <a:spcPts val="1800"/>
              </a:spcAft>
            </a:pPr>
            <a:r>
              <a:rPr lang="en-US" b="1" dirty="0">
                <a:solidFill>
                  <a:srgbClr val="C00000"/>
                </a:solidFill>
              </a:rPr>
              <a:t>$request-&gt;only()</a:t>
            </a:r>
            <a:r>
              <a:rPr lang="en-US" dirty="0"/>
              <a:t> – </a:t>
            </a:r>
            <a:r>
              <a:rPr lang="en-US" i="1" dirty="0" err="1"/>
              <a:t>digunakan</a:t>
            </a:r>
            <a:r>
              <a:rPr lang="en-US" i="1" dirty="0"/>
              <a:t> </a:t>
            </a:r>
            <a:r>
              <a:rPr lang="en-US" i="1" dirty="0" err="1"/>
              <a:t>untuk</a:t>
            </a:r>
            <a:r>
              <a:rPr lang="en-US" i="1" dirty="0"/>
              <a:t> </a:t>
            </a:r>
            <a:r>
              <a:rPr lang="en-US" i="1" dirty="0" err="1"/>
              <a:t>menerima</a:t>
            </a:r>
            <a:r>
              <a:rPr lang="en-US" i="1" dirty="0"/>
              <a:t> input yang </a:t>
            </a:r>
            <a:r>
              <a:rPr lang="en-US" i="1" dirty="0" err="1"/>
              <a:t>dinyatakan</a:t>
            </a:r>
            <a:r>
              <a:rPr lang="en-US" i="1" dirty="0"/>
              <a:t> </a:t>
            </a:r>
            <a:r>
              <a:rPr lang="en-US" i="1" dirty="0" err="1"/>
              <a:t>saja</a:t>
            </a:r>
            <a:r>
              <a:rPr lang="en-US" i="1" dirty="0"/>
              <a:t>.</a:t>
            </a:r>
          </a:p>
          <a:p>
            <a:pPr marL="274320" lvl="1" indent="-274320" algn="just">
              <a:lnSpc>
                <a:spcPct val="150000"/>
              </a:lnSpc>
              <a:spcBef>
                <a:spcPts val="0"/>
              </a:spcBef>
              <a:spcAft>
                <a:spcPts val="1800"/>
              </a:spcAft>
            </a:pPr>
            <a:r>
              <a:rPr lang="en-US" b="1" dirty="0">
                <a:solidFill>
                  <a:srgbClr val="C00000"/>
                </a:solidFill>
              </a:rPr>
              <a:t>$request-&gt;except()</a:t>
            </a:r>
            <a:r>
              <a:rPr lang="en-US" dirty="0"/>
              <a:t> – </a:t>
            </a:r>
            <a:r>
              <a:rPr lang="en-US" i="1" dirty="0" err="1"/>
              <a:t>digunakan</a:t>
            </a:r>
            <a:r>
              <a:rPr lang="en-US" i="1" dirty="0"/>
              <a:t> </a:t>
            </a:r>
            <a:r>
              <a:rPr lang="en-US" i="1" dirty="0" err="1"/>
              <a:t>untuk</a:t>
            </a:r>
            <a:r>
              <a:rPr lang="en-US" i="1" dirty="0"/>
              <a:t> </a:t>
            </a:r>
            <a:r>
              <a:rPr lang="en-US" i="1" dirty="0" err="1"/>
              <a:t>menerima</a:t>
            </a:r>
            <a:r>
              <a:rPr lang="en-US" i="1" dirty="0"/>
              <a:t> input SELAIN DARIPADA yang </a:t>
            </a:r>
            <a:r>
              <a:rPr lang="en-US" i="1" dirty="0" err="1"/>
              <a:t>dinyatakan</a:t>
            </a:r>
            <a:r>
              <a:rPr lang="en-US" i="1" dirty="0"/>
              <a:t>.</a:t>
            </a:r>
          </a:p>
          <a:p>
            <a:pPr marL="274320" lvl="1" indent="-274320" algn="just">
              <a:lnSpc>
                <a:spcPct val="150000"/>
              </a:lnSpc>
              <a:spcBef>
                <a:spcPts val="0"/>
              </a:spcBef>
              <a:spcAft>
                <a:spcPts val="1800"/>
              </a:spcAft>
            </a:pPr>
            <a:r>
              <a:rPr lang="en-US" b="1" dirty="0">
                <a:solidFill>
                  <a:srgbClr val="C00000"/>
                </a:solidFill>
              </a:rPr>
              <a:t>$request-&gt;has()</a:t>
            </a:r>
            <a:r>
              <a:rPr lang="en-US" dirty="0"/>
              <a:t> – </a:t>
            </a:r>
            <a:r>
              <a:rPr lang="en-US" i="1" dirty="0" err="1"/>
              <a:t>digunakan</a:t>
            </a:r>
            <a:r>
              <a:rPr lang="en-US" i="1" dirty="0"/>
              <a:t> </a:t>
            </a:r>
            <a:r>
              <a:rPr lang="en-US" i="1" dirty="0" err="1"/>
              <a:t>untuk</a:t>
            </a:r>
            <a:r>
              <a:rPr lang="en-US" i="1" dirty="0"/>
              <a:t> </a:t>
            </a:r>
            <a:r>
              <a:rPr lang="en-US" i="1" dirty="0" err="1"/>
              <a:t>menyemak</a:t>
            </a:r>
            <a:r>
              <a:rPr lang="en-US" i="1" dirty="0"/>
              <a:t> </a:t>
            </a:r>
            <a:r>
              <a:rPr lang="en-US" i="1" dirty="0" err="1"/>
              <a:t>adakah</a:t>
            </a:r>
            <a:r>
              <a:rPr lang="en-US" i="1" dirty="0"/>
              <a:t> </a:t>
            </a:r>
            <a:r>
              <a:rPr lang="en-US" i="1" dirty="0" err="1"/>
              <a:t>wujud</a:t>
            </a:r>
            <a:r>
              <a:rPr lang="en-US" i="1" dirty="0"/>
              <a:t> input yang </a:t>
            </a:r>
            <a:r>
              <a:rPr lang="en-US" i="1" dirty="0" err="1"/>
              <a:t>diperlukan</a:t>
            </a:r>
            <a:r>
              <a:rPr lang="en-US" i="1" dirty="0"/>
              <a:t>.</a:t>
            </a:r>
          </a:p>
          <a:p>
            <a:pPr marL="274320" lvl="1" indent="-274320" algn="just">
              <a:lnSpc>
                <a:spcPct val="150000"/>
              </a:lnSpc>
              <a:spcBef>
                <a:spcPts val="0"/>
              </a:spcBef>
              <a:spcAft>
                <a:spcPts val="1800"/>
              </a:spcAft>
            </a:pPr>
            <a:r>
              <a:rPr lang="en-US" b="1" dirty="0">
                <a:solidFill>
                  <a:srgbClr val="C00000"/>
                </a:solidFill>
              </a:rPr>
              <a:t>$request-&gt;cookie()</a:t>
            </a:r>
            <a:r>
              <a:rPr lang="en-US" dirty="0"/>
              <a:t> – </a:t>
            </a:r>
            <a:r>
              <a:rPr lang="en-US" i="1" dirty="0" err="1"/>
              <a:t>digunakan</a:t>
            </a:r>
            <a:r>
              <a:rPr lang="en-US" i="1" dirty="0"/>
              <a:t> </a:t>
            </a:r>
            <a:r>
              <a:rPr lang="en-US" i="1" dirty="0" err="1"/>
              <a:t>untuk</a:t>
            </a:r>
            <a:r>
              <a:rPr lang="en-US" i="1" dirty="0"/>
              <a:t> </a:t>
            </a:r>
            <a:r>
              <a:rPr lang="en-US" i="1" dirty="0" err="1"/>
              <a:t>mendapatkan</a:t>
            </a:r>
            <a:r>
              <a:rPr lang="en-US" i="1" dirty="0"/>
              <a:t> Cookie.</a:t>
            </a:r>
          </a:p>
          <a:p>
            <a:pPr marL="274320" lvl="1" indent="-274320" algn="just">
              <a:lnSpc>
                <a:spcPct val="150000"/>
              </a:lnSpc>
              <a:spcBef>
                <a:spcPts val="0"/>
              </a:spcBef>
              <a:spcAft>
                <a:spcPts val="1800"/>
              </a:spcAft>
            </a:pPr>
            <a:endParaRPr lang="en-US" i="1" dirty="0"/>
          </a:p>
          <a:p>
            <a:pPr marL="274320" lvl="1" indent="-274320" algn="just">
              <a:lnSpc>
                <a:spcPct val="150000"/>
              </a:lnSpc>
              <a:spcBef>
                <a:spcPts val="0"/>
              </a:spcBef>
              <a:spcAft>
                <a:spcPts val="1800"/>
              </a:spcAft>
            </a:pPr>
            <a:endParaRPr lang="en-US" i="1" dirty="0"/>
          </a:p>
        </p:txBody>
      </p:sp>
    </p:spTree>
    <p:extLst>
      <p:ext uri="{BB962C8B-B14F-4D97-AF65-F5344CB8AC3E}">
        <p14:creationId xmlns:p14="http://schemas.microsoft.com/office/powerpoint/2010/main" val="133668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a:t>Apa </a:t>
            </a:r>
            <a:r>
              <a:rPr lang="en-US" b="1" dirty="0" err="1"/>
              <a:t>Itu</a:t>
            </a:r>
            <a:r>
              <a:rPr lang="en-US" b="1" dirty="0"/>
              <a:t> PHP Framework?</a:t>
            </a:r>
          </a:p>
        </p:txBody>
      </p:sp>
      <p:sp>
        <p:nvSpPr>
          <p:cNvPr id="8" name="TextBox 7">
            <a:extLst>
              <a:ext uri="{FF2B5EF4-FFF2-40B4-BE49-F238E27FC236}">
                <a16:creationId xmlns:a16="http://schemas.microsoft.com/office/drawing/2014/main" id="{B623A328-2B43-4F07-AE74-703185EBFFCC}"/>
              </a:ext>
            </a:extLst>
          </p:cNvPr>
          <p:cNvSpPr txBox="1"/>
          <p:nvPr/>
        </p:nvSpPr>
        <p:spPr>
          <a:xfrm>
            <a:off x="2047589" y="6214030"/>
            <a:ext cx="5810822" cy="369332"/>
          </a:xfrm>
          <a:prstGeom prst="rect">
            <a:avLst/>
          </a:prstGeom>
          <a:noFill/>
        </p:spPr>
        <p:txBody>
          <a:bodyPr wrap="none" rtlCol="0">
            <a:spAutoFit/>
          </a:bodyPr>
          <a:lstStyle/>
          <a:p>
            <a:r>
              <a:rPr lang="en-MY" dirty="0"/>
              <a:t>Laravel </a:t>
            </a:r>
            <a:r>
              <a:rPr lang="en-MY" dirty="0" err="1"/>
              <a:t>mempunyai</a:t>
            </a:r>
            <a:r>
              <a:rPr lang="en-MY" dirty="0"/>
              <a:t> </a:t>
            </a:r>
            <a:r>
              <a:rPr lang="en-MY" dirty="0" err="1"/>
              <a:t>dokumentasi</a:t>
            </a:r>
            <a:r>
              <a:rPr lang="en-MY" dirty="0"/>
              <a:t> yang </a:t>
            </a:r>
            <a:r>
              <a:rPr lang="en-MY" dirty="0" err="1"/>
              <a:t>boleh</a:t>
            </a:r>
            <a:r>
              <a:rPr lang="en-MY" dirty="0"/>
              <a:t> </a:t>
            </a:r>
            <a:r>
              <a:rPr lang="en-MY" dirty="0" err="1"/>
              <a:t>dikatakan</a:t>
            </a:r>
            <a:r>
              <a:rPr lang="en-MY" dirty="0"/>
              <a:t> </a:t>
            </a:r>
            <a:r>
              <a:rPr lang="en-MY" dirty="0" err="1"/>
              <a:t>agak</a:t>
            </a:r>
            <a:r>
              <a:rPr lang="en-MY" dirty="0"/>
              <a:t> </a:t>
            </a:r>
            <a:r>
              <a:rPr lang="en-MY" dirty="0" err="1"/>
              <a:t>lengkap</a:t>
            </a:r>
            <a:endParaRPr lang="en-MY" dirty="0"/>
          </a:p>
        </p:txBody>
      </p:sp>
      <p:pic>
        <p:nvPicPr>
          <p:cNvPr id="7" name="Content Placeholder 6">
            <a:extLst>
              <a:ext uri="{FF2B5EF4-FFF2-40B4-BE49-F238E27FC236}">
                <a16:creationId xmlns:a16="http://schemas.microsoft.com/office/drawing/2014/main" id="{E7AC070D-29E1-4A18-B490-68A65DE4756E}"/>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038044" y="1447800"/>
            <a:ext cx="6325212" cy="4572000"/>
          </a:xfrm>
        </p:spPr>
      </p:pic>
    </p:spTree>
    <p:extLst>
      <p:ext uri="{BB962C8B-B14F-4D97-AF65-F5344CB8AC3E}">
        <p14:creationId xmlns:p14="http://schemas.microsoft.com/office/powerpoint/2010/main" val="136732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Request</a:t>
            </a:r>
          </a:p>
        </p:txBody>
      </p:sp>
      <p:sp>
        <p:nvSpPr>
          <p:cNvPr id="4" name="Content Placeholder 2"/>
          <p:cNvSpPr>
            <a:spLocks noGrp="1"/>
          </p:cNvSpPr>
          <p:nvPr>
            <p:ph sz="quarter" idx="1"/>
          </p:nvPr>
        </p:nvSpPr>
        <p:spPr>
          <a:xfrm>
            <a:off x="304800" y="1447800"/>
            <a:ext cx="9296400" cy="5105400"/>
          </a:xfrm>
        </p:spPr>
        <p:txBody>
          <a:bodyPr>
            <a:normAutofit/>
          </a:bodyPr>
          <a:lstStyle/>
          <a:p>
            <a:pPr marL="274320" lvl="1" indent="-274320" algn="just">
              <a:lnSpc>
                <a:spcPct val="150000"/>
              </a:lnSpc>
              <a:spcBef>
                <a:spcPts val="0"/>
              </a:spcBef>
              <a:spcAft>
                <a:spcPts val="1800"/>
              </a:spcAft>
            </a:pPr>
            <a:r>
              <a:rPr lang="en-US" b="1" dirty="0">
                <a:solidFill>
                  <a:srgbClr val="C00000"/>
                </a:solidFill>
              </a:rPr>
              <a:t>$request-&gt;old()</a:t>
            </a:r>
            <a:r>
              <a:rPr lang="en-US" dirty="0"/>
              <a:t> – </a:t>
            </a:r>
            <a:r>
              <a:rPr lang="en-US" i="1" dirty="0" err="1"/>
              <a:t>digunakan</a:t>
            </a:r>
            <a:r>
              <a:rPr lang="en-US" i="1" dirty="0"/>
              <a:t> </a:t>
            </a:r>
            <a:r>
              <a:rPr lang="en-US" i="1" dirty="0" err="1"/>
              <a:t>untuk</a:t>
            </a:r>
            <a:r>
              <a:rPr lang="en-US" i="1" dirty="0"/>
              <a:t> </a:t>
            </a:r>
            <a:r>
              <a:rPr lang="en-US" i="1" dirty="0" err="1"/>
              <a:t>mendapatkan</a:t>
            </a:r>
            <a:r>
              <a:rPr lang="en-US" i="1" dirty="0"/>
              <a:t> </a:t>
            </a:r>
            <a:r>
              <a:rPr lang="en-US" i="1" dirty="0" err="1"/>
              <a:t>maklumat</a:t>
            </a:r>
            <a:r>
              <a:rPr lang="en-US" i="1" dirty="0"/>
              <a:t> data yang </a:t>
            </a:r>
            <a:r>
              <a:rPr lang="en-US" i="1" dirty="0" err="1"/>
              <a:t>terdahulu</a:t>
            </a:r>
            <a:r>
              <a:rPr lang="en-US" i="1" dirty="0"/>
              <a:t>.</a:t>
            </a:r>
          </a:p>
          <a:p>
            <a:pPr marL="274320" lvl="1" indent="-274320" algn="just">
              <a:lnSpc>
                <a:spcPct val="150000"/>
              </a:lnSpc>
              <a:spcBef>
                <a:spcPts val="0"/>
              </a:spcBef>
              <a:spcAft>
                <a:spcPts val="1800"/>
              </a:spcAft>
            </a:pPr>
            <a:r>
              <a:rPr lang="en-US" b="1" dirty="0">
                <a:solidFill>
                  <a:srgbClr val="C00000"/>
                </a:solidFill>
              </a:rPr>
              <a:t>$request-&gt;</a:t>
            </a:r>
            <a:r>
              <a:rPr lang="en-US" b="1" dirty="0" err="1">
                <a:solidFill>
                  <a:srgbClr val="C00000"/>
                </a:solidFill>
              </a:rPr>
              <a:t>hasFile</a:t>
            </a:r>
            <a:r>
              <a:rPr lang="en-US" b="1" dirty="0">
                <a:solidFill>
                  <a:srgbClr val="C00000"/>
                </a:solidFill>
              </a:rPr>
              <a:t>()</a:t>
            </a:r>
            <a:r>
              <a:rPr lang="en-US" dirty="0"/>
              <a:t> – </a:t>
            </a:r>
            <a:r>
              <a:rPr lang="en-US" i="1" dirty="0" err="1"/>
              <a:t>digunakan</a:t>
            </a:r>
            <a:r>
              <a:rPr lang="en-US" i="1" dirty="0"/>
              <a:t> </a:t>
            </a:r>
            <a:r>
              <a:rPr lang="en-US" i="1" dirty="0" err="1"/>
              <a:t>untuk</a:t>
            </a:r>
            <a:r>
              <a:rPr lang="en-US" i="1" dirty="0"/>
              <a:t> </a:t>
            </a:r>
            <a:r>
              <a:rPr lang="en-US" i="1" dirty="0" err="1"/>
              <a:t>menyemak</a:t>
            </a:r>
            <a:r>
              <a:rPr lang="en-US" i="1" dirty="0"/>
              <a:t> </a:t>
            </a:r>
            <a:r>
              <a:rPr lang="en-US" i="1" dirty="0" err="1"/>
              <a:t>adakah</a:t>
            </a:r>
            <a:r>
              <a:rPr lang="en-US" i="1" dirty="0"/>
              <a:t> request </a:t>
            </a:r>
            <a:r>
              <a:rPr lang="en-US" i="1" dirty="0" err="1"/>
              <a:t>mempunyai</a:t>
            </a:r>
            <a:r>
              <a:rPr lang="en-US" i="1" dirty="0"/>
              <a:t> </a:t>
            </a:r>
            <a:r>
              <a:rPr lang="en-US" i="1" dirty="0" err="1"/>
              <a:t>sebarang</a:t>
            </a:r>
            <a:r>
              <a:rPr lang="en-US" i="1" dirty="0"/>
              <a:t> </a:t>
            </a:r>
            <a:r>
              <a:rPr lang="en-US" i="1" dirty="0" err="1"/>
              <a:t>kewujudan</a:t>
            </a:r>
            <a:r>
              <a:rPr lang="en-US" i="1" dirty="0"/>
              <a:t> fail.</a:t>
            </a:r>
          </a:p>
          <a:p>
            <a:pPr marL="274320" lvl="1" indent="-274320" algn="just">
              <a:lnSpc>
                <a:spcPct val="150000"/>
              </a:lnSpc>
              <a:spcBef>
                <a:spcPts val="0"/>
              </a:spcBef>
              <a:spcAft>
                <a:spcPts val="1800"/>
              </a:spcAft>
            </a:pPr>
            <a:r>
              <a:rPr lang="en-US" b="1" dirty="0">
                <a:solidFill>
                  <a:srgbClr val="C00000"/>
                </a:solidFill>
              </a:rPr>
              <a:t>$request-&gt;path()</a:t>
            </a:r>
            <a:r>
              <a:rPr lang="en-US" dirty="0"/>
              <a:t> – </a:t>
            </a:r>
            <a:r>
              <a:rPr lang="en-US" i="1" dirty="0" err="1"/>
              <a:t>digunakan</a:t>
            </a:r>
            <a:r>
              <a:rPr lang="en-US" i="1" dirty="0"/>
              <a:t> </a:t>
            </a:r>
            <a:r>
              <a:rPr lang="en-US" i="1" dirty="0" err="1"/>
              <a:t>untuk</a:t>
            </a:r>
            <a:r>
              <a:rPr lang="en-US" i="1" dirty="0"/>
              <a:t> </a:t>
            </a:r>
            <a:r>
              <a:rPr lang="en-US" i="1" dirty="0" err="1"/>
              <a:t>mendapatkan</a:t>
            </a:r>
            <a:r>
              <a:rPr lang="en-US" i="1" dirty="0"/>
              <a:t> </a:t>
            </a:r>
            <a:r>
              <a:rPr lang="en-US" i="1" dirty="0" err="1"/>
              <a:t>maklumat</a:t>
            </a:r>
            <a:r>
              <a:rPr lang="en-US" i="1" dirty="0"/>
              <a:t> </a:t>
            </a:r>
            <a:r>
              <a:rPr lang="en-US" i="1" dirty="0" err="1"/>
              <a:t>lokasi</a:t>
            </a:r>
            <a:r>
              <a:rPr lang="en-US" i="1" dirty="0"/>
              <a:t> </a:t>
            </a:r>
            <a:r>
              <a:rPr lang="en-US" i="1" dirty="0" err="1"/>
              <a:t>berlakunya</a:t>
            </a:r>
            <a:r>
              <a:rPr lang="en-US" i="1" dirty="0"/>
              <a:t> request.</a:t>
            </a:r>
          </a:p>
          <a:p>
            <a:pPr marL="274320" lvl="1" indent="-274320" algn="just">
              <a:lnSpc>
                <a:spcPct val="150000"/>
              </a:lnSpc>
              <a:spcBef>
                <a:spcPts val="0"/>
              </a:spcBef>
              <a:spcAft>
                <a:spcPts val="1800"/>
              </a:spcAft>
            </a:pPr>
            <a:r>
              <a:rPr lang="en-US" b="1" dirty="0">
                <a:solidFill>
                  <a:srgbClr val="C00000"/>
                </a:solidFill>
              </a:rPr>
              <a:t>$request-&gt;</a:t>
            </a:r>
            <a:r>
              <a:rPr lang="en-US" b="1" dirty="0" err="1">
                <a:solidFill>
                  <a:srgbClr val="C00000"/>
                </a:solidFill>
              </a:rPr>
              <a:t>url</a:t>
            </a:r>
            <a:r>
              <a:rPr lang="en-US" b="1" dirty="0">
                <a:solidFill>
                  <a:srgbClr val="C00000"/>
                </a:solidFill>
              </a:rPr>
              <a:t>()</a:t>
            </a:r>
            <a:r>
              <a:rPr lang="en-US" dirty="0"/>
              <a:t> – </a:t>
            </a:r>
            <a:r>
              <a:rPr lang="en-US" i="1" dirty="0" err="1"/>
              <a:t>digunakan</a:t>
            </a:r>
            <a:r>
              <a:rPr lang="en-US" i="1" dirty="0"/>
              <a:t> </a:t>
            </a:r>
            <a:r>
              <a:rPr lang="en-US" i="1" dirty="0" err="1"/>
              <a:t>untuk</a:t>
            </a:r>
            <a:r>
              <a:rPr lang="en-US" i="1" dirty="0"/>
              <a:t> </a:t>
            </a:r>
            <a:r>
              <a:rPr lang="en-US" i="1" dirty="0" err="1"/>
              <a:t>mendapatkan</a:t>
            </a:r>
            <a:r>
              <a:rPr lang="en-US" i="1" dirty="0"/>
              <a:t> </a:t>
            </a:r>
            <a:r>
              <a:rPr lang="en-US" i="1" dirty="0" err="1"/>
              <a:t>alamat</a:t>
            </a:r>
            <a:r>
              <a:rPr lang="en-US" i="1" dirty="0"/>
              <a:t> URI.</a:t>
            </a:r>
          </a:p>
          <a:p>
            <a:pPr marL="274320" lvl="1" indent="-274320" algn="just">
              <a:lnSpc>
                <a:spcPct val="150000"/>
              </a:lnSpc>
              <a:spcBef>
                <a:spcPts val="0"/>
              </a:spcBef>
              <a:spcAft>
                <a:spcPts val="1800"/>
              </a:spcAft>
            </a:pPr>
            <a:r>
              <a:rPr lang="en-US" dirty="0" err="1"/>
              <a:t>Untuk</a:t>
            </a:r>
            <a:r>
              <a:rPr lang="en-US" dirty="0"/>
              <a:t> </a:t>
            </a:r>
            <a:r>
              <a:rPr lang="en-US" dirty="0" err="1"/>
              <a:t>maklumat</a:t>
            </a:r>
            <a:r>
              <a:rPr lang="en-US" dirty="0"/>
              <a:t> </a:t>
            </a:r>
            <a:r>
              <a:rPr lang="en-US" dirty="0" err="1"/>
              <a:t>lanjut</a:t>
            </a:r>
            <a:r>
              <a:rPr lang="en-US" dirty="0"/>
              <a:t>, </a:t>
            </a:r>
            <a:r>
              <a:rPr lang="en-US" dirty="0" err="1"/>
              <a:t>dapatkan</a:t>
            </a:r>
            <a:r>
              <a:rPr lang="en-US" dirty="0"/>
              <a:t> di: </a:t>
            </a:r>
            <a:r>
              <a:rPr lang="en-US" dirty="0">
                <a:hlinkClick r:id="rId2"/>
              </a:rPr>
              <a:t>https://laravel.com/docs/6.x/requests</a:t>
            </a:r>
            <a:r>
              <a:rPr lang="en-US" dirty="0"/>
              <a:t> </a:t>
            </a:r>
          </a:p>
        </p:txBody>
      </p:sp>
    </p:spTree>
    <p:extLst>
      <p:ext uri="{BB962C8B-B14F-4D97-AF65-F5344CB8AC3E}">
        <p14:creationId xmlns:p14="http://schemas.microsoft.com/office/powerpoint/2010/main" val="168296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Request</a:t>
            </a:r>
          </a:p>
        </p:txBody>
      </p:sp>
      <p:pic>
        <p:nvPicPr>
          <p:cNvPr id="3" name="Content Placeholder 2"/>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t="6043"/>
          <a:stretch/>
        </p:blipFill>
        <p:spPr>
          <a:xfrm>
            <a:off x="1733550" y="1571805"/>
            <a:ext cx="6686550" cy="4979483"/>
          </a:xfrm>
        </p:spPr>
      </p:pic>
    </p:spTree>
    <p:extLst>
      <p:ext uri="{BB962C8B-B14F-4D97-AF65-F5344CB8AC3E}">
        <p14:creationId xmlns:p14="http://schemas.microsoft.com/office/powerpoint/2010/main" val="160828749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Request</a:t>
            </a:r>
          </a:p>
        </p:txBody>
      </p:sp>
      <p:pic>
        <p:nvPicPr>
          <p:cNvPr id="5" name="Content Placeholder 4"/>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t="4948"/>
          <a:stretch/>
        </p:blipFill>
        <p:spPr>
          <a:xfrm>
            <a:off x="1981202" y="1484337"/>
            <a:ext cx="5818502" cy="5024047"/>
          </a:xfrm>
        </p:spPr>
      </p:pic>
    </p:spTree>
    <p:extLst>
      <p:ext uri="{BB962C8B-B14F-4D97-AF65-F5344CB8AC3E}">
        <p14:creationId xmlns:p14="http://schemas.microsoft.com/office/powerpoint/2010/main" val="428394291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8450" y="1794937"/>
            <a:ext cx="6769100" cy="1100665"/>
          </a:xfrm>
        </p:spPr>
        <p:txBody>
          <a:bodyPr>
            <a:normAutofit/>
          </a:bodyPr>
          <a:lstStyle/>
          <a:p>
            <a:r>
              <a:rPr lang="en-US" b="1" dirty="0">
                <a:latin typeface="Calibri" pitchFamily="34" charset="0"/>
                <a:cs typeface="Calibri" pitchFamily="34" charset="0"/>
              </a:rPr>
              <a:t>Validation</a:t>
            </a:r>
            <a:endParaRPr lang="en-US" sz="3100" b="1" dirty="0">
              <a:latin typeface="Calibri" pitchFamily="34" charset="0"/>
              <a:cs typeface="Calibri" pitchFamily="34" charset="0"/>
            </a:endParaRPr>
          </a:p>
        </p:txBody>
      </p:sp>
      <p:sp>
        <p:nvSpPr>
          <p:cNvPr id="3" name="TextBox 2"/>
          <p:cNvSpPr txBox="1"/>
          <p:nvPr/>
        </p:nvSpPr>
        <p:spPr>
          <a:xfrm>
            <a:off x="2182134" y="5480540"/>
            <a:ext cx="5056192" cy="461665"/>
          </a:xfrm>
          <a:prstGeom prst="rect">
            <a:avLst/>
          </a:prstGeom>
          <a:noFill/>
        </p:spPr>
        <p:txBody>
          <a:bodyPr wrap="none" rtlCol="0">
            <a:spAutoFit/>
          </a:bodyPr>
          <a:lstStyle/>
          <a:p>
            <a:r>
              <a:rPr lang="en-US" sz="2400" b="1" dirty="0">
                <a:latin typeface="+mj-lt"/>
              </a:rPr>
              <a:t>The PHP Framework For Web Artisans</a:t>
            </a:r>
          </a:p>
        </p:txBody>
      </p:sp>
      <p:pic>
        <p:nvPicPr>
          <p:cNvPr id="6" name="Graphic 5">
            <a:extLst>
              <a:ext uri="{FF2B5EF4-FFF2-40B4-BE49-F238E27FC236}">
                <a16:creationId xmlns:a16="http://schemas.microsoft.com/office/drawing/2014/main" id="{EE7E9A21-BD20-4F70-B06E-722CA34DDC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825" y="2656080"/>
            <a:ext cx="8896350" cy="3286125"/>
          </a:xfrm>
          <a:prstGeom prst="rect">
            <a:avLst/>
          </a:prstGeom>
        </p:spPr>
      </p:pic>
    </p:spTree>
    <p:extLst>
      <p:ext uri="{BB962C8B-B14F-4D97-AF65-F5344CB8AC3E}">
        <p14:creationId xmlns:p14="http://schemas.microsoft.com/office/powerpoint/2010/main" val="2168114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a:t>
            </a:r>
          </a:p>
        </p:txBody>
      </p:sp>
      <p:sp>
        <p:nvSpPr>
          <p:cNvPr id="4" name="Content Placeholder 2"/>
          <p:cNvSpPr>
            <a:spLocks noGrp="1"/>
          </p:cNvSpPr>
          <p:nvPr>
            <p:ph sz="quarter" idx="1"/>
          </p:nvPr>
        </p:nvSpPr>
        <p:spPr>
          <a:xfrm>
            <a:off x="304800" y="1447800"/>
            <a:ext cx="9296400" cy="5029200"/>
          </a:xfrm>
        </p:spPr>
        <p:txBody>
          <a:bodyPr>
            <a:normAutofit/>
          </a:bodyPr>
          <a:lstStyle/>
          <a:p>
            <a:pPr algn="just">
              <a:lnSpc>
                <a:spcPct val="150000"/>
              </a:lnSpc>
              <a:spcBef>
                <a:spcPts val="0"/>
              </a:spcBef>
              <a:spcAft>
                <a:spcPts val="1800"/>
              </a:spcAft>
            </a:pPr>
            <a:r>
              <a:rPr lang="en-US" dirty="0"/>
              <a:t>Apabila </a:t>
            </a:r>
            <a:r>
              <a:rPr lang="en-US" dirty="0" err="1"/>
              <a:t>kita</a:t>
            </a:r>
            <a:r>
              <a:rPr lang="en-US" dirty="0"/>
              <a:t> </a:t>
            </a:r>
            <a:r>
              <a:rPr lang="en-US" dirty="0" err="1"/>
              <a:t>membina</a:t>
            </a:r>
            <a:r>
              <a:rPr lang="en-US" dirty="0"/>
              <a:t> </a:t>
            </a:r>
            <a:r>
              <a:rPr lang="en-US" dirty="0" err="1"/>
              <a:t>sesuatu</a:t>
            </a:r>
            <a:r>
              <a:rPr lang="en-US" dirty="0"/>
              <a:t> </a:t>
            </a:r>
            <a:r>
              <a:rPr lang="en-US" dirty="0" err="1"/>
              <a:t>aplikasi</a:t>
            </a:r>
            <a:r>
              <a:rPr lang="en-US" dirty="0"/>
              <a:t>, </a:t>
            </a:r>
            <a:r>
              <a:rPr lang="en-US" dirty="0" err="1"/>
              <a:t>maka</a:t>
            </a:r>
            <a:r>
              <a:rPr lang="en-US" dirty="0"/>
              <a:t> </a:t>
            </a:r>
            <a:r>
              <a:rPr lang="en-US" dirty="0" err="1"/>
              <a:t>sudah</a:t>
            </a:r>
            <a:r>
              <a:rPr lang="en-US" dirty="0"/>
              <a:t> </a:t>
            </a:r>
            <a:r>
              <a:rPr lang="en-US" dirty="0" err="1"/>
              <a:t>tentu</a:t>
            </a:r>
            <a:r>
              <a:rPr lang="en-US" dirty="0"/>
              <a:t> </a:t>
            </a:r>
            <a:r>
              <a:rPr lang="en-US" dirty="0" err="1"/>
              <a:t>ada</a:t>
            </a:r>
            <a:r>
              <a:rPr lang="en-US" dirty="0"/>
              <a:t> </a:t>
            </a:r>
            <a:r>
              <a:rPr lang="en-US" dirty="0" err="1"/>
              <a:t>sesetengah</a:t>
            </a:r>
            <a:r>
              <a:rPr lang="en-US" dirty="0"/>
              <a:t> “</a:t>
            </a:r>
            <a:r>
              <a:rPr lang="en-US" i="1" dirty="0"/>
              <a:t>request</a:t>
            </a:r>
            <a:r>
              <a:rPr lang="en-US" dirty="0"/>
              <a:t>” yang </a:t>
            </a:r>
            <a:r>
              <a:rPr lang="en-US" dirty="0" err="1"/>
              <a:t>kita</a:t>
            </a:r>
            <a:r>
              <a:rPr lang="en-US" dirty="0"/>
              <a:t> </a:t>
            </a:r>
            <a:r>
              <a:rPr lang="en-US" dirty="0" err="1"/>
              <a:t>terima</a:t>
            </a:r>
            <a:r>
              <a:rPr lang="en-US" dirty="0"/>
              <a:t> </a:t>
            </a:r>
            <a:r>
              <a:rPr lang="en-US" dirty="0" err="1"/>
              <a:t>perlu</a:t>
            </a:r>
            <a:r>
              <a:rPr lang="en-US" dirty="0"/>
              <a:t> </a:t>
            </a:r>
            <a:r>
              <a:rPr lang="en-US" dirty="0" err="1"/>
              <a:t>disahkan</a:t>
            </a:r>
            <a:r>
              <a:rPr lang="en-US" dirty="0"/>
              <a:t> </a:t>
            </a:r>
            <a:r>
              <a:rPr lang="en-US" dirty="0" err="1"/>
              <a:t>datanya</a:t>
            </a:r>
            <a:r>
              <a:rPr lang="en-US" dirty="0"/>
              <a:t>.</a:t>
            </a:r>
          </a:p>
          <a:p>
            <a:pPr algn="just">
              <a:lnSpc>
                <a:spcPct val="150000"/>
              </a:lnSpc>
              <a:spcBef>
                <a:spcPts val="0"/>
              </a:spcBef>
              <a:spcAft>
                <a:spcPts val="1800"/>
              </a:spcAft>
            </a:pPr>
            <a:r>
              <a:rPr lang="en-US" dirty="0" err="1"/>
              <a:t>Sebagai</a:t>
            </a:r>
            <a:r>
              <a:rPr lang="en-US" dirty="0"/>
              <a:t> </a:t>
            </a:r>
            <a:r>
              <a:rPr lang="en-US" dirty="0" err="1"/>
              <a:t>contoh</a:t>
            </a:r>
            <a:r>
              <a:rPr lang="en-US" dirty="0"/>
              <a:t>, </a:t>
            </a:r>
            <a:r>
              <a:rPr lang="en-US" dirty="0" err="1"/>
              <a:t>jika</a:t>
            </a:r>
            <a:r>
              <a:rPr lang="en-US" dirty="0"/>
              <a:t> </a:t>
            </a:r>
            <a:r>
              <a:rPr lang="en-US" dirty="0" err="1"/>
              <a:t>kita</a:t>
            </a:r>
            <a:r>
              <a:rPr lang="en-US" dirty="0"/>
              <a:t> </a:t>
            </a:r>
            <a:r>
              <a:rPr lang="en-US" dirty="0" err="1"/>
              <a:t>mempunyai</a:t>
            </a:r>
            <a:r>
              <a:rPr lang="en-US" dirty="0"/>
              <a:t> </a:t>
            </a:r>
            <a:r>
              <a:rPr lang="en-US" dirty="0" err="1"/>
              <a:t>borang</a:t>
            </a:r>
            <a:r>
              <a:rPr lang="en-US" dirty="0"/>
              <a:t> </a:t>
            </a:r>
            <a:r>
              <a:rPr lang="en-US" dirty="0" err="1"/>
              <a:t>hubungi</a:t>
            </a:r>
            <a:r>
              <a:rPr lang="en-US" dirty="0"/>
              <a:t>, </a:t>
            </a:r>
            <a:r>
              <a:rPr lang="en-US" dirty="0" err="1"/>
              <a:t>maka</a:t>
            </a:r>
            <a:r>
              <a:rPr lang="en-US" dirty="0"/>
              <a:t> </a:t>
            </a:r>
            <a:r>
              <a:rPr lang="en-US" dirty="0" err="1"/>
              <a:t>sudah</a:t>
            </a:r>
            <a:r>
              <a:rPr lang="en-US" dirty="0"/>
              <a:t> </a:t>
            </a:r>
            <a:r>
              <a:rPr lang="en-US" dirty="0" err="1"/>
              <a:t>tentu</a:t>
            </a:r>
            <a:r>
              <a:rPr lang="en-US" dirty="0"/>
              <a:t> </a:t>
            </a:r>
            <a:r>
              <a:rPr lang="en-US" dirty="0" err="1"/>
              <a:t>kita</a:t>
            </a:r>
            <a:r>
              <a:rPr lang="en-US" dirty="0"/>
              <a:t> </a:t>
            </a:r>
            <a:r>
              <a:rPr lang="en-US" dirty="0" err="1"/>
              <a:t>ingin</a:t>
            </a:r>
            <a:r>
              <a:rPr lang="en-US" dirty="0"/>
              <a:t> </a:t>
            </a:r>
            <a:r>
              <a:rPr lang="en-US" b="1" dirty="0" err="1"/>
              <a:t>melakukan</a:t>
            </a:r>
            <a:r>
              <a:rPr lang="en-US" b="1" dirty="0"/>
              <a:t> </a:t>
            </a:r>
            <a:r>
              <a:rPr lang="en-US" b="1" dirty="0" err="1"/>
              <a:t>semakan</a:t>
            </a:r>
            <a:r>
              <a:rPr lang="en-US" b="1" dirty="0"/>
              <a:t> </a:t>
            </a:r>
            <a:r>
              <a:rPr lang="en-US" b="1" dirty="0" err="1"/>
              <a:t>dan</a:t>
            </a:r>
            <a:r>
              <a:rPr lang="en-US" b="1" dirty="0"/>
              <a:t> </a:t>
            </a:r>
            <a:r>
              <a:rPr lang="en-US" b="1" dirty="0" err="1"/>
              <a:t>pengesahan</a:t>
            </a:r>
            <a:r>
              <a:rPr lang="en-US" dirty="0"/>
              <a:t> (</a:t>
            </a:r>
            <a:r>
              <a:rPr lang="en-US" i="1" dirty="0"/>
              <a:t>validation</a:t>
            </a:r>
            <a:r>
              <a:rPr lang="en-US" dirty="0"/>
              <a:t>) </a:t>
            </a:r>
            <a:r>
              <a:rPr lang="en-US" dirty="0" err="1"/>
              <a:t>terhadap</a:t>
            </a:r>
            <a:r>
              <a:rPr lang="en-US" dirty="0"/>
              <a:t> data yang </a:t>
            </a:r>
            <a:r>
              <a:rPr lang="en-US" dirty="0" err="1"/>
              <a:t>dikirimkan</a:t>
            </a:r>
            <a:r>
              <a:rPr lang="en-US" dirty="0"/>
              <a:t>.</a:t>
            </a:r>
          </a:p>
          <a:p>
            <a:pPr algn="just">
              <a:lnSpc>
                <a:spcPct val="150000"/>
              </a:lnSpc>
              <a:spcBef>
                <a:spcPts val="0"/>
              </a:spcBef>
              <a:spcAft>
                <a:spcPts val="1800"/>
              </a:spcAft>
            </a:pPr>
            <a:r>
              <a:rPr lang="en-US" dirty="0" err="1"/>
              <a:t>Ini</a:t>
            </a:r>
            <a:r>
              <a:rPr lang="en-US" dirty="0"/>
              <a:t> </a:t>
            </a:r>
            <a:r>
              <a:rPr lang="en-US" dirty="0" err="1"/>
              <a:t>adalah</a:t>
            </a:r>
            <a:r>
              <a:rPr lang="en-US" dirty="0"/>
              <a:t> </a:t>
            </a:r>
            <a:r>
              <a:rPr lang="en-US" dirty="0" err="1"/>
              <a:t>supaya</a:t>
            </a:r>
            <a:r>
              <a:rPr lang="en-US" dirty="0"/>
              <a:t> data yang </a:t>
            </a:r>
            <a:r>
              <a:rPr lang="en-US" dirty="0" err="1"/>
              <a:t>dikirimkan</a:t>
            </a:r>
            <a:r>
              <a:rPr lang="en-US" dirty="0"/>
              <a:t> </a:t>
            </a:r>
            <a:r>
              <a:rPr lang="en-US" dirty="0" err="1"/>
              <a:t>tersebut</a:t>
            </a:r>
            <a:r>
              <a:rPr lang="en-US" dirty="0"/>
              <a:t> </a:t>
            </a:r>
            <a:r>
              <a:rPr lang="en-US" dirty="0" err="1"/>
              <a:t>adalah</a:t>
            </a:r>
            <a:r>
              <a:rPr lang="en-US" dirty="0"/>
              <a:t> </a:t>
            </a:r>
            <a:r>
              <a:rPr lang="en-US" dirty="0" err="1"/>
              <a:t>mengikut</a:t>
            </a:r>
            <a:r>
              <a:rPr lang="en-US" dirty="0"/>
              <a:t> format </a:t>
            </a:r>
            <a:r>
              <a:rPr lang="en-US" dirty="0" err="1"/>
              <a:t>dan</a:t>
            </a:r>
            <a:r>
              <a:rPr lang="en-US" dirty="0"/>
              <a:t> </a:t>
            </a:r>
            <a:r>
              <a:rPr lang="en-US" dirty="0" err="1"/>
              <a:t>bentuk</a:t>
            </a:r>
            <a:r>
              <a:rPr lang="en-US" dirty="0"/>
              <a:t> yang </a:t>
            </a:r>
            <a:r>
              <a:rPr lang="en-US" dirty="0" err="1"/>
              <a:t>kita</a:t>
            </a:r>
            <a:r>
              <a:rPr lang="en-US" dirty="0"/>
              <a:t> </a:t>
            </a:r>
            <a:r>
              <a:rPr lang="en-US" dirty="0" err="1"/>
              <a:t>kehendaki</a:t>
            </a:r>
            <a:r>
              <a:rPr lang="en-US" dirty="0"/>
              <a:t>.</a:t>
            </a:r>
          </a:p>
        </p:txBody>
      </p:sp>
    </p:spTree>
    <p:extLst>
      <p:ext uri="{BB962C8B-B14F-4D97-AF65-F5344CB8AC3E}">
        <p14:creationId xmlns:p14="http://schemas.microsoft.com/office/powerpoint/2010/main" val="261804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a:t>
            </a:r>
          </a:p>
        </p:txBody>
      </p:sp>
      <p:sp>
        <p:nvSpPr>
          <p:cNvPr id="4" name="Content Placeholder 2"/>
          <p:cNvSpPr>
            <a:spLocks noGrp="1"/>
          </p:cNvSpPr>
          <p:nvPr>
            <p:ph sz="quarter" idx="1"/>
          </p:nvPr>
        </p:nvSpPr>
        <p:spPr>
          <a:xfrm>
            <a:off x="304800" y="1447800"/>
            <a:ext cx="9296400" cy="5105400"/>
          </a:xfrm>
        </p:spPr>
        <p:txBody>
          <a:bodyPr>
            <a:normAutofit lnSpcReduction="10000"/>
          </a:bodyPr>
          <a:lstStyle/>
          <a:p>
            <a:pPr algn="just">
              <a:lnSpc>
                <a:spcPct val="160000"/>
              </a:lnSpc>
              <a:spcBef>
                <a:spcPts val="0"/>
              </a:spcBef>
              <a:spcAft>
                <a:spcPts val="1800"/>
              </a:spcAft>
            </a:pPr>
            <a:r>
              <a:rPr lang="en-US" dirty="0"/>
              <a:t>Laravel </a:t>
            </a:r>
            <a:r>
              <a:rPr lang="en-US" dirty="0" err="1"/>
              <a:t>mempunyai</a:t>
            </a:r>
            <a:r>
              <a:rPr lang="en-US" dirty="0"/>
              <a:t> </a:t>
            </a:r>
            <a:r>
              <a:rPr lang="en-US" dirty="0" err="1"/>
              <a:t>satu</a:t>
            </a:r>
            <a:r>
              <a:rPr lang="en-US" dirty="0"/>
              <a:t> Class Validation yang </a:t>
            </a:r>
            <a:r>
              <a:rPr lang="en-US" dirty="0" err="1"/>
              <a:t>menggunakan</a:t>
            </a:r>
            <a:r>
              <a:rPr lang="en-US" dirty="0"/>
              <a:t> </a:t>
            </a:r>
            <a:r>
              <a:rPr lang="en-US" dirty="0" err="1"/>
              <a:t>nama</a:t>
            </a:r>
            <a:r>
              <a:rPr lang="en-US" dirty="0"/>
              <a:t> </a:t>
            </a:r>
            <a:r>
              <a:rPr lang="en-US" b="1" dirty="0" err="1"/>
              <a:t>ValidatesRequests</a:t>
            </a:r>
            <a:r>
              <a:rPr lang="en-US" dirty="0"/>
              <a:t>. Penggunaan </a:t>
            </a:r>
            <a:r>
              <a:rPr lang="en-US" dirty="0" err="1"/>
              <a:t>ValidatesRequests</a:t>
            </a:r>
            <a:r>
              <a:rPr lang="en-US" dirty="0"/>
              <a:t> </a:t>
            </a:r>
            <a:r>
              <a:rPr lang="en-US" dirty="0" err="1"/>
              <a:t>ini</a:t>
            </a:r>
            <a:r>
              <a:rPr lang="en-US" dirty="0"/>
              <a:t> </a:t>
            </a:r>
            <a:r>
              <a:rPr lang="en-US" dirty="0" err="1"/>
              <a:t>dapat</a:t>
            </a:r>
            <a:r>
              <a:rPr lang="en-US" dirty="0"/>
              <a:t> </a:t>
            </a:r>
            <a:r>
              <a:rPr lang="en-US" dirty="0" err="1"/>
              <a:t>membantu</a:t>
            </a:r>
            <a:r>
              <a:rPr lang="en-US" dirty="0"/>
              <a:t> </a:t>
            </a:r>
            <a:r>
              <a:rPr lang="en-US" dirty="0" err="1"/>
              <a:t>kita</a:t>
            </a:r>
            <a:r>
              <a:rPr lang="en-US" dirty="0"/>
              <a:t> </a:t>
            </a:r>
            <a:r>
              <a:rPr lang="en-US" dirty="0" err="1"/>
              <a:t>menyemak</a:t>
            </a:r>
            <a:r>
              <a:rPr lang="en-US" dirty="0"/>
              <a:t> </a:t>
            </a:r>
            <a:r>
              <a:rPr lang="en-US" dirty="0" err="1"/>
              <a:t>jenis</a:t>
            </a:r>
            <a:r>
              <a:rPr lang="en-US" dirty="0"/>
              <a:t> – </a:t>
            </a:r>
            <a:r>
              <a:rPr lang="en-US" dirty="0" err="1"/>
              <a:t>jenis</a:t>
            </a:r>
            <a:r>
              <a:rPr lang="en-US" dirty="0"/>
              <a:t> data yang </a:t>
            </a:r>
            <a:r>
              <a:rPr lang="en-US" dirty="0" err="1"/>
              <a:t>dikirimkan</a:t>
            </a:r>
            <a:r>
              <a:rPr lang="en-US" dirty="0"/>
              <a:t> </a:t>
            </a:r>
            <a:r>
              <a:rPr lang="en-US" dirty="0" err="1"/>
              <a:t>supaya</a:t>
            </a:r>
            <a:r>
              <a:rPr lang="en-US" dirty="0"/>
              <a:t> </a:t>
            </a:r>
            <a:r>
              <a:rPr lang="en-US" dirty="0" err="1"/>
              <a:t>ia</a:t>
            </a:r>
            <a:r>
              <a:rPr lang="en-US" dirty="0"/>
              <a:t> </a:t>
            </a:r>
            <a:r>
              <a:rPr lang="en-US" dirty="0" err="1"/>
              <a:t>mengikut</a:t>
            </a:r>
            <a:r>
              <a:rPr lang="en-US" dirty="0"/>
              <a:t> format </a:t>
            </a:r>
            <a:r>
              <a:rPr lang="en-US" dirty="0" err="1"/>
              <a:t>dan</a:t>
            </a:r>
            <a:r>
              <a:rPr lang="en-US" dirty="0"/>
              <a:t> </a:t>
            </a:r>
            <a:r>
              <a:rPr lang="en-US" dirty="0" err="1"/>
              <a:t>bentuk</a:t>
            </a:r>
            <a:r>
              <a:rPr lang="en-US" dirty="0"/>
              <a:t> yang </a:t>
            </a:r>
            <a:r>
              <a:rPr lang="en-US" dirty="0" err="1"/>
              <a:t>diperlukan</a:t>
            </a:r>
            <a:r>
              <a:rPr lang="en-US" dirty="0"/>
              <a:t>.</a:t>
            </a:r>
          </a:p>
          <a:p>
            <a:pPr algn="just">
              <a:lnSpc>
                <a:spcPct val="160000"/>
              </a:lnSpc>
              <a:spcBef>
                <a:spcPts val="0"/>
              </a:spcBef>
              <a:spcAft>
                <a:spcPts val="1800"/>
              </a:spcAft>
            </a:pPr>
            <a:r>
              <a:rPr lang="en-US" dirty="0" err="1"/>
              <a:t>Sebagai</a:t>
            </a:r>
            <a:r>
              <a:rPr lang="en-US" dirty="0"/>
              <a:t> </a:t>
            </a:r>
            <a:r>
              <a:rPr lang="en-US" dirty="0" err="1"/>
              <a:t>contoh</a:t>
            </a:r>
            <a:r>
              <a:rPr lang="en-US" dirty="0"/>
              <a:t>, </a:t>
            </a:r>
            <a:r>
              <a:rPr lang="en-US" dirty="0" err="1"/>
              <a:t>kita</a:t>
            </a:r>
            <a:r>
              <a:rPr lang="en-US" dirty="0"/>
              <a:t> </a:t>
            </a:r>
            <a:r>
              <a:rPr lang="en-US" dirty="0" err="1"/>
              <a:t>mahu</a:t>
            </a:r>
            <a:r>
              <a:rPr lang="en-US" dirty="0"/>
              <a:t> </a:t>
            </a:r>
            <a:r>
              <a:rPr lang="en-US" dirty="0" err="1"/>
              <a:t>pengguna</a:t>
            </a:r>
            <a:r>
              <a:rPr lang="en-US" dirty="0"/>
              <a:t> </a:t>
            </a:r>
            <a:r>
              <a:rPr lang="en-US" dirty="0" err="1"/>
              <a:t>mengisikan</a:t>
            </a:r>
            <a:r>
              <a:rPr lang="en-US" dirty="0"/>
              <a:t> </a:t>
            </a:r>
            <a:r>
              <a:rPr lang="en-US" dirty="0" err="1"/>
              <a:t>alamat</a:t>
            </a:r>
            <a:r>
              <a:rPr lang="en-US" dirty="0"/>
              <a:t> </a:t>
            </a:r>
            <a:r>
              <a:rPr lang="en-US" dirty="0" err="1"/>
              <a:t>emel</a:t>
            </a:r>
            <a:r>
              <a:rPr lang="en-US" dirty="0"/>
              <a:t> </a:t>
            </a:r>
            <a:r>
              <a:rPr lang="en-US" dirty="0" err="1"/>
              <a:t>mengikut</a:t>
            </a:r>
            <a:r>
              <a:rPr lang="en-US" dirty="0"/>
              <a:t> format yang </a:t>
            </a:r>
            <a:r>
              <a:rPr lang="en-US" dirty="0" err="1"/>
              <a:t>betul</a:t>
            </a:r>
            <a:r>
              <a:rPr lang="en-US" dirty="0"/>
              <a:t>. Jadi </a:t>
            </a:r>
            <a:r>
              <a:rPr lang="en-US" dirty="0" err="1"/>
              <a:t>selagi</a:t>
            </a:r>
            <a:r>
              <a:rPr lang="en-US" dirty="0"/>
              <a:t> </a:t>
            </a:r>
            <a:r>
              <a:rPr lang="en-US" dirty="0" err="1"/>
              <a:t>pengguna</a:t>
            </a:r>
            <a:r>
              <a:rPr lang="en-US" dirty="0"/>
              <a:t> </a:t>
            </a:r>
            <a:r>
              <a:rPr lang="en-US" dirty="0" err="1"/>
              <a:t>tidak</a:t>
            </a:r>
            <a:r>
              <a:rPr lang="en-US" dirty="0"/>
              <a:t> </a:t>
            </a:r>
            <a:r>
              <a:rPr lang="en-US" dirty="0" err="1"/>
              <a:t>mengisikan</a:t>
            </a:r>
            <a:r>
              <a:rPr lang="en-US" dirty="0"/>
              <a:t> </a:t>
            </a:r>
            <a:r>
              <a:rPr lang="en-US" dirty="0" err="1"/>
              <a:t>maklumat</a:t>
            </a:r>
            <a:r>
              <a:rPr lang="en-US" dirty="0"/>
              <a:t> email </a:t>
            </a:r>
            <a:r>
              <a:rPr lang="en-US" dirty="0" err="1"/>
              <a:t>dengan</a:t>
            </a:r>
            <a:r>
              <a:rPr lang="en-US" dirty="0"/>
              <a:t> format yang </a:t>
            </a:r>
            <a:r>
              <a:rPr lang="en-US" dirty="0" err="1"/>
              <a:t>tepat</a:t>
            </a:r>
            <a:r>
              <a:rPr lang="en-US" dirty="0"/>
              <a:t>, </a:t>
            </a:r>
            <a:r>
              <a:rPr lang="en-US" dirty="0" err="1"/>
              <a:t>maka</a:t>
            </a:r>
            <a:r>
              <a:rPr lang="en-US" dirty="0"/>
              <a:t> </a:t>
            </a:r>
            <a:r>
              <a:rPr lang="en-US" dirty="0" err="1"/>
              <a:t>borang</a:t>
            </a:r>
            <a:r>
              <a:rPr lang="en-US" dirty="0"/>
              <a:t> </a:t>
            </a:r>
            <a:r>
              <a:rPr lang="en-US" dirty="0" err="1"/>
              <a:t>tidak</a:t>
            </a:r>
            <a:r>
              <a:rPr lang="en-US" dirty="0"/>
              <a:t> </a:t>
            </a:r>
            <a:r>
              <a:rPr lang="en-US" dirty="0" err="1"/>
              <a:t>akan</a:t>
            </a:r>
            <a:r>
              <a:rPr lang="en-US" dirty="0"/>
              <a:t> </a:t>
            </a:r>
            <a:r>
              <a:rPr lang="en-US" dirty="0" err="1"/>
              <a:t>dapat</a:t>
            </a:r>
            <a:r>
              <a:rPr lang="en-US" dirty="0"/>
              <a:t>  </a:t>
            </a:r>
            <a:r>
              <a:rPr lang="en-US" dirty="0" err="1"/>
              <a:t>diproses</a:t>
            </a:r>
            <a:r>
              <a:rPr lang="en-US" dirty="0"/>
              <a:t> </a:t>
            </a:r>
            <a:r>
              <a:rPr lang="en-US" dirty="0" err="1"/>
              <a:t>dan</a:t>
            </a:r>
            <a:r>
              <a:rPr lang="en-US" dirty="0"/>
              <a:t> </a:t>
            </a:r>
            <a:r>
              <a:rPr lang="en-US" dirty="0" err="1"/>
              <a:t>dikirimkan</a:t>
            </a:r>
            <a:r>
              <a:rPr lang="en-US" dirty="0"/>
              <a:t> </a:t>
            </a:r>
            <a:r>
              <a:rPr lang="en-US" dirty="0" err="1"/>
              <a:t>kepada</a:t>
            </a:r>
            <a:r>
              <a:rPr lang="en-US" dirty="0"/>
              <a:t> </a:t>
            </a:r>
            <a:r>
              <a:rPr lang="en-US" dirty="0" err="1"/>
              <a:t>kita</a:t>
            </a:r>
            <a:r>
              <a:rPr lang="en-US" dirty="0"/>
              <a:t>.</a:t>
            </a:r>
          </a:p>
        </p:txBody>
      </p:sp>
    </p:spTree>
    <p:extLst>
      <p:ext uri="{BB962C8B-B14F-4D97-AF65-F5344CB8AC3E}">
        <p14:creationId xmlns:p14="http://schemas.microsoft.com/office/powerpoint/2010/main" val="309047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a:t>
            </a:r>
          </a:p>
        </p:txBody>
      </p:sp>
      <p:pic>
        <p:nvPicPr>
          <p:cNvPr id="3" name="Content Placeholder 2"/>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648156" y="1447799"/>
            <a:ext cx="6771946" cy="4648201"/>
          </a:xfrm>
        </p:spPr>
      </p:pic>
      <p:sp>
        <p:nvSpPr>
          <p:cNvPr id="5" name="TextBox 4"/>
          <p:cNvSpPr txBox="1"/>
          <p:nvPr/>
        </p:nvSpPr>
        <p:spPr>
          <a:xfrm>
            <a:off x="990602" y="6248400"/>
            <a:ext cx="7403437" cy="369332"/>
          </a:xfrm>
          <a:prstGeom prst="rect">
            <a:avLst/>
          </a:prstGeom>
          <a:noFill/>
        </p:spPr>
        <p:txBody>
          <a:bodyPr wrap="none" rtlCol="0">
            <a:spAutoFit/>
          </a:bodyPr>
          <a:lstStyle/>
          <a:p>
            <a:r>
              <a:rPr lang="en-US" dirty="0"/>
              <a:t>Method </a:t>
            </a:r>
            <a:r>
              <a:rPr lang="en-US" dirty="0" err="1"/>
              <a:t>terimaBorang</a:t>
            </a:r>
            <a:r>
              <a:rPr lang="en-US" dirty="0"/>
              <a:t> yang </a:t>
            </a:r>
            <a:r>
              <a:rPr lang="en-US" dirty="0" err="1"/>
              <a:t>menerima</a:t>
            </a:r>
            <a:r>
              <a:rPr lang="en-US" dirty="0"/>
              <a:t> </a:t>
            </a:r>
            <a:r>
              <a:rPr lang="en-US" dirty="0" err="1"/>
              <a:t>maklumat</a:t>
            </a:r>
            <a:r>
              <a:rPr lang="en-US" dirty="0"/>
              <a:t> </a:t>
            </a:r>
            <a:r>
              <a:rPr lang="en-US" dirty="0" err="1"/>
              <a:t>dari</a:t>
            </a:r>
            <a:r>
              <a:rPr lang="en-US" dirty="0"/>
              <a:t> </a:t>
            </a:r>
            <a:r>
              <a:rPr lang="en-US" dirty="0" err="1"/>
              <a:t>borang</a:t>
            </a:r>
            <a:r>
              <a:rPr lang="en-US" dirty="0"/>
              <a:t> </a:t>
            </a:r>
            <a:r>
              <a:rPr lang="en-US" dirty="0" err="1"/>
              <a:t>dan</a:t>
            </a:r>
            <a:r>
              <a:rPr lang="en-US" dirty="0"/>
              <a:t> </a:t>
            </a:r>
            <a:r>
              <a:rPr lang="en-US" dirty="0" err="1"/>
              <a:t>melakukan</a:t>
            </a:r>
            <a:r>
              <a:rPr lang="en-US" dirty="0"/>
              <a:t> validation</a:t>
            </a:r>
          </a:p>
        </p:txBody>
      </p:sp>
    </p:spTree>
    <p:extLst>
      <p:ext uri="{BB962C8B-B14F-4D97-AF65-F5344CB8AC3E}">
        <p14:creationId xmlns:p14="http://schemas.microsoft.com/office/powerpoint/2010/main" val="17540057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a:t>
            </a:r>
          </a:p>
        </p:txBody>
      </p:sp>
      <p:sp>
        <p:nvSpPr>
          <p:cNvPr id="4" name="Content Placeholder 2"/>
          <p:cNvSpPr>
            <a:spLocks noGrp="1"/>
          </p:cNvSpPr>
          <p:nvPr>
            <p:ph sz="quarter" idx="1"/>
          </p:nvPr>
        </p:nvSpPr>
        <p:spPr>
          <a:xfrm>
            <a:off x="304800" y="1447800"/>
            <a:ext cx="9296400" cy="2133600"/>
          </a:xfrm>
        </p:spPr>
        <p:txBody>
          <a:bodyPr>
            <a:normAutofit fontScale="85000" lnSpcReduction="20000"/>
          </a:bodyPr>
          <a:lstStyle/>
          <a:p>
            <a:pPr algn="just">
              <a:lnSpc>
                <a:spcPct val="170000"/>
              </a:lnSpc>
              <a:spcBef>
                <a:spcPts val="0"/>
              </a:spcBef>
              <a:spcAft>
                <a:spcPts val="1800"/>
              </a:spcAft>
            </a:pPr>
            <a:r>
              <a:rPr lang="en-US" dirty="0"/>
              <a:t>Apabila </a:t>
            </a:r>
            <a:r>
              <a:rPr lang="en-US" dirty="0" err="1"/>
              <a:t>kita</a:t>
            </a:r>
            <a:r>
              <a:rPr lang="en-US" dirty="0"/>
              <a:t> </a:t>
            </a:r>
            <a:r>
              <a:rPr lang="en-US" dirty="0" err="1"/>
              <a:t>menggunakan</a:t>
            </a:r>
            <a:r>
              <a:rPr lang="en-US" dirty="0"/>
              <a:t> validation, </a:t>
            </a:r>
            <a:r>
              <a:rPr lang="en-US" dirty="0" err="1"/>
              <a:t>maka</a:t>
            </a:r>
            <a:r>
              <a:rPr lang="en-US" dirty="0"/>
              <a:t> </a:t>
            </a:r>
            <a:r>
              <a:rPr lang="en-US" dirty="0" err="1"/>
              <a:t>sudah</a:t>
            </a:r>
            <a:r>
              <a:rPr lang="en-US" dirty="0"/>
              <a:t> </a:t>
            </a:r>
            <a:r>
              <a:rPr lang="en-US" dirty="0" err="1"/>
              <a:t>tentu</a:t>
            </a:r>
            <a:r>
              <a:rPr lang="en-US" dirty="0"/>
              <a:t> </a:t>
            </a:r>
            <a:r>
              <a:rPr lang="en-US" dirty="0" err="1"/>
              <a:t>kita</a:t>
            </a:r>
            <a:r>
              <a:rPr lang="en-US" dirty="0"/>
              <a:t> </a:t>
            </a:r>
            <a:r>
              <a:rPr lang="en-US" dirty="0" err="1"/>
              <a:t>perlukan</a:t>
            </a:r>
            <a:r>
              <a:rPr lang="en-US" dirty="0"/>
              <a:t> </a:t>
            </a:r>
            <a:r>
              <a:rPr lang="en-US" dirty="0" err="1"/>
              <a:t>satu</a:t>
            </a:r>
            <a:r>
              <a:rPr lang="en-US" dirty="0"/>
              <a:t> </a:t>
            </a:r>
            <a:r>
              <a:rPr lang="en-US" dirty="0" err="1"/>
              <a:t>arahan</a:t>
            </a:r>
            <a:r>
              <a:rPr lang="en-US" dirty="0"/>
              <a:t> </a:t>
            </a:r>
            <a:r>
              <a:rPr lang="en-US" dirty="0" err="1"/>
              <a:t>untuk</a:t>
            </a:r>
            <a:r>
              <a:rPr lang="en-US" dirty="0"/>
              <a:t> </a:t>
            </a:r>
            <a:r>
              <a:rPr lang="en-US" dirty="0" err="1"/>
              <a:t>memaparkan</a:t>
            </a:r>
            <a:r>
              <a:rPr lang="en-US" dirty="0"/>
              <a:t> “error” </a:t>
            </a:r>
            <a:r>
              <a:rPr lang="en-US" dirty="0" err="1"/>
              <a:t>jika</a:t>
            </a:r>
            <a:r>
              <a:rPr lang="en-US" dirty="0"/>
              <a:t> </a:t>
            </a:r>
            <a:r>
              <a:rPr lang="en-US" dirty="0" err="1"/>
              <a:t>wujud</a:t>
            </a:r>
            <a:r>
              <a:rPr lang="en-US" dirty="0"/>
              <a:t> </a:t>
            </a:r>
            <a:r>
              <a:rPr lang="en-US" dirty="0" err="1"/>
              <a:t>kesalahan</a:t>
            </a:r>
            <a:r>
              <a:rPr lang="en-US" dirty="0"/>
              <a:t> </a:t>
            </a:r>
            <a:r>
              <a:rPr lang="en-US" dirty="0" err="1"/>
              <a:t>dalam</a:t>
            </a:r>
            <a:r>
              <a:rPr lang="en-US" dirty="0"/>
              <a:t> </a:t>
            </a:r>
            <a:r>
              <a:rPr lang="en-US" dirty="0" err="1"/>
              <a:t>borang</a:t>
            </a:r>
            <a:r>
              <a:rPr lang="en-US" dirty="0"/>
              <a:t> yang </a:t>
            </a:r>
            <a:r>
              <a:rPr lang="en-US" dirty="0" err="1"/>
              <a:t>dikirimkan</a:t>
            </a:r>
            <a:r>
              <a:rPr lang="en-US" dirty="0"/>
              <a:t>. Jadi </a:t>
            </a:r>
            <a:r>
              <a:rPr lang="en-US" dirty="0" err="1"/>
              <a:t>cara</a:t>
            </a:r>
            <a:r>
              <a:rPr lang="en-US" dirty="0"/>
              <a:t> paling </a:t>
            </a:r>
            <a:r>
              <a:rPr lang="en-US" dirty="0" err="1"/>
              <a:t>mudah</a:t>
            </a:r>
            <a:r>
              <a:rPr lang="en-US" dirty="0"/>
              <a:t> </a:t>
            </a:r>
            <a:r>
              <a:rPr lang="en-US" dirty="0" err="1"/>
              <a:t>untuk</a:t>
            </a:r>
            <a:r>
              <a:rPr lang="en-US" dirty="0"/>
              <a:t> </a:t>
            </a:r>
            <a:r>
              <a:rPr lang="en-US" dirty="0" err="1"/>
              <a:t>memasukkan</a:t>
            </a:r>
            <a:r>
              <a:rPr lang="en-US" dirty="0"/>
              <a:t> </a:t>
            </a:r>
            <a:r>
              <a:rPr lang="en-US" dirty="0" err="1"/>
              <a:t>maklumat</a:t>
            </a:r>
            <a:r>
              <a:rPr lang="en-US" dirty="0"/>
              <a:t> error </a:t>
            </a:r>
            <a:r>
              <a:rPr lang="en-US" dirty="0" err="1"/>
              <a:t>pada</a:t>
            </a:r>
            <a:r>
              <a:rPr lang="en-US" dirty="0"/>
              <a:t> </a:t>
            </a:r>
            <a:r>
              <a:rPr lang="en-US" dirty="0" err="1"/>
              <a:t>borang</a:t>
            </a:r>
            <a:r>
              <a:rPr lang="en-US" dirty="0"/>
              <a:t> </a:t>
            </a:r>
            <a:r>
              <a:rPr lang="en-US" dirty="0" err="1"/>
              <a:t>adalah</a:t>
            </a:r>
            <a:r>
              <a:rPr lang="en-US" dirty="0"/>
              <a:t> </a:t>
            </a:r>
            <a:r>
              <a:rPr lang="en-US" dirty="0" err="1"/>
              <a:t>dengan</a:t>
            </a:r>
            <a:r>
              <a:rPr lang="en-US" dirty="0"/>
              <a:t> </a:t>
            </a:r>
            <a:r>
              <a:rPr lang="en-US" dirty="0" err="1"/>
              <a:t>menggunakan</a:t>
            </a:r>
            <a:r>
              <a:rPr lang="en-US" dirty="0"/>
              <a:t> </a:t>
            </a:r>
            <a:r>
              <a:rPr lang="en-US" dirty="0" err="1"/>
              <a:t>kaedah</a:t>
            </a:r>
            <a:r>
              <a:rPr lang="en-US" dirty="0"/>
              <a:t> </a:t>
            </a:r>
            <a:r>
              <a:rPr lang="en-US" dirty="0" err="1"/>
              <a:t>berikut</a:t>
            </a:r>
            <a:r>
              <a:rPr lang="en-US" dirty="0"/>
              <a:t>:</a:t>
            </a:r>
          </a:p>
        </p:txBody>
      </p:sp>
      <p:pic>
        <p:nvPicPr>
          <p:cNvPr id="3075" name="Picture 3" descr="C:\Users\Amirol\Desktop\erro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6679" y="3543300"/>
            <a:ext cx="5912644"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24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anim calcmode="lin" valueType="num">
                                      <p:cBhvr additive="base">
                                        <p:cTn id="11" dur="500" fill="hold"/>
                                        <p:tgtEl>
                                          <p:spTgt spid="3075"/>
                                        </p:tgtEl>
                                        <p:attrNameLst>
                                          <p:attrName>ppt_x</p:attrName>
                                        </p:attrNameLst>
                                      </p:cBhvr>
                                      <p:tavLst>
                                        <p:tav tm="0">
                                          <p:val>
                                            <p:strVal val="#ppt_x"/>
                                          </p:val>
                                        </p:tav>
                                        <p:tav tm="100000">
                                          <p:val>
                                            <p:strVal val="#ppt_x"/>
                                          </p:val>
                                        </p:tav>
                                      </p:tavLst>
                                    </p:anim>
                                    <p:anim calcmode="lin" valueType="num">
                                      <p:cBhvr additive="base">
                                        <p:cTn id="12"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a:t>
            </a:r>
          </a:p>
        </p:txBody>
      </p:sp>
      <p:sp>
        <p:nvSpPr>
          <p:cNvPr id="4" name="Content Placeholder 2"/>
          <p:cNvSpPr>
            <a:spLocks noGrp="1"/>
          </p:cNvSpPr>
          <p:nvPr>
            <p:ph sz="quarter" idx="1"/>
          </p:nvPr>
        </p:nvSpPr>
        <p:spPr>
          <a:xfrm>
            <a:off x="304800" y="1447802"/>
            <a:ext cx="9296400" cy="1861869"/>
          </a:xfrm>
        </p:spPr>
        <p:txBody>
          <a:bodyPr>
            <a:normAutofit/>
          </a:bodyPr>
          <a:lstStyle/>
          <a:p>
            <a:pPr algn="just">
              <a:lnSpc>
                <a:spcPct val="150000"/>
              </a:lnSpc>
              <a:spcBef>
                <a:spcPts val="0"/>
              </a:spcBef>
              <a:spcAft>
                <a:spcPts val="1800"/>
              </a:spcAft>
            </a:pPr>
            <a:r>
              <a:rPr lang="en-US" dirty="0"/>
              <a:t>Terdapat </a:t>
            </a:r>
            <a:r>
              <a:rPr lang="en-US" dirty="0" err="1"/>
              <a:t>banyak</a:t>
            </a:r>
            <a:r>
              <a:rPr lang="en-US" dirty="0"/>
              <a:t> validation rules yang </a:t>
            </a:r>
            <a:r>
              <a:rPr lang="en-US" dirty="0" err="1"/>
              <a:t>disediakan</a:t>
            </a:r>
            <a:r>
              <a:rPr lang="en-US" dirty="0"/>
              <a:t> </a:t>
            </a:r>
            <a:r>
              <a:rPr lang="en-US" dirty="0" err="1"/>
              <a:t>oleh</a:t>
            </a:r>
            <a:r>
              <a:rPr lang="en-US" dirty="0"/>
              <a:t> Laravel. </a:t>
            </a:r>
            <a:r>
              <a:rPr lang="en-US" dirty="0" err="1"/>
              <a:t>Layari</a:t>
            </a:r>
            <a:r>
              <a:rPr lang="en-US" dirty="0"/>
              <a:t> </a:t>
            </a:r>
            <a:r>
              <a:rPr lang="en-US" dirty="0" err="1"/>
              <a:t>ke</a:t>
            </a:r>
            <a:r>
              <a:rPr lang="en-US" dirty="0"/>
              <a:t>: </a:t>
            </a:r>
            <a:r>
              <a:rPr lang="en-US" dirty="0">
                <a:hlinkClick r:id="rId2"/>
              </a:rPr>
              <a:t>https://laravel.com/docs/validation#available-validation-rules</a:t>
            </a:r>
            <a:r>
              <a:rPr lang="en-US" dirty="0"/>
              <a:t> </a:t>
            </a:r>
          </a:p>
        </p:txBody>
      </p:sp>
      <p:pic>
        <p:nvPicPr>
          <p:cNvPr id="4098" name="Picture 2" descr="C:\Users\Amirol\Desktop\rules.png"/>
          <p:cNvPicPr>
            <a:picLocks noChangeAspect="1" noChangeArrowheads="1"/>
          </p:cNvPicPr>
          <p:nvPr/>
        </p:nvPicPr>
        <p:blipFill rotWithShape="1">
          <a:blip r:embed="rId3">
            <a:extLst>
              <a:ext uri="{28A0092B-C50C-407E-A947-70E740481C1C}">
                <a14:useLocalDpi xmlns:a14="http://schemas.microsoft.com/office/drawing/2010/main" val="0"/>
              </a:ext>
            </a:extLst>
          </a:blip>
          <a:srcRect t="18245"/>
          <a:stretch/>
        </p:blipFill>
        <p:spPr bwMode="auto">
          <a:xfrm>
            <a:off x="2393950" y="3309669"/>
            <a:ext cx="5035550" cy="330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72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fade">
                                      <p:cBhvr>
                                        <p:cTn id="11"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8450" y="1794937"/>
            <a:ext cx="6769100" cy="1100665"/>
          </a:xfrm>
        </p:spPr>
        <p:txBody>
          <a:bodyPr>
            <a:normAutofit fontScale="90000"/>
          </a:bodyPr>
          <a:lstStyle/>
          <a:p>
            <a:r>
              <a:rPr lang="en-US" b="1" dirty="0">
                <a:latin typeface="Calibri" pitchFamily="34" charset="0"/>
                <a:cs typeface="Calibri" pitchFamily="34" charset="0"/>
              </a:rPr>
              <a:t>CSRF Protection</a:t>
            </a:r>
            <a:br>
              <a:rPr lang="en-US" b="1" dirty="0">
                <a:latin typeface="Calibri" pitchFamily="34" charset="0"/>
                <a:cs typeface="Calibri" pitchFamily="34" charset="0"/>
              </a:rPr>
            </a:br>
            <a:r>
              <a:rPr lang="en-US" b="1" dirty="0">
                <a:latin typeface="Calibri" pitchFamily="34" charset="0"/>
                <a:cs typeface="Calibri" pitchFamily="34" charset="0"/>
              </a:rPr>
              <a:t>www.ikursus.com</a:t>
            </a:r>
            <a:endParaRPr lang="en-US" sz="3100" b="1" dirty="0">
              <a:latin typeface="Calibri" pitchFamily="34" charset="0"/>
              <a:cs typeface="Calibri" pitchFamily="34" charset="0"/>
            </a:endParaRPr>
          </a:p>
        </p:txBody>
      </p:sp>
      <p:sp>
        <p:nvSpPr>
          <p:cNvPr id="3" name="TextBox 2"/>
          <p:cNvSpPr txBox="1"/>
          <p:nvPr/>
        </p:nvSpPr>
        <p:spPr>
          <a:xfrm>
            <a:off x="2182134" y="5480540"/>
            <a:ext cx="5056192" cy="461665"/>
          </a:xfrm>
          <a:prstGeom prst="rect">
            <a:avLst/>
          </a:prstGeom>
          <a:noFill/>
        </p:spPr>
        <p:txBody>
          <a:bodyPr wrap="none" rtlCol="0">
            <a:spAutoFit/>
          </a:bodyPr>
          <a:lstStyle/>
          <a:p>
            <a:r>
              <a:rPr lang="en-US" sz="2400" b="1" dirty="0">
                <a:latin typeface="+mj-lt"/>
              </a:rPr>
              <a:t>The PHP Framework For Web Artisans</a:t>
            </a:r>
          </a:p>
        </p:txBody>
      </p:sp>
      <p:pic>
        <p:nvPicPr>
          <p:cNvPr id="6" name="Graphic 5">
            <a:extLst>
              <a:ext uri="{FF2B5EF4-FFF2-40B4-BE49-F238E27FC236}">
                <a16:creationId xmlns:a16="http://schemas.microsoft.com/office/drawing/2014/main" id="{B32B0017-9D56-4C3F-8A04-FFBA4C0D8D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825" y="2656080"/>
            <a:ext cx="8896350" cy="3286125"/>
          </a:xfrm>
          <a:prstGeom prst="rect">
            <a:avLst/>
          </a:prstGeom>
        </p:spPr>
      </p:pic>
    </p:spTree>
    <p:extLst>
      <p:ext uri="{BB962C8B-B14F-4D97-AF65-F5344CB8AC3E}">
        <p14:creationId xmlns:p14="http://schemas.microsoft.com/office/powerpoint/2010/main" val="3252687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a:t>Model-View-Controller (MVC)</a:t>
            </a:r>
          </a:p>
        </p:txBody>
      </p:sp>
      <p:sp>
        <p:nvSpPr>
          <p:cNvPr id="4" name="Content Placeholder 3"/>
          <p:cNvSpPr>
            <a:spLocks noGrp="1"/>
          </p:cNvSpPr>
          <p:nvPr>
            <p:ph sz="quarter" idx="1"/>
          </p:nvPr>
        </p:nvSpPr>
        <p:spPr>
          <a:xfrm>
            <a:off x="304800" y="1447800"/>
            <a:ext cx="9296400" cy="5105400"/>
          </a:xfrm>
        </p:spPr>
        <p:txBody>
          <a:bodyPr>
            <a:normAutofit fontScale="77500" lnSpcReduction="20000"/>
          </a:bodyPr>
          <a:lstStyle/>
          <a:p>
            <a:pPr algn="just">
              <a:lnSpc>
                <a:spcPct val="170000"/>
              </a:lnSpc>
              <a:spcBef>
                <a:spcPts val="0"/>
              </a:spcBef>
              <a:spcAft>
                <a:spcPts val="1800"/>
              </a:spcAft>
            </a:pPr>
            <a:r>
              <a:rPr lang="en-US" b="1" dirty="0"/>
              <a:t>MVC</a:t>
            </a:r>
            <a:r>
              <a:rPr lang="en-US" dirty="0"/>
              <a:t> </a:t>
            </a:r>
            <a:r>
              <a:rPr lang="en-US" dirty="0" err="1"/>
              <a:t>adalah</a:t>
            </a:r>
            <a:r>
              <a:rPr lang="en-US" dirty="0"/>
              <a:t> </a:t>
            </a:r>
            <a:r>
              <a:rPr lang="en-US" dirty="0" err="1"/>
              <a:t>merupakan</a:t>
            </a:r>
            <a:r>
              <a:rPr lang="en-US" dirty="0"/>
              <a:t> </a:t>
            </a:r>
            <a:r>
              <a:rPr lang="en-US" dirty="0" err="1"/>
              <a:t>satu</a:t>
            </a:r>
            <a:r>
              <a:rPr lang="en-US" dirty="0"/>
              <a:t> </a:t>
            </a:r>
            <a:r>
              <a:rPr lang="en-US" dirty="0" err="1"/>
              <a:t>senibina</a:t>
            </a:r>
            <a:r>
              <a:rPr lang="en-US" dirty="0"/>
              <a:t> (architecture) yang </a:t>
            </a:r>
            <a:r>
              <a:rPr lang="en-US" dirty="0" err="1"/>
              <a:t>mengasingkan</a:t>
            </a:r>
            <a:r>
              <a:rPr lang="en-US" dirty="0"/>
              <a:t> </a:t>
            </a:r>
            <a:r>
              <a:rPr lang="en-US" dirty="0" err="1"/>
              <a:t>sesuatu</a:t>
            </a:r>
            <a:r>
              <a:rPr lang="en-US" dirty="0"/>
              <a:t> </a:t>
            </a:r>
            <a:r>
              <a:rPr lang="en-US" dirty="0" err="1"/>
              <a:t>aplikasi</a:t>
            </a:r>
            <a:r>
              <a:rPr lang="en-US" dirty="0"/>
              <a:t> </a:t>
            </a:r>
            <a:r>
              <a:rPr lang="en-US" dirty="0" err="1"/>
              <a:t>kepada</a:t>
            </a:r>
            <a:r>
              <a:rPr lang="en-US" dirty="0"/>
              <a:t> 3 </a:t>
            </a:r>
            <a:r>
              <a:rPr lang="en-US" dirty="0" err="1"/>
              <a:t>komponen</a:t>
            </a:r>
            <a:r>
              <a:rPr lang="en-US" dirty="0"/>
              <a:t> @ </a:t>
            </a:r>
            <a:r>
              <a:rPr lang="en-US" dirty="0" err="1"/>
              <a:t>bahagian</a:t>
            </a:r>
            <a:r>
              <a:rPr lang="en-US" dirty="0"/>
              <a:t> yang </a:t>
            </a:r>
            <a:r>
              <a:rPr lang="en-US" dirty="0" err="1"/>
              <a:t>dikenali</a:t>
            </a:r>
            <a:r>
              <a:rPr lang="en-US" dirty="0"/>
              <a:t> </a:t>
            </a:r>
            <a:r>
              <a:rPr lang="en-US" dirty="0" err="1"/>
              <a:t>sebagai</a:t>
            </a:r>
            <a:r>
              <a:rPr lang="en-US" dirty="0"/>
              <a:t> </a:t>
            </a:r>
            <a:r>
              <a:rPr lang="en-US" b="1" dirty="0"/>
              <a:t>Model</a:t>
            </a:r>
            <a:r>
              <a:rPr lang="en-US" dirty="0"/>
              <a:t>, </a:t>
            </a:r>
            <a:r>
              <a:rPr lang="en-US" b="1" dirty="0"/>
              <a:t>View</a:t>
            </a:r>
            <a:r>
              <a:rPr lang="en-US" dirty="0"/>
              <a:t> </a:t>
            </a:r>
            <a:r>
              <a:rPr lang="en-US" dirty="0" err="1"/>
              <a:t>dan</a:t>
            </a:r>
            <a:r>
              <a:rPr lang="en-US" dirty="0"/>
              <a:t> </a:t>
            </a:r>
            <a:r>
              <a:rPr lang="en-US" b="1" dirty="0"/>
              <a:t>Controller</a:t>
            </a:r>
            <a:r>
              <a:rPr lang="en-US" dirty="0"/>
              <a:t>. </a:t>
            </a:r>
            <a:r>
              <a:rPr lang="en-US" dirty="0" err="1"/>
              <a:t>Setiap</a:t>
            </a:r>
            <a:r>
              <a:rPr lang="en-US" dirty="0"/>
              <a:t> </a:t>
            </a:r>
            <a:r>
              <a:rPr lang="en-US" dirty="0" err="1"/>
              <a:t>komponen</a:t>
            </a:r>
            <a:r>
              <a:rPr lang="en-US" dirty="0"/>
              <a:t> </a:t>
            </a:r>
            <a:r>
              <a:rPr lang="en-US" dirty="0" err="1"/>
              <a:t>ini</a:t>
            </a:r>
            <a:r>
              <a:rPr lang="en-US" dirty="0"/>
              <a:t> </a:t>
            </a:r>
            <a:r>
              <a:rPr lang="en-US" dirty="0" err="1"/>
              <a:t>mempunyai</a:t>
            </a:r>
            <a:r>
              <a:rPr lang="en-US" dirty="0"/>
              <a:t> “</a:t>
            </a:r>
            <a:r>
              <a:rPr lang="en-US" dirty="0" err="1"/>
              <a:t>tugas</a:t>
            </a:r>
            <a:r>
              <a:rPr lang="en-US" dirty="0"/>
              <a:t>” yang </a:t>
            </a:r>
            <a:r>
              <a:rPr lang="en-US" dirty="0" err="1"/>
              <a:t>tersendiri</a:t>
            </a:r>
            <a:r>
              <a:rPr lang="en-US" dirty="0"/>
              <a:t> </a:t>
            </a:r>
            <a:r>
              <a:rPr lang="en-US" dirty="0" err="1"/>
              <a:t>dalam</a:t>
            </a:r>
            <a:r>
              <a:rPr lang="en-US" dirty="0"/>
              <a:t> </a:t>
            </a:r>
            <a:r>
              <a:rPr lang="en-US" dirty="0" err="1"/>
              <a:t>sesuatu</a:t>
            </a:r>
            <a:r>
              <a:rPr lang="en-US" dirty="0"/>
              <a:t> </a:t>
            </a:r>
            <a:r>
              <a:rPr lang="en-US" dirty="0" err="1"/>
              <a:t>pembinaan</a:t>
            </a:r>
            <a:r>
              <a:rPr lang="en-US" dirty="0"/>
              <a:t> </a:t>
            </a:r>
            <a:r>
              <a:rPr lang="en-US" dirty="0" err="1"/>
              <a:t>sistem</a:t>
            </a:r>
            <a:r>
              <a:rPr lang="en-US" dirty="0"/>
              <a:t>.</a:t>
            </a:r>
          </a:p>
          <a:p>
            <a:pPr algn="just">
              <a:lnSpc>
                <a:spcPct val="170000"/>
              </a:lnSpc>
              <a:spcBef>
                <a:spcPts val="0"/>
              </a:spcBef>
              <a:spcAft>
                <a:spcPts val="1800"/>
              </a:spcAft>
            </a:pPr>
            <a:r>
              <a:rPr lang="en-US" dirty="0" err="1"/>
              <a:t>Ia</a:t>
            </a:r>
            <a:r>
              <a:rPr lang="en-US" dirty="0"/>
              <a:t> </a:t>
            </a:r>
            <a:r>
              <a:rPr lang="en-US" dirty="0" err="1"/>
              <a:t>diperkenalkan</a:t>
            </a:r>
            <a:r>
              <a:rPr lang="en-US" dirty="0"/>
              <a:t> oleh </a:t>
            </a:r>
            <a:r>
              <a:rPr lang="en-US" dirty="0" err="1"/>
              <a:t>saintis</a:t>
            </a:r>
            <a:r>
              <a:rPr lang="en-US" dirty="0"/>
              <a:t> </a:t>
            </a:r>
            <a:r>
              <a:rPr lang="en-US" dirty="0" err="1"/>
              <a:t>komputer</a:t>
            </a:r>
            <a:r>
              <a:rPr lang="en-US" dirty="0"/>
              <a:t> </a:t>
            </a:r>
            <a:r>
              <a:rPr lang="en-US" dirty="0" err="1"/>
              <a:t>bernama</a:t>
            </a:r>
            <a:r>
              <a:rPr lang="en-US" dirty="0"/>
              <a:t> Trygve </a:t>
            </a:r>
            <a:r>
              <a:rPr lang="en-US" dirty="0" err="1"/>
              <a:t>Mikkjel</a:t>
            </a:r>
            <a:r>
              <a:rPr lang="en-US" dirty="0"/>
              <a:t> Heyerdahl </a:t>
            </a:r>
            <a:r>
              <a:rPr lang="en-US" dirty="0" err="1"/>
              <a:t>Reenskaug</a:t>
            </a:r>
            <a:r>
              <a:rPr lang="en-US" dirty="0"/>
              <a:t> pada 1979. Sejarah MVC </a:t>
            </a:r>
            <a:r>
              <a:rPr lang="en-US" dirty="0" err="1"/>
              <a:t>boleh</a:t>
            </a:r>
            <a:r>
              <a:rPr lang="en-US" dirty="0"/>
              <a:t> </a:t>
            </a:r>
            <a:r>
              <a:rPr lang="en-US" dirty="0" err="1"/>
              <a:t>diperolehi</a:t>
            </a:r>
            <a:r>
              <a:rPr lang="en-US" dirty="0"/>
              <a:t> di </a:t>
            </a:r>
            <a:r>
              <a:rPr lang="en-US" dirty="0" err="1"/>
              <a:t>laman</a:t>
            </a:r>
            <a:r>
              <a:rPr lang="en-US" dirty="0"/>
              <a:t> </a:t>
            </a:r>
            <a:r>
              <a:rPr lang="en-US" dirty="0" err="1"/>
              <a:t>sesawang</a:t>
            </a:r>
            <a:r>
              <a:rPr lang="en-US" dirty="0"/>
              <a:t>  </a:t>
            </a:r>
            <a:r>
              <a:rPr lang="en-US" dirty="0">
                <a:hlinkClick r:id="rId2"/>
              </a:rPr>
              <a:t>http://heim.ifi.uio.no/~trygver/themes/mvc/mvc-index.html</a:t>
            </a:r>
            <a:endParaRPr lang="en-US" dirty="0"/>
          </a:p>
          <a:p>
            <a:pPr algn="just">
              <a:lnSpc>
                <a:spcPct val="170000"/>
              </a:lnSpc>
              <a:spcBef>
                <a:spcPts val="0"/>
              </a:spcBef>
              <a:spcAft>
                <a:spcPts val="1800"/>
              </a:spcAft>
            </a:pPr>
            <a:r>
              <a:rPr lang="en-US" dirty="0" err="1"/>
              <a:t>Dalam</a:t>
            </a:r>
            <a:r>
              <a:rPr lang="en-US" dirty="0"/>
              <a:t> Laravel, MVC (Model-View-Controller) </a:t>
            </a:r>
            <a:r>
              <a:rPr lang="en-US" dirty="0" err="1"/>
              <a:t>adalah</a:t>
            </a:r>
            <a:r>
              <a:rPr lang="en-US" dirty="0"/>
              <a:t> </a:t>
            </a:r>
            <a:r>
              <a:rPr lang="en-US" dirty="0" err="1"/>
              <a:t>corak</a:t>
            </a:r>
            <a:r>
              <a:rPr lang="en-US" dirty="0"/>
              <a:t> </a:t>
            </a:r>
            <a:r>
              <a:rPr lang="en-US" dirty="0" err="1"/>
              <a:t>senibina</a:t>
            </a:r>
            <a:r>
              <a:rPr lang="en-US" dirty="0"/>
              <a:t> yang </a:t>
            </a:r>
            <a:r>
              <a:rPr lang="en-US" dirty="0" err="1"/>
              <a:t>digunakan</a:t>
            </a:r>
            <a:r>
              <a:rPr lang="en-US" dirty="0"/>
              <a:t> </a:t>
            </a:r>
            <a:r>
              <a:rPr lang="en-US" dirty="0" err="1"/>
              <a:t>untuk</a:t>
            </a:r>
            <a:r>
              <a:rPr lang="en-US" dirty="0"/>
              <a:t> </a:t>
            </a:r>
            <a:r>
              <a:rPr lang="en-US" dirty="0" err="1"/>
              <a:t>memisahkan</a:t>
            </a:r>
            <a:r>
              <a:rPr lang="en-US" dirty="0"/>
              <a:t> </a:t>
            </a:r>
            <a:r>
              <a:rPr lang="en-US" dirty="0" err="1"/>
              <a:t>logik</a:t>
            </a:r>
            <a:r>
              <a:rPr lang="en-US" dirty="0"/>
              <a:t> </a:t>
            </a:r>
            <a:r>
              <a:rPr lang="en-US" dirty="0" err="1"/>
              <a:t>aplikasi</a:t>
            </a:r>
            <a:r>
              <a:rPr lang="en-US" dirty="0"/>
              <a:t>, </a:t>
            </a:r>
            <a:r>
              <a:rPr lang="en-US" dirty="0" err="1"/>
              <a:t>persembahan</a:t>
            </a:r>
            <a:r>
              <a:rPr lang="en-US" dirty="0"/>
              <a:t>, dan </a:t>
            </a:r>
            <a:r>
              <a:rPr lang="en-US" dirty="0" err="1"/>
              <a:t>lapisan</a:t>
            </a:r>
            <a:r>
              <a:rPr lang="en-US" dirty="0"/>
              <a:t> data. </a:t>
            </a:r>
            <a:r>
              <a:rPr lang="en-US" dirty="0" err="1"/>
              <a:t>Ia</a:t>
            </a:r>
            <a:r>
              <a:rPr lang="en-US" dirty="0"/>
              <a:t> </a:t>
            </a:r>
            <a:r>
              <a:rPr lang="en-US" dirty="0" err="1"/>
              <a:t>membantu</a:t>
            </a:r>
            <a:r>
              <a:rPr lang="en-US" dirty="0"/>
              <a:t> </a:t>
            </a:r>
            <a:r>
              <a:rPr lang="en-US" dirty="0" err="1"/>
              <a:t>dalam</a:t>
            </a:r>
            <a:r>
              <a:rPr lang="en-US" dirty="0"/>
              <a:t> </a:t>
            </a:r>
            <a:r>
              <a:rPr lang="en-US" dirty="0" err="1"/>
              <a:t>pengaturan</a:t>
            </a:r>
            <a:r>
              <a:rPr lang="en-US" dirty="0"/>
              <a:t> </a:t>
            </a:r>
            <a:r>
              <a:rPr lang="en-US" dirty="0" err="1"/>
              <a:t>struktur</a:t>
            </a:r>
            <a:r>
              <a:rPr lang="en-US" dirty="0"/>
              <a:t> dan </a:t>
            </a:r>
            <a:r>
              <a:rPr lang="en-US" dirty="0" err="1"/>
              <a:t>penyelenggaraan</a:t>
            </a:r>
            <a:r>
              <a:rPr lang="en-US" dirty="0"/>
              <a:t> </a:t>
            </a:r>
            <a:r>
              <a:rPr lang="en-US" dirty="0" err="1"/>
              <a:t>kod</a:t>
            </a:r>
            <a:r>
              <a:rPr lang="en-US" dirty="0"/>
              <a:t> </a:t>
            </a:r>
            <a:r>
              <a:rPr lang="en-US" dirty="0" err="1"/>
              <a:t>dalam</a:t>
            </a:r>
            <a:r>
              <a:rPr lang="en-US" dirty="0"/>
              <a:t> </a:t>
            </a:r>
            <a:r>
              <a:rPr lang="en-US" dirty="0" err="1"/>
              <a:t>projek</a:t>
            </a:r>
            <a:r>
              <a:rPr lang="en-US" dirty="0"/>
              <a:t> Laravel.</a:t>
            </a:r>
          </a:p>
        </p:txBody>
      </p:sp>
    </p:spTree>
    <p:extLst>
      <p:ext uri="{BB962C8B-B14F-4D97-AF65-F5344CB8AC3E}">
        <p14:creationId xmlns:p14="http://schemas.microsoft.com/office/powerpoint/2010/main" val="105714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CSRF Protection</a:t>
            </a:r>
          </a:p>
        </p:txBody>
      </p:sp>
      <p:sp>
        <p:nvSpPr>
          <p:cNvPr id="4" name="Content Placeholder 2"/>
          <p:cNvSpPr>
            <a:spLocks noGrp="1"/>
          </p:cNvSpPr>
          <p:nvPr>
            <p:ph sz="quarter" idx="1"/>
          </p:nvPr>
        </p:nvSpPr>
        <p:spPr>
          <a:xfrm>
            <a:off x="304800" y="1447800"/>
            <a:ext cx="9296400" cy="5105400"/>
          </a:xfrm>
        </p:spPr>
        <p:txBody>
          <a:bodyPr>
            <a:normAutofit/>
          </a:bodyPr>
          <a:lstStyle/>
          <a:p>
            <a:pPr algn="just">
              <a:lnSpc>
                <a:spcPct val="150000"/>
              </a:lnSpc>
              <a:spcBef>
                <a:spcPts val="0"/>
              </a:spcBef>
              <a:spcAft>
                <a:spcPts val="1800"/>
              </a:spcAft>
            </a:pPr>
            <a:r>
              <a:rPr lang="en-US" dirty="0"/>
              <a:t>CSRF </a:t>
            </a:r>
            <a:r>
              <a:rPr lang="en-US" dirty="0" err="1"/>
              <a:t>adalah</a:t>
            </a:r>
            <a:r>
              <a:rPr lang="en-US" dirty="0"/>
              <a:t> </a:t>
            </a:r>
            <a:r>
              <a:rPr lang="en-US" dirty="0" err="1"/>
              <a:t>ringkasan</a:t>
            </a:r>
            <a:r>
              <a:rPr lang="en-US" dirty="0"/>
              <a:t> </a:t>
            </a:r>
            <a:r>
              <a:rPr lang="en-US" dirty="0" err="1"/>
              <a:t>kepada</a:t>
            </a:r>
            <a:r>
              <a:rPr lang="en-US" dirty="0"/>
              <a:t> Cross-Site-Request-Forgery </a:t>
            </a:r>
            <a:r>
              <a:rPr lang="en-US" dirty="0" err="1"/>
              <a:t>iaitu</a:t>
            </a:r>
            <a:r>
              <a:rPr lang="en-US" dirty="0"/>
              <a:t>  </a:t>
            </a:r>
            <a:r>
              <a:rPr lang="en-US" dirty="0" err="1"/>
              <a:t>merupakan</a:t>
            </a:r>
            <a:r>
              <a:rPr lang="en-US" dirty="0"/>
              <a:t> </a:t>
            </a:r>
            <a:r>
              <a:rPr lang="en-US" dirty="0" err="1"/>
              <a:t>satu</a:t>
            </a:r>
            <a:r>
              <a:rPr lang="en-US" dirty="0"/>
              <a:t> </a:t>
            </a:r>
            <a:r>
              <a:rPr lang="en-US" dirty="0" err="1"/>
              <a:t>jenis</a:t>
            </a:r>
            <a:r>
              <a:rPr lang="en-US" dirty="0"/>
              <a:t> </a:t>
            </a:r>
            <a:r>
              <a:rPr lang="en-US" dirty="0" err="1"/>
              <a:t>serangan</a:t>
            </a:r>
            <a:r>
              <a:rPr lang="en-US" dirty="0"/>
              <a:t> “</a:t>
            </a:r>
            <a:r>
              <a:rPr lang="en-US" i="1" dirty="0"/>
              <a:t>malicious exploit</a:t>
            </a:r>
            <a:r>
              <a:rPr lang="en-US" dirty="0"/>
              <a:t>”. Dalam </a:t>
            </a:r>
            <a:r>
              <a:rPr lang="en-US" dirty="0" err="1"/>
              <a:t>kes</a:t>
            </a:r>
            <a:r>
              <a:rPr lang="en-US" dirty="0"/>
              <a:t> CSRF </a:t>
            </a:r>
            <a:r>
              <a:rPr lang="en-US" dirty="0" err="1"/>
              <a:t>ini</a:t>
            </a:r>
            <a:r>
              <a:rPr lang="en-US" dirty="0"/>
              <a:t>, </a:t>
            </a:r>
            <a:r>
              <a:rPr lang="en-US" dirty="0" err="1"/>
              <a:t>terdapat</a:t>
            </a:r>
            <a:r>
              <a:rPr lang="en-US" dirty="0"/>
              <a:t> </a:t>
            </a:r>
            <a:r>
              <a:rPr lang="en-US" dirty="0" err="1"/>
              <a:t>seorang</a:t>
            </a:r>
            <a:r>
              <a:rPr lang="en-US" dirty="0"/>
              <a:t> </a:t>
            </a:r>
            <a:r>
              <a:rPr lang="en-US" dirty="0" err="1"/>
              <a:t>penyerang</a:t>
            </a:r>
            <a:r>
              <a:rPr lang="en-US" dirty="0"/>
              <a:t>, </a:t>
            </a:r>
            <a:r>
              <a:rPr lang="en-US" dirty="0" err="1"/>
              <a:t>seorang</a:t>
            </a:r>
            <a:r>
              <a:rPr lang="en-US" dirty="0"/>
              <a:t> </a:t>
            </a:r>
            <a:r>
              <a:rPr lang="en-US" dirty="0" err="1"/>
              <a:t>mangsa</a:t>
            </a:r>
            <a:r>
              <a:rPr lang="en-US" dirty="0"/>
              <a:t> (</a:t>
            </a:r>
            <a:r>
              <a:rPr lang="en-US" dirty="0" err="1"/>
              <a:t>kambing</a:t>
            </a:r>
            <a:r>
              <a:rPr lang="en-US" dirty="0"/>
              <a:t> </a:t>
            </a:r>
            <a:r>
              <a:rPr lang="en-US" dirty="0" err="1"/>
              <a:t>hitam</a:t>
            </a:r>
            <a:r>
              <a:rPr lang="en-US" dirty="0"/>
              <a:t>) </a:t>
            </a:r>
            <a:r>
              <a:rPr lang="en-US" dirty="0" err="1"/>
              <a:t>dan</a:t>
            </a:r>
            <a:r>
              <a:rPr lang="en-US" dirty="0"/>
              <a:t> </a:t>
            </a:r>
            <a:r>
              <a:rPr lang="en-US" dirty="0" err="1"/>
              <a:t>aplikasi</a:t>
            </a:r>
            <a:r>
              <a:rPr lang="en-US" dirty="0"/>
              <a:t> yang </a:t>
            </a:r>
            <a:r>
              <a:rPr lang="en-US" dirty="0" err="1"/>
              <a:t>ingin</a:t>
            </a:r>
            <a:r>
              <a:rPr lang="en-US" dirty="0"/>
              <a:t> </a:t>
            </a:r>
            <a:r>
              <a:rPr lang="en-US" dirty="0" err="1"/>
              <a:t>diserang</a:t>
            </a:r>
            <a:r>
              <a:rPr lang="en-US" dirty="0"/>
              <a:t>.</a:t>
            </a:r>
          </a:p>
          <a:p>
            <a:pPr algn="just">
              <a:lnSpc>
                <a:spcPct val="150000"/>
              </a:lnSpc>
              <a:spcBef>
                <a:spcPts val="0"/>
              </a:spcBef>
              <a:spcAft>
                <a:spcPts val="1800"/>
              </a:spcAft>
            </a:pPr>
            <a:r>
              <a:rPr lang="en-US" dirty="0"/>
              <a:t>CSRF </a:t>
            </a:r>
            <a:r>
              <a:rPr lang="en-US" dirty="0" err="1"/>
              <a:t>melakukan</a:t>
            </a:r>
            <a:r>
              <a:rPr lang="en-US" dirty="0"/>
              <a:t> </a:t>
            </a:r>
            <a:r>
              <a:rPr lang="en-US" dirty="0" err="1"/>
              <a:t>pemalsuan</a:t>
            </a:r>
            <a:r>
              <a:rPr lang="en-US" dirty="0"/>
              <a:t> request </a:t>
            </a:r>
            <a:r>
              <a:rPr lang="en-US" dirty="0" err="1"/>
              <a:t>terhadap</a:t>
            </a:r>
            <a:r>
              <a:rPr lang="en-US" dirty="0"/>
              <a:t> </a:t>
            </a:r>
            <a:r>
              <a:rPr lang="en-US" dirty="0" err="1"/>
              <a:t>aplikasi</a:t>
            </a:r>
            <a:r>
              <a:rPr lang="en-US" dirty="0"/>
              <a:t> yang </a:t>
            </a:r>
            <a:r>
              <a:rPr lang="en-US" dirty="0" err="1"/>
              <a:t>digunakan</a:t>
            </a:r>
            <a:r>
              <a:rPr lang="en-US" dirty="0"/>
              <a:t> </a:t>
            </a:r>
            <a:r>
              <a:rPr lang="en-US" dirty="0" err="1"/>
              <a:t>oleh</a:t>
            </a:r>
            <a:r>
              <a:rPr lang="en-US" dirty="0"/>
              <a:t> </a:t>
            </a:r>
            <a:r>
              <a:rPr lang="en-US" dirty="0" err="1"/>
              <a:t>mangsa</a:t>
            </a:r>
            <a:r>
              <a:rPr lang="en-US" dirty="0"/>
              <a:t> </a:t>
            </a:r>
            <a:r>
              <a:rPr lang="en-US" dirty="0" err="1"/>
              <a:t>tanpa</a:t>
            </a:r>
            <a:r>
              <a:rPr lang="en-US" dirty="0"/>
              <a:t> </a:t>
            </a:r>
            <a:r>
              <a:rPr lang="en-US" dirty="0" err="1"/>
              <a:t>beliau</a:t>
            </a:r>
            <a:r>
              <a:rPr lang="en-US" dirty="0"/>
              <a:t> </a:t>
            </a:r>
            <a:r>
              <a:rPr lang="en-US" dirty="0" err="1"/>
              <a:t>sedar</a:t>
            </a:r>
            <a:r>
              <a:rPr lang="en-US" dirty="0"/>
              <a:t>. </a:t>
            </a:r>
            <a:r>
              <a:rPr lang="en-US" dirty="0" err="1"/>
              <a:t>Mangsa</a:t>
            </a:r>
            <a:r>
              <a:rPr lang="en-US" dirty="0"/>
              <a:t> </a:t>
            </a:r>
            <a:r>
              <a:rPr lang="en-US" dirty="0" err="1"/>
              <a:t>biasanya</a:t>
            </a:r>
            <a:r>
              <a:rPr lang="en-US" dirty="0"/>
              <a:t> </a:t>
            </a:r>
            <a:r>
              <a:rPr lang="en-US" dirty="0" err="1"/>
              <a:t>menjadi</a:t>
            </a:r>
            <a:r>
              <a:rPr lang="en-US" dirty="0"/>
              <a:t> “</a:t>
            </a:r>
            <a:r>
              <a:rPr lang="en-US" dirty="0" err="1"/>
              <a:t>mangsa</a:t>
            </a:r>
            <a:r>
              <a:rPr lang="en-US" dirty="0"/>
              <a:t>” </a:t>
            </a:r>
            <a:r>
              <a:rPr lang="en-US" dirty="0" err="1"/>
              <a:t>apabila</a:t>
            </a:r>
            <a:r>
              <a:rPr lang="en-US" dirty="0"/>
              <a:t> </a:t>
            </a:r>
            <a:r>
              <a:rPr lang="en-US" dirty="0" err="1"/>
              <a:t>pernah</a:t>
            </a:r>
            <a:r>
              <a:rPr lang="en-US" dirty="0"/>
              <a:t> </a:t>
            </a:r>
            <a:r>
              <a:rPr lang="en-US" dirty="0" err="1"/>
              <a:t>ter-akses</a:t>
            </a:r>
            <a:r>
              <a:rPr lang="en-US" dirty="0"/>
              <a:t> </a:t>
            </a:r>
            <a:r>
              <a:rPr lang="en-US" dirty="0" err="1"/>
              <a:t>mana</a:t>
            </a:r>
            <a:r>
              <a:rPr lang="en-US" dirty="0"/>
              <a:t> – </a:t>
            </a:r>
            <a:r>
              <a:rPr lang="en-US" dirty="0" err="1"/>
              <a:t>mana</a:t>
            </a:r>
            <a:r>
              <a:rPr lang="en-US" dirty="0"/>
              <a:t> web yang </a:t>
            </a:r>
            <a:r>
              <a:rPr lang="en-US" dirty="0" err="1"/>
              <a:t>mengandungi</a:t>
            </a:r>
            <a:r>
              <a:rPr lang="en-US" dirty="0"/>
              <a:t> “</a:t>
            </a:r>
            <a:r>
              <a:rPr lang="en-US" dirty="0" err="1"/>
              <a:t>malicios</a:t>
            </a:r>
            <a:r>
              <a:rPr lang="en-US" dirty="0"/>
              <a:t>” </a:t>
            </a:r>
            <a:r>
              <a:rPr lang="en-US" dirty="0" err="1"/>
              <a:t>seperti</a:t>
            </a:r>
            <a:r>
              <a:rPr lang="en-US" dirty="0"/>
              <a:t> </a:t>
            </a:r>
            <a:r>
              <a:rPr lang="en-US" dirty="0" err="1"/>
              <a:t>pernah</a:t>
            </a:r>
            <a:r>
              <a:rPr lang="en-US" dirty="0"/>
              <a:t> </a:t>
            </a:r>
            <a:r>
              <a:rPr lang="en-US" dirty="0" err="1"/>
              <a:t>klik</a:t>
            </a:r>
            <a:r>
              <a:rPr lang="en-US" dirty="0"/>
              <a:t> link – link </a:t>
            </a:r>
            <a:r>
              <a:rPr lang="en-US" dirty="0" err="1"/>
              <a:t>tertentu</a:t>
            </a:r>
            <a:r>
              <a:rPr lang="en-US" dirty="0"/>
              <a:t>.</a:t>
            </a:r>
          </a:p>
        </p:txBody>
      </p:sp>
    </p:spTree>
    <p:extLst>
      <p:ext uri="{BB962C8B-B14F-4D97-AF65-F5344CB8AC3E}">
        <p14:creationId xmlns:p14="http://schemas.microsoft.com/office/powerpoint/2010/main" val="291776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CSRF Protection</a:t>
            </a:r>
          </a:p>
        </p:txBody>
      </p:sp>
      <p:sp>
        <p:nvSpPr>
          <p:cNvPr id="4" name="Content Placeholder 2"/>
          <p:cNvSpPr>
            <a:spLocks noGrp="1"/>
          </p:cNvSpPr>
          <p:nvPr>
            <p:ph sz="quarter" idx="1"/>
          </p:nvPr>
        </p:nvSpPr>
        <p:spPr>
          <a:xfrm>
            <a:off x="304800" y="1447800"/>
            <a:ext cx="9296400" cy="5105400"/>
          </a:xfrm>
        </p:spPr>
        <p:txBody>
          <a:bodyPr>
            <a:normAutofit/>
          </a:bodyPr>
          <a:lstStyle/>
          <a:p>
            <a:pPr algn="just">
              <a:lnSpc>
                <a:spcPct val="150000"/>
              </a:lnSpc>
              <a:spcBef>
                <a:spcPts val="0"/>
              </a:spcBef>
              <a:spcAft>
                <a:spcPts val="1800"/>
              </a:spcAft>
            </a:pPr>
            <a:r>
              <a:rPr lang="en-US" dirty="0"/>
              <a:t>Biasanya </a:t>
            </a:r>
            <a:r>
              <a:rPr lang="en-US" dirty="0" err="1"/>
              <a:t>serangan</a:t>
            </a:r>
            <a:r>
              <a:rPr lang="en-US" dirty="0"/>
              <a:t> CSRF </a:t>
            </a:r>
            <a:r>
              <a:rPr lang="en-US" dirty="0" err="1"/>
              <a:t>ini</a:t>
            </a:r>
            <a:r>
              <a:rPr lang="en-US" dirty="0"/>
              <a:t> </a:t>
            </a:r>
            <a:r>
              <a:rPr lang="en-US" dirty="0" err="1"/>
              <a:t>akan</a:t>
            </a:r>
            <a:r>
              <a:rPr lang="en-US" dirty="0"/>
              <a:t> </a:t>
            </a:r>
            <a:r>
              <a:rPr lang="en-US" dirty="0" err="1"/>
              <a:t>memanipulasi</a:t>
            </a:r>
            <a:r>
              <a:rPr lang="en-US" dirty="0"/>
              <a:t> “Cookie” </a:t>
            </a:r>
            <a:r>
              <a:rPr lang="en-US" dirty="0" err="1"/>
              <a:t>atau</a:t>
            </a:r>
            <a:r>
              <a:rPr lang="en-US" dirty="0"/>
              <a:t> “Session” yang </a:t>
            </a:r>
            <a:r>
              <a:rPr lang="en-US" dirty="0" err="1"/>
              <a:t>dihasilkan</a:t>
            </a:r>
            <a:r>
              <a:rPr lang="en-US" dirty="0"/>
              <a:t> </a:t>
            </a:r>
            <a:r>
              <a:rPr lang="en-US" dirty="0" err="1"/>
              <a:t>oleh</a:t>
            </a:r>
            <a:r>
              <a:rPr lang="en-US" dirty="0"/>
              <a:t> </a:t>
            </a:r>
            <a:r>
              <a:rPr lang="en-US" dirty="0" err="1"/>
              <a:t>pengguna</a:t>
            </a:r>
            <a:r>
              <a:rPr lang="en-US" dirty="0"/>
              <a:t> </a:t>
            </a:r>
            <a:r>
              <a:rPr lang="en-US" dirty="0" err="1"/>
              <a:t>tersebut</a:t>
            </a:r>
            <a:r>
              <a:rPr lang="en-US" dirty="0"/>
              <a:t>. Apabila </a:t>
            </a:r>
            <a:r>
              <a:rPr lang="en-US" dirty="0" err="1"/>
              <a:t>penyerang</a:t>
            </a:r>
            <a:r>
              <a:rPr lang="en-US" dirty="0"/>
              <a:t> </a:t>
            </a:r>
            <a:r>
              <a:rPr lang="en-US" dirty="0" err="1"/>
              <a:t>berjaya</a:t>
            </a:r>
            <a:r>
              <a:rPr lang="en-US" dirty="0"/>
              <a:t> </a:t>
            </a:r>
            <a:r>
              <a:rPr lang="en-US" dirty="0" err="1"/>
              <a:t>melakukan</a:t>
            </a:r>
            <a:r>
              <a:rPr lang="en-US" dirty="0"/>
              <a:t> </a:t>
            </a:r>
            <a:r>
              <a:rPr lang="en-US" dirty="0" err="1"/>
              <a:t>serangan</a:t>
            </a:r>
            <a:r>
              <a:rPr lang="en-US" dirty="0"/>
              <a:t>, </a:t>
            </a:r>
            <a:r>
              <a:rPr lang="en-US" dirty="0" err="1"/>
              <a:t>maka</a:t>
            </a:r>
            <a:r>
              <a:rPr lang="en-US" dirty="0"/>
              <a:t> </a:t>
            </a:r>
            <a:r>
              <a:rPr lang="en-US" dirty="0" err="1"/>
              <a:t>penyerang</a:t>
            </a:r>
            <a:r>
              <a:rPr lang="en-US" dirty="0"/>
              <a:t> </a:t>
            </a:r>
            <a:r>
              <a:rPr lang="en-US" dirty="0" err="1"/>
              <a:t>berpotensi</a:t>
            </a:r>
            <a:r>
              <a:rPr lang="en-US" dirty="0"/>
              <a:t> </a:t>
            </a:r>
            <a:r>
              <a:rPr lang="en-US" dirty="0" err="1"/>
              <a:t>untuk</a:t>
            </a:r>
            <a:r>
              <a:rPr lang="en-US" dirty="0"/>
              <a:t> </a:t>
            </a:r>
            <a:r>
              <a:rPr lang="en-US" dirty="0" err="1"/>
              <a:t>melakukan</a:t>
            </a:r>
            <a:r>
              <a:rPr lang="en-US" dirty="0"/>
              <a:t> </a:t>
            </a:r>
            <a:r>
              <a:rPr lang="en-US" dirty="0" err="1"/>
              <a:t>perubahan</a:t>
            </a:r>
            <a:r>
              <a:rPr lang="en-US" dirty="0"/>
              <a:t> </a:t>
            </a:r>
            <a:r>
              <a:rPr lang="en-US" dirty="0" err="1"/>
              <a:t>terhadap</a:t>
            </a:r>
            <a:r>
              <a:rPr lang="en-US" dirty="0"/>
              <a:t> data </a:t>
            </a:r>
            <a:r>
              <a:rPr lang="en-US" dirty="0" err="1"/>
              <a:t>akaun</a:t>
            </a:r>
            <a:r>
              <a:rPr lang="en-US" dirty="0"/>
              <a:t> </a:t>
            </a:r>
            <a:r>
              <a:rPr lang="en-US" dirty="0" err="1"/>
              <a:t>pengguna</a:t>
            </a:r>
            <a:r>
              <a:rPr lang="en-US" dirty="0"/>
              <a:t> </a:t>
            </a:r>
            <a:r>
              <a:rPr lang="en-US" dirty="0" err="1"/>
              <a:t>seperti</a:t>
            </a:r>
            <a:r>
              <a:rPr lang="en-US" dirty="0"/>
              <a:t> </a:t>
            </a:r>
            <a:r>
              <a:rPr lang="en-US" dirty="0" err="1"/>
              <a:t>menggunakan</a:t>
            </a:r>
            <a:r>
              <a:rPr lang="en-US" dirty="0"/>
              <a:t> </a:t>
            </a:r>
            <a:r>
              <a:rPr lang="en-US" dirty="0" err="1"/>
              <a:t>akaun</a:t>
            </a:r>
            <a:r>
              <a:rPr lang="en-US" dirty="0"/>
              <a:t> </a:t>
            </a:r>
            <a:r>
              <a:rPr lang="en-US" dirty="0" err="1"/>
              <a:t>pengguna</a:t>
            </a:r>
            <a:r>
              <a:rPr lang="en-US" dirty="0"/>
              <a:t> </a:t>
            </a:r>
            <a:r>
              <a:rPr lang="en-US" dirty="0" err="1"/>
              <a:t>untuk</a:t>
            </a:r>
            <a:r>
              <a:rPr lang="en-US" dirty="0"/>
              <a:t> </a:t>
            </a:r>
            <a:r>
              <a:rPr lang="en-US" dirty="0" err="1"/>
              <a:t>tujuan</a:t>
            </a:r>
            <a:r>
              <a:rPr lang="en-US" dirty="0"/>
              <a:t> – </a:t>
            </a:r>
            <a:r>
              <a:rPr lang="en-US" dirty="0" err="1"/>
              <a:t>tujuan</a:t>
            </a:r>
            <a:r>
              <a:rPr lang="en-US" dirty="0"/>
              <a:t> </a:t>
            </a:r>
            <a:r>
              <a:rPr lang="en-US" dirty="0" err="1"/>
              <a:t>jenayah</a:t>
            </a:r>
            <a:r>
              <a:rPr lang="en-US" dirty="0"/>
              <a:t>, </a:t>
            </a:r>
            <a:r>
              <a:rPr lang="en-US" dirty="0" err="1"/>
              <a:t>atau</a:t>
            </a:r>
            <a:r>
              <a:rPr lang="en-US" dirty="0"/>
              <a:t> </a:t>
            </a:r>
            <a:r>
              <a:rPr lang="en-US" dirty="0" err="1"/>
              <a:t>mencuri</a:t>
            </a:r>
            <a:r>
              <a:rPr lang="en-US" dirty="0"/>
              <a:t> </a:t>
            </a:r>
            <a:r>
              <a:rPr lang="en-US" dirty="0" err="1"/>
              <a:t>duit</a:t>
            </a:r>
            <a:r>
              <a:rPr lang="en-US" dirty="0"/>
              <a:t> </a:t>
            </a:r>
            <a:r>
              <a:rPr lang="en-US" dirty="0" err="1"/>
              <a:t>dan</a:t>
            </a:r>
            <a:r>
              <a:rPr lang="en-US" dirty="0"/>
              <a:t> </a:t>
            </a:r>
            <a:r>
              <a:rPr lang="en-US" dirty="0" err="1"/>
              <a:t>sebagainya</a:t>
            </a:r>
            <a:r>
              <a:rPr lang="en-US" dirty="0"/>
              <a:t>.</a:t>
            </a:r>
          </a:p>
          <a:p>
            <a:pPr algn="just">
              <a:lnSpc>
                <a:spcPct val="150000"/>
              </a:lnSpc>
              <a:spcBef>
                <a:spcPts val="0"/>
              </a:spcBef>
              <a:spcAft>
                <a:spcPts val="1800"/>
              </a:spcAft>
            </a:pPr>
            <a:r>
              <a:rPr lang="en-US" dirty="0" err="1"/>
              <a:t>Disebabkan</a:t>
            </a:r>
            <a:r>
              <a:rPr lang="en-US" dirty="0"/>
              <a:t> </a:t>
            </a:r>
            <a:r>
              <a:rPr lang="en-US" dirty="0" err="1"/>
              <a:t>isu</a:t>
            </a:r>
            <a:r>
              <a:rPr lang="en-US" dirty="0"/>
              <a:t> CSRF </a:t>
            </a:r>
            <a:r>
              <a:rPr lang="en-US" dirty="0" err="1"/>
              <a:t>ini</a:t>
            </a:r>
            <a:r>
              <a:rPr lang="en-US" dirty="0"/>
              <a:t>, </a:t>
            </a:r>
            <a:r>
              <a:rPr lang="en-US" dirty="0" err="1"/>
              <a:t>maka</a:t>
            </a:r>
            <a:r>
              <a:rPr lang="en-US" dirty="0"/>
              <a:t> Laravel </a:t>
            </a:r>
            <a:r>
              <a:rPr lang="en-US" dirty="0" err="1"/>
              <a:t>secara</a:t>
            </a:r>
            <a:r>
              <a:rPr lang="en-US" dirty="0"/>
              <a:t> “default” </a:t>
            </a:r>
            <a:r>
              <a:rPr lang="en-US" dirty="0" err="1"/>
              <a:t>telah</a:t>
            </a:r>
            <a:r>
              <a:rPr lang="en-US" dirty="0"/>
              <a:t> </a:t>
            </a:r>
            <a:r>
              <a:rPr lang="en-US" dirty="0" err="1"/>
              <a:t>memastikan</a:t>
            </a:r>
            <a:r>
              <a:rPr lang="en-US" dirty="0"/>
              <a:t> </a:t>
            </a:r>
            <a:r>
              <a:rPr lang="en-US" dirty="0" err="1"/>
              <a:t>bahawa</a:t>
            </a:r>
            <a:r>
              <a:rPr lang="en-US" dirty="0"/>
              <a:t> </a:t>
            </a:r>
            <a:r>
              <a:rPr lang="en-US" dirty="0" err="1"/>
              <a:t>setiap</a:t>
            </a:r>
            <a:r>
              <a:rPr lang="en-US" dirty="0"/>
              <a:t> request yang </a:t>
            </a:r>
            <a:r>
              <a:rPr lang="en-US" dirty="0" err="1"/>
              <a:t>terjadi</a:t>
            </a:r>
            <a:r>
              <a:rPr lang="en-US" dirty="0"/>
              <a:t>, </a:t>
            </a:r>
            <a:r>
              <a:rPr lang="en-US" dirty="0" err="1"/>
              <a:t>akan</a:t>
            </a:r>
            <a:r>
              <a:rPr lang="en-US" dirty="0"/>
              <a:t> di </a:t>
            </a:r>
            <a:r>
              <a:rPr lang="en-US" dirty="0" err="1"/>
              <a:t>tapis</a:t>
            </a:r>
            <a:r>
              <a:rPr lang="en-US" dirty="0"/>
              <a:t> </a:t>
            </a:r>
            <a:r>
              <a:rPr lang="en-US" dirty="0" err="1"/>
              <a:t>dengan</a:t>
            </a:r>
            <a:r>
              <a:rPr lang="en-US" dirty="0"/>
              <a:t> CSRF Protection.</a:t>
            </a:r>
          </a:p>
        </p:txBody>
      </p:sp>
    </p:spTree>
    <p:extLst>
      <p:ext uri="{BB962C8B-B14F-4D97-AF65-F5344CB8AC3E}">
        <p14:creationId xmlns:p14="http://schemas.microsoft.com/office/powerpoint/2010/main" val="3335617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CSRF Protection</a:t>
            </a:r>
          </a:p>
        </p:txBody>
      </p:sp>
      <p:sp>
        <p:nvSpPr>
          <p:cNvPr id="4" name="Content Placeholder 2"/>
          <p:cNvSpPr>
            <a:spLocks noGrp="1"/>
          </p:cNvSpPr>
          <p:nvPr>
            <p:ph sz="quarter" idx="1"/>
          </p:nvPr>
        </p:nvSpPr>
        <p:spPr>
          <a:xfrm>
            <a:off x="304800" y="1447800"/>
            <a:ext cx="9296400" cy="3929744"/>
          </a:xfrm>
        </p:spPr>
        <p:txBody>
          <a:bodyPr>
            <a:normAutofit fontScale="92500" lnSpcReduction="20000"/>
          </a:bodyPr>
          <a:lstStyle/>
          <a:p>
            <a:pPr algn="just">
              <a:lnSpc>
                <a:spcPct val="170000"/>
              </a:lnSpc>
              <a:spcBef>
                <a:spcPts val="0"/>
              </a:spcBef>
              <a:spcAft>
                <a:spcPts val="1800"/>
              </a:spcAft>
            </a:pPr>
            <a:r>
              <a:rPr lang="en-US" dirty="0"/>
              <a:t>Jadi, </a:t>
            </a:r>
            <a:r>
              <a:rPr lang="en-US" dirty="0" err="1"/>
              <a:t>pada</a:t>
            </a:r>
            <a:r>
              <a:rPr lang="en-US" dirty="0"/>
              <a:t> </a:t>
            </a:r>
            <a:r>
              <a:rPr lang="en-US" dirty="0" err="1"/>
              <a:t>setiap</a:t>
            </a:r>
            <a:r>
              <a:rPr lang="en-US" dirty="0"/>
              <a:t> </a:t>
            </a:r>
            <a:r>
              <a:rPr lang="en-US" dirty="0" err="1"/>
              <a:t>borang</a:t>
            </a:r>
            <a:r>
              <a:rPr lang="en-US" dirty="0"/>
              <a:t> yang </a:t>
            </a:r>
            <a:r>
              <a:rPr lang="en-US" dirty="0" err="1"/>
              <a:t>kita</a:t>
            </a:r>
            <a:r>
              <a:rPr lang="en-US" dirty="0"/>
              <a:t> </a:t>
            </a:r>
            <a:r>
              <a:rPr lang="en-US" dirty="0" err="1"/>
              <a:t>gunakan</a:t>
            </a:r>
            <a:r>
              <a:rPr lang="en-US" dirty="0"/>
              <a:t> di </a:t>
            </a:r>
            <a:r>
              <a:rPr lang="en-US" dirty="0" err="1"/>
              <a:t>dalam</a:t>
            </a:r>
            <a:r>
              <a:rPr lang="en-US" dirty="0"/>
              <a:t> </a:t>
            </a:r>
            <a:r>
              <a:rPr lang="en-US" dirty="0" err="1"/>
              <a:t>sistem</a:t>
            </a:r>
            <a:r>
              <a:rPr lang="en-US" dirty="0"/>
              <a:t>, </a:t>
            </a:r>
            <a:r>
              <a:rPr lang="en-US" dirty="0" err="1"/>
              <a:t>kita</a:t>
            </a:r>
            <a:r>
              <a:rPr lang="en-US" dirty="0"/>
              <a:t> </a:t>
            </a:r>
            <a:r>
              <a:rPr lang="en-US" dirty="0" err="1"/>
              <a:t>seharusnya</a:t>
            </a:r>
            <a:r>
              <a:rPr lang="en-US" dirty="0"/>
              <a:t> </a:t>
            </a:r>
            <a:r>
              <a:rPr lang="en-US" dirty="0" err="1"/>
              <a:t>meletakkan</a:t>
            </a:r>
            <a:r>
              <a:rPr lang="en-US" dirty="0"/>
              <a:t> CSRF Protection </a:t>
            </a:r>
            <a:r>
              <a:rPr lang="en-US" dirty="0" err="1"/>
              <a:t>dengan</a:t>
            </a:r>
            <a:r>
              <a:rPr lang="en-US" dirty="0"/>
              <a:t> </a:t>
            </a:r>
            <a:r>
              <a:rPr lang="en-US" dirty="0" err="1"/>
              <a:t>menambah</a:t>
            </a:r>
            <a:r>
              <a:rPr lang="en-US" dirty="0"/>
              <a:t> </a:t>
            </a:r>
            <a:r>
              <a:rPr lang="en-US" dirty="0" err="1"/>
              <a:t>kod</a:t>
            </a:r>
            <a:r>
              <a:rPr lang="en-US" dirty="0"/>
              <a:t> </a:t>
            </a:r>
            <a:r>
              <a:rPr lang="en-US" dirty="0" err="1"/>
              <a:t>berikut</a:t>
            </a:r>
            <a:r>
              <a:rPr lang="en-US" dirty="0"/>
              <a:t> </a:t>
            </a:r>
            <a:r>
              <a:rPr lang="en-US" dirty="0" err="1"/>
              <a:t>supaya</a:t>
            </a:r>
            <a:r>
              <a:rPr lang="en-US" dirty="0"/>
              <a:t> </a:t>
            </a:r>
            <a:r>
              <a:rPr lang="en-US" dirty="0" err="1"/>
              <a:t>penyerang</a:t>
            </a:r>
            <a:r>
              <a:rPr lang="en-US" dirty="0"/>
              <a:t> </a:t>
            </a:r>
            <a:r>
              <a:rPr lang="en-US" dirty="0" err="1"/>
              <a:t>tidak</a:t>
            </a:r>
            <a:r>
              <a:rPr lang="en-US" dirty="0"/>
              <a:t> </a:t>
            </a:r>
            <a:r>
              <a:rPr lang="en-US" dirty="0" err="1"/>
              <a:t>mampu</a:t>
            </a:r>
            <a:r>
              <a:rPr lang="en-US" dirty="0"/>
              <a:t> </a:t>
            </a:r>
            <a:r>
              <a:rPr lang="en-US" dirty="0" err="1"/>
              <a:t>untuk</a:t>
            </a:r>
            <a:r>
              <a:rPr lang="en-US" dirty="0"/>
              <a:t> hijack </a:t>
            </a:r>
            <a:r>
              <a:rPr lang="en-US" dirty="0" err="1"/>
              <a:t>borang</a:t>
            </a:r>
            <a:r>
              <a:rPr lang="en-US" dirty="0"/>
              <a:t>:</a:t>
            </a:r>
          </a:p>
          <a:p>
            <a:pPr algn="just">
              <a:lnSpc>
                <a:spcPct val="170000"/>
              </a:lnSpc>
              <a:spcBef>
                <a:spcPts val="0"/>
              </a:spcBef>
              <a:spcAft>
                <a:spcPts val="1800"/>
              </a:spcAft>
            </a:pPr>
            <a:endParaRPr lang="en-US" dirty="0"/>
          </a:p>
          <a:p>
            <a:pPr algn="just">
              <a:lnSpc>
                <a:spcPct val="170000"/>
              </a:lnSpc>
              <a:spcBef>
                <a:spcPts val="0"/>
              </a:spcBef>
              <a:spcAft>
                <a:spcPts val="1800"/>
              </a:spcAft>
            </a:pPr>
            <a:r>
              <a:rPr lang="en-US" dirty="0"/>
              <a:t>Kita </a:t>
            </a:r>
            <a:r>
              <a:rPr lang="en-US" dirty="0" err="1"/>
              <a:t>juga</a:t>
            </a:r>
            <a:r>
              <a:rPr lang="en-US" dirty="0"/>
              <a:t> </a:t>
            </a:r>
            <a:r>
              <a:rPr lang="en-US" dirty="0" err="1"/>
              <a:t>harus</a:t>
            </a:r>
            <a:r>
              <a:rPr lang="en-US" dirty="0"/>
              <a:t> </a:t>
            </a:r>
            <a:r>
              <a:rPr lang="en-US" dirty="0" err="1"/>
              <a:t>meletakkan</a:t>
            </a:r>
            <a:r>
              <a:rPr lang="en-US" dirty="0"/>
              <a:t> meta tag yang </a:t>
            </a:r>
            <a:r>
              <a:rPr lang="en-US" dirty="0" err="1"/>
              <a:t>mengandungi</a:t>
            </a:r>
            <a:r>
              <a:rPr lang="en-US" dirty="0"/>
              <a:t> CSRF Protection </a:t>
            </a:r>
            <a:r>
              <a:rPr lang="en-US" dirty="0" err="1"/>
              <a:t>pada</a:t>
            </a:r>
            <a:r>
              <a:rPr lang="en-US" dirty="0"/>
              <a:t> </a:t>
            </a:r>
            <a:r>
              <a:rPr lang="en-US" dirty="0" err="1"/>
              <a:t>halaman</a:t>
            </a:r>
            <a:r>
              <a:rPr lang="en-US" dirty="0"/>
              <a:t> yang </a:t>
            </a:r>
            <a:r>
              <a:rPr lang="en-US" dirty="0" err="1"/>
              <a:t>mengandungi</a:t>
            </a:r>
            <a:r>
              <a:rPr lang="en-US" dirty="0"/>
              <a:t> </a:t>
            </a:r>
            <a:r>
              <a:rPr lang="en-US" dirty="0" err="1"/>
              <a:t>borang</a:t>
            </a:r>
            <a:r>
              <a:rPr lang="en-US" dirty="0"/>
              <a:t>.</a:t>
            </a:r>
          </a:p>
        </p:txBody>
      </p:sp>
      <p:sp>
        <p:nvSpPr>
          <p:cNvPr id="3" name="Rectangle 2"/>
          <p:cNvSpPr/>
          <p:nvPr/>
        </p:nvSpPr>
        <p:spPr>
          <a:xfrm>
            <a:off x="1320800" y="3276600"/>
            <a:ext cx="7429500" cy="73478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 </a:t>
            </a:r>
            <a:r>
              <a:rPr lang="en-US" sz="2400" b="1" dirty="0" err="1">
                <a:solidFill>
                  <a:schemeClr val="tx1"/>
                </a:solidFill>
              </a:rPr>
              <a:t>csrf_field</a:t>
            </a:r>
            <a:r>
              <a:rPr lang="en-US" sz="2400" b="1" dirty="0">
                <a:solidFill>
                  <a:schemeClr val="tx1"/>
                </a:solidFill>
              </a:rPr>
              <a:t>() }} </a:t>
            </a:r>
            <a:r>
              <a:rPr lang="en-US" sz="2400" b="1" dirty="0" err="1">
                <a:solidFill>
                  <a:schemeClr val="tx1"/>
                </a:solidFill>
              </a:rPr>
              <a:t>atau</a:t>
            </a:r>
            <a:r>
              <a:rPr lang="en-US" sz="2400" b="1" dirty="0">
                <a:solidFill>
                  <a:schemeClr val="tx1"/>
                </a:solidFill>
              </a:rPr>
              <a:t> @</a:t>
            </a:r>
            <a:r>
              <a:rPr lang="en-US" sz="2400" b="1" dirty="0" err="1">
                <a:solidFill>
                  <a:schemeClr val="tx1"/>
                </a:solidFill>
              </a:rPr>
              <a:t>csrf</a:t>
            </a:r>
            <a:endParaRPr lang="en-US" sz="2400" b="1" dirty="0">
              <a:solidFill>
                <a:schemeClr val="tx1"/>
              </a:solidFill>
            </a:endParaRPr>
          </a:p>
        </p:txBody>
      </p:sp>
      <p:sp>
        <p:nvSpPr>
          <p:cNvPr id="6" name="Rectangle 5"/>
          <p:cNvSpPr/>
          <p:nvPr/>
        </p:nvSpPr>
        <p:spPr>
          <a:xfrm>
            <a:off x="1320800" y="5377543"/>
            <a:ext cx="7429500" cy="73478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&lt;meta name="</a:t>
            </a:r>
            <a:r>
              <a:rPr lang="en-US" sz="2000" b="1" dirty="0" err="1">
                <a:solidFill>
                  <a:schemeClr val="tx1"/>
                </a:solidFill>
              </a:rPr>
              <a:t>csrf</a:t>
            </a:r>
            <a:r>
              <a:rPr lang="en-US" sz="2000" b="1" dirty="0">
                <a:solidFill>
                  <a:schemeClr val="tx1"/>
                </a:solidFill>
              </a:rPr>
              <a:t>-token" content="{{ </a:t>
            </a:r>
            <a:r>
              <a:rPr lang="en-US" sz="2000" b="1" dirty="0" err="1">
                <a:solidFill>
                  <a:schemeClr val="tx1"/>
                </a:solidFill>
              </a:rPr>
              <a:t>csrf_token</a:t>
            </a:r>
            <a:r>
              <a:rPr lang="en-US" sz="2000" b="1" dirty="0">
                <a:solidFill>
                  <a:schemeClr val="tx1"/>
                </a:solidFill>
              </a:rPr>
              <a:t>() }}"&gt;</a:t>
            </a:r>
          </a:p>
        </p:txBody>
      </p:sp>
    </p:spTree>
    <p:extLst>
      <p:ext uri="{BB962C8B-B14F-4D97-AF65-F5344CB8AC3E}">
        <p14:creationId xmlns:p14="http://schemas.microsoft.com/office/powerpoint/2010/main" val="42518377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CSRF Protection</a:t>
            </a:r>
          </a:p>
        </p:txBody>
      </p:sp>
      <p:sp>
        <p:nvSpPr>
          <p:cNvPr id="4" name="Content Placeholder 2"/>
          <p:cNvSpPr>
            <a:spLocks noGrp="1"/>
          </p:cNvSpPr>
          <p:nvPr>
            <p:ph sz="quarter" idx="1"/>
          </p:nvPr>
        </p:nvSpPr>
        <p:spPr>
          <a:xfrm>
            <a:off x="304800" y="1524000"/>
            <a:ext cx="9296400" cy="5029200"/>
          </a:xfrm>
        </p:spPr>
        <p:txBody>
          <a:bodyPr>
            <a:normAutofit fontScale="92500" lnSpcReduction="10000"/>
          </a:bodyPr>
          <a:lstStyle/>
          <a:p>
            <a:pPr algn="just">
              <a:lnSpc>
                <a:spcPct val="160000"/>
              </a:lnSpc>
              <a:spcBef>
                <a:spcPts val="0"/>
              </a:spcBef>
              <a:spcAft>
                <a:spcPts val="1800"/>
              </a:spcAft>
            </a:pPr>
            <a:r>
              <a:rPr lang="en-US" dirty="0"/>
              <a:t>Apa yang </a:t>
            </a:r>
            <a:r>
              <a:rPr lang="en-US" dirty="0" err="1"/>
              <a:t>berlaku</a:t>
            </a:r>
            <a:r>
              <a:rPr lang="en-US" dirty="0"/>
              <a:t> </a:t>
            </a:r>
            <a:r>
              <a:rPr lang="en-US" dirty="0" err="1"/>
              <a:t>apabila</a:t>
            </a:r>
            <a:r>
              <a:rPr lang="en-US" dirty="0"/>
              <a:t> </a:t>
            </a:r>
            <a:r>
              <a:rPr lang="en-US" dirty="0" err="1"/>
              <a:t>kita</a:t>
            </a:r>
            <a:r>
              <a:rPr lang="en-US" dirty="0"/>
              <a:t> </a:t>
            </a:r>
            <a:r>
              <a:rPr lang="en-US" dirty="0" err="1"/>
              <a:t>memasukkan</a:t>
            </a:r>
            <a:r>
              <a:rPr lang="en-US" dirty="0"/>
              <a:t> </a:t>
            </a:r>
            <a:r>
              <a:rPr lang="en-US" dirty="0" err="1"/>
              <a:t>kod</a:t>
            </a:r>
            <a:r>
              <a:rPr lang="en-US" dirty="0"/>
              <a:t> CSRF Protection </a:t>
            </a:r>
            <a:r>
              <a:rPr lang="en-US" dirty="0" err="1"/>
              <a:t>adalah</a:t>
            </a:r>
            <a:r>
              <a:rPr lang="en-US" dirty="0"/>
              <a:t>, </a:t>
            </a:r>
            <a:r>
              <a:rPr lang="en-US" dirty="0" err="1"/>
              <a:t>halaman</a:t>
            </a:r>
            <a:r>
              <a:rPr lang="en-US" dirty="0"/>
              <a:t> </a:t>
            </a:r>
            <a:r>
              <a:rPr lang="en-US" dirty="0" err="1"/>
              <a:t>borang</a:t>
            </a:r>
            <a:r>
              <a:rPr lang="en-US" dirty="0"/>
              <a:t> </a:t>
            </a:r>
            <a:r>
              <a:rPr lang="en-US" dirty="0" err="1"/>
              <a:t>kita</a:t>
            </a:r>
            <a:r>
              <a:rPr lang="en-US" dirty="0"/>
              <a:t> </a:t>
            </a:r>
            <a:r>
              <a:rPr lang="en-US" dirty="0" err="1"/>
              <a:t>akan</a:t>
            </a:r>
            <a:r>
              <a:rPr lang="en-US" dirty="0"/>
              <a:t> </a:t>
            </a:r>
            <a:r>
              <a:rPr lang="en-US" dirty="0" err="1"/>
              <a:t>dimasukkan</a:t>
            </a:r>
            <a:r>
              <a:rPr lang="en-US" dirty="0"/>
              <a:t> input field “</a:t>
            </a:r>
            <a:r>
              <a:rPr lang="en-US" i="1" dirty="0"/>
              <a:t>hidden</a:t>
            </a:r>
            <a:r>
              <a:rPr lang="en-US" dirty="0"/>
              <a:t>” yang </a:t>
            </a:r>
            <a:r>
              <a:rPr lang="en-US" dirty="0" err="1"/>
              <a:t>mempunyai</a:t>
            </a:r>
            <a:r>
              <a:rPr lang="en-US" dirty="0"/>
              <a:t> </a:t>
            </a:r>
            <a:r>
              <a:rPr lang="en-US" dirty="0" err="1"/>
              <a:t>nombor</a:t>
            </a:r>
            <a:r>
              <a:rPr lang="en-US" dirty="0"/>
              <a:t> token </a:t>
            </a:r>
            <a:r>
              <a:rPr lang="en-US" dirty="0" err="1"/>
              <a:t>unik</a:t>
            </a:r>
            <a:r>
              <a:rPr lang="en-US" dirty="0"/>
              <a:t> yang </a:t>
            </a:r>
            <a:r>
              <a:rPr lang="en-US" dirty="0" err="1"/>
              <a:t>dihasilkan</a:t>
            </a:r>
            <a:r>
              <a:rPr lang="en-US" dirty="0"/>
              <a:t> </a:t>
            </a:r>
            <a:r>
              <a:rPr lang="en-US" dirty="0" err="1"/>
              <a:t>khusus</a:t>
            </a:r>
            <a:r>
              <a:rPr lang="en-US" dirty="0"/>
              <a:t> </a:t>
            </a:r>
            <a:r>
              <a:rPr lang="en-US" dirty="0" err="1"/>
              <a:t>untuk</a:t>
            </a:r>
            <a:r>
              <a:rPr lang="en-US" dirty="0"/>
              <a:t> </a:t>
            </a:r>
            <a:r>
              <a:rPr lang="en-US" dirty="0" err="1"/>
              <a:t>pengguna</a:t>
            </a:r>
            <a:r>
              <a:rPr lang="en-US" dirty="0"/>
              <a:t> </a:t>
            </a:r>
            <a:r>
              <a:rPr lang="en-US" dirty="0" err="1"/>
              <a:t>aplikasi</a:t>
            </a:r>
            <a:r>
              <a:rPr lang="en-US" dirty="0"/>
              <a:t> </a:t>
            </a:r>
            <a:r>
              <a:rPr lang="en-US" dirty="0" err="1"/>
              <a:t>sahaja</a:t>
            </a:r>
            <a:r>
              <a:rPr lang="en-US" dirty="0"/>
              <a:t>.</a:t>
            </a:r>
          </a:p>
          <a:p>
            <a:pPr algn="just">
              <a:lnSpc>
                <a:spcPct val="160000"/>
              </a:lnSpc>
              <a:spcBef>
                <a:spcPts val="0"/>
              </a:spcBef>
              <a:spcAft>
                <a:spcPts val="1800"/>
              </a:spcAft>
            </a:pPr>
            <a:r>
              <a:rPr lang="en-US" dirty="0" err="1"/>
              <a:t>Nombor</a:t>
            </a:r>
            <a:r>
              <a:rPr lang="en-US" dirty="0"/>
              <a:t> token </a:t>
            </a:r>
            <a:r>
              <a:rPr lang="en-US" dirty="0" err="1"/>
              <a:t>ini</a:t>
            </a:r>
            <a:r>
              <a:rPr lang="en-US" dirty="0"/>
              <a:t> </a:t>
            </a:r>
            <a:r>
              <a:rPr lang="en-US" dirty="0" err="1"/>
              <a:t>mempunyai</a:t>
            </a:r>
            <a:r>
              <a:rPr lang="en-US" dirty="0"/>
              <a:t> </a:t>
            </a:r>
            <a:r>
              <a:rPr lang="en-US" dirty="0" err="1"/>
              <a:t>tempoh</a:t>
            </a:r>
            <a:r>
              <a:rPr lang="en-US" dirty="0"/>
              <a:t> “expired” yang </a:t>
            </a:r>
            <a:r>
              <a:rPr lang="en-US" dirty="0" err="1"/>
              <a:t>singkat</a:t>
            </a:r>
            <a:r>
              <a:rPr lang="en-US" dirty="0"/>
              <a:t>. Jadi </a:t>
            </a:r>
            <a:r>
              <a:rPr lang="en-US" dirty="0" err="1"/>
              <a:t>si</a:t>
            </a:r>
            <a:r>
              <a:rPr lang="en-US" dirty="0"/>
              <a:t> </a:t>
            </a:r>
            <a:r>
              <a:rPr lang="en-US" dirty="0" err="1"/>
              <a:t>penyerang</a:t>
            </a:r>
            <a:r>
              <a:rPr lang="en-US" dirty="0"/>
              <a:t> </a:t>
            </a:r>
            <a:r>
              <a:rPr lang="en-US" dirty="0" err="1"/>
              <a:t>tidak</a:t>
            </a:r>
            <a:r>
              <a:rPr lang="en-US" dirty="0"/>
              <a:t> </a:t>
            </a:r>
            <a:r>
              <a:rPr lang="en-US" dirty="0" err="1"/>
              <a:t>dapat</a:t>
            </a:r>
            <a:r>
              <a:rPr lang="en-US" dirty="0"/>
              <a:t> </a:t>
            </a:r>
            <a:r>
              <a:rPr lang="en-US" dirty="0" err="1"/>
              <a:t>menggunakan</a:t>
            </a:r>
            <a:r>
              <a:rPr lang="en-US" dirty="0"/>
              <a:t> </a:t>
            </a:r>
            <a:r>
              <a:rPr lang="en-US" dirty="0" err="1"/>
              <a:t>borang</a:t>
            </a:r>
            <a:r>
              <a:rPr lang="en-US" dirty="0"/>
              <a:t> </a:t>
            </a:r>
            <a:r>
              <a:rPr lang="en-US" dirty="0" err="1"/>
              <a:t>kerana</a:t>
            </a:r>
            <a:r>
              <a:rPr lang="en-US" dirty="0"/>
              <a:t> </a:t>
            </a:r>
            <a:r>
              <a:rPr lang="en-US" dirty="0" err="1"/>
              <a:t>tidak</a:t>
            </a:r>
            <a:r>
              <a:rPr lang="en-US" dirty="0"/>
              <a:t> </a:t>
            </a:r>
            <a:r>
              <a:rPr lang="en-US" dirty="0" err="1"/>
              <a:t>memiliki</a:t>
            </a:r>
            <a:r>
              <a:rPr lang="en-US" dirty="0"/>
              <a:t> </a:t>
            </a:r>
            <a:r>
              <a:rPr lang="en-US" dirty="0" err="1"/>
              <a:t>nombor</a:t>
            </a:r>
            <a:r>
              <a:rPr lang="en-US" dirty="0"/>
              <a:t> token CSRF yang </a:t>
            </a:r>
            <a:r>
              <a:rPr lang="en-US" dirty="0" err="1"/>
              <a:t>sah</a:t>
            </a:r>
            <a:r>
              <a:rPr lang="en-US" dirty="0"/>
              <a:t>.</a:t>
            </a:r>
          </a:p>
          <a:p>
            <a:pPr algn="just">
              <a:lnSpc>
                <a:spcPct val="160000"/>
              </a:lnSpc>
              <a:spcBef>
                <a:spcPts val="0"/>
              </a:spcBef>
              <a:spcAft>
                <a:spcPts val="1800"/>
              </a:spcAft>
            </a:pPr>
            <a:r>
              <a:rPr lang="en-US" dirty="0"/>
              <a:t>No token CSRF </a:t>
            </a:r>
            <a:r>
              <a:rPr lang="en-US" dirty="0" err="1"/>
              <a:t>juga</a:t>
            </a:r>
            <a:r>
              <a:rPr lang="en-US" dirty="0"/>
              <a:t> </a:t>
            </a:r>
            <a:r>
              <a:rPr lang="en-US" dirty="0" err="1"/>
              <a:t>akan</a:t>
            </a:r>
            <a:r>
              <a:rPr lang="en-US" dirty="0"/>
              <a:t> </a:t>
            </a:r>
            <a:r>
              <a:rPr lang="en-US" dirty="0" err="1"/>
              <a:t>berubah</a:t>
            </a:r>
            <a:r>
              <a:rPr lang="en-US" dirty="0"/>
              <a:t> – </a:t>
            </a:r>
            <a:r>
              <a:rPr lang="en-US" dirty="0" err="1"/>
              <a:t>ubah</a:t>
            </a:r>
            <a:r>
              <a:rPr lang="en-US" dirty="0"/>
              <a:t> </a:t>
            </a:r>
            <a:r>
              <a:rPr lang="en-US" dirty="0" err="1"/>
              <a:t>setiap</a:t>
            </a:r>
            <a:r>
              <a:rPr lang="en-US" dirty="0"/>
              <a:t> kali </a:t>
            </a:r>
            <a:r>
              <a:rPr lang="en-US" dirty="0" err="1"/>
              <a:t>pengguna</a:t>
            </a:r>
            <a:r>
              <a:rPr lang="en-US" dirty="0"/>
              <a:t> “refresh” browser.</a:t>
            </a:r>
          </a:p>
        </p:txBody>
      </p:sp>
    </p:spTree>
    <p:extLst>
      <p:ext uri="{BB962C8B-B14F-4D97-AF65-F5344CB8AC3E}">
        <p14:creationId xmlns:p14="http://schemas.microsoft.com/office/powerpoint/2010/main" val="9866494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CSRF Protection</a:t>
            </a:r>
          </a:p>
        </p:txBody>
      </p:sp>
      <p:sp>
        <p:nvSpPr>
          <p:cNvPr id="4" name="Content Placeholder 2"/>
          <p:cNvSpPr>
            <a:spLocks noGrp="1"/>
          </p:cNvSpPr>
          <p:nvPr>
            <p:ph sz="quarter" idx="1"/>
          </p:nvPr>
        </p:nvSpPr>
        <p:spPr>
          <a:xfrm>
            <a:off x="304800" y="1524000"/>
            <a:ext cx="9296400" cy="5029199"/>
          </a:xfrm>
        </p:spPr>
        <p:txBody>
          <a:bodyPr>
            <a:normAutofit/>
          </a:bodyPr>
          <a:lstStyle/>
          <a:p>
            <a:pPr>
              <a:lnSpc>
                <a:spcPct val="150000"/>
              </a:lnSpc>
            </a:pPr>
            <a:r>
              <a:rPr lang="en-US" dirty="0"/>
              <a:t>Contoh hidden field yang </a:t>
            </a:r>
            <a:r>
              <a:rPr lang="en-US" dirty="0" err="1"/>
              <a:t>dihasilkan</a:t>
            </a:r>
            <a:r>
              <a:rPr lang="en-US" dirty="0"/>
              <a:t> </a:t>
            </a:r>
            <a:r>
              <a:rPr lang="en-US" dirty="0" err="1"/>
              <a:t>oleh</a:t>
            </a:r>
            <a:r>
              <a:rPr lang="en-US" dirty="0"/>
              <a:t> CSRF Protection </a:t>
            </a:r>
            <a:r>
              <a:rPr lang="en-US" dirty="0" err="1"/>
              <a:t>pada</a:t>
            </a:r>
            <a:r>
              <a:rPr lang="en-US" dirty="0"/>
              <a:t> </a:t>
            </a:r>
            <a:r>
              <a:rPr lang="en-US" dirty="0" err="1"/>
              <a:t>borang</a:t>
            </a:r>
            <a:r>
              <a:rPr lang="en-US" dirty="0"/>
              <a:t>.</a:t>
            </a:r>
          </a:p>
          <a:p>
            <a:pPr>
              <a:lnSpc>
                <a:spcPct val="150000"/>
              </a:lnSpc>
            </a:pPr>
            <a:endParaRPr lang="en-US" dirty="0"/>
          </a:p>
          <a:p>
            <a:pPr>
              <a:lnSpc>
                <a:spcPct val="150000"/>
              </a:lnSpc>
            </a:pPr>
            <a:endParaRPr lang="en-US" dirty="0"/>
          </a:p>
          <a:p>
            <a:pPr>
              <a:lnSpc>
                <a:spcPct val="150000"/>
              </a:lnSpc>
            </a:pPr>
            <a:r>
              <a:rPr lang="en-US" dirty="0"/>
              <a:t>Contoh </a:t>
            </a:r>
            <a:r>
              <a:rPr lang="en-US" dirty="0" err="1"/>
              <a:t>nombor</a:t>
            </a:r>
            <a:r>
              <a:rPr lang="en-US" dirty="0"/>
              <a:t> token yang </a:t>
            </a:r>
            <a:r>
              <a:rPr lang="en-US" dirty="0" err="1"/>
              <a:t>terhasil</a:t>
            </a:r>
            <a:r>
              <a:rPr lang="en-US" dirty="0"/>
              <a:t> </a:t>
            </a:r>
            <a:r>
              <a:rPr lang="en-US" dirty="0" err="1"/>
              <a:t>pada</a:t>
            </a:r>
            <a:r>
              <a:rPr lang="en-US" dirty="0"/>
              <a:t> meta tag.</a:t>
            </a:r>
          </a:p>
        </p:txBody>
      </p:sp>
      <p:pic>
        <p:nvPicPr>
          <p:cNvPr id="6146" name="Picture 2" descr="C:\Users\Amirol\Desktop\scr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843" y="2438400"/>
            <a:ext cx="8771837" cy="6096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Amirol\Desktop\tok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320" y="5052165"/>
            <a:ext cx="8849360" cy="559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00811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8450" y="1794937"/>
            <a:ext cx="6769100" cy="1100665"/>
          </a:xfrm>
        </p:spPr>
        <p:txBody>
          <a:bodyPr>
            <a:normAutofit fontScale="90000"/>
          </a:bodyPr>
          <a:lstStyle/>
          <a:p>
            <a:r>
              <a:rPr lang="en-US" b="1" dirty="0">
                <a:latin typeface="Calibri" pitchFamily="34" charset="0"/>
                <a:cs typeface="Calibri" pitchFamily="34" charset="0"/>
              </a:rPr>
              <a:t>Database,  Migrations &amp; Seedings</a:t>
            </a:r>
            <a:br>
              <a:rPr lang="en-US" b="1" dirty="0">
                <a:latin typeface="Calibri" pitchFamily="34" charset="0"/>
                <a:cs typeface="Calibri" pitchFamily="34" charset="0"/>
              </a:rPr>
            </a:br>
            <a:r>
              <a:rPr lang="en-US" b="1" dirty="0">
                <a:latin typeface="Calibri" pitchFamily="34" charset="0"/>
                <a:cs typeface="Calibri" pitchFamily="34" charset="0"/>
              </a:rPr>
              <a:t>www.ikursus.com</a:t>
            </a:r>
            <a:endParaRPr lang="en-US" sz="3100" b="1" dirty="0">
              <a:latin typeface="Calibri" pitchFamily="34" charset="0"/>
              <a:cs typeface="Calibri" pitchFamily="34" charset="0"/>
            </a:endParaRPr>
          </a:p>
        </p:txBody>
      </p:sp>
      <p:sp>
        <p:nvSpPr>
          <p:cNvPr id="3" name="TextBox 2"/>
          <p:cNvSpPr txBox="1"/>
          <p:nvPr/>
        </p:nvSpPr>
        <p:spPr>
          <a:xfrm>
            <a:off x="2182134" y="5480540"/>
            <a:ext cx="5056192" cy="461665"/>
          </a:xfrm>
          <a:prstGeom prst="rect">
            <a:avLst/>
          </a:prstGeom>
          <a:noFill/>
        </p:spPr>
        <p:txBody>
          <a:bodyPr wrap="none" rtlCol="0">
            <a:spAutoFit/>
          </a:bodyPr>
          <a:lstStyle/>
          <a:p>
            <a:r>
              <a:rPr lang="en-US" sz="2400" b="1" dirty="0">
                <a:latin typeface="+mj-lt"/>
              </a:rPr>
              <a:t>The PHP Framework For Web Artisans</a:t>
            </a:r>
          </a:p>
        </p:txBody>
      </p:sp>
      <p:pic>
        <p:nvPicPr>
          <p:cNvPr id="6" name="Graphic 5">
            <a:extLst>
              <a:ext uri="{FF2B5EF4-FFF2-40B4-BE49-F238E27FC236}">
                <a16:creationId xmlns:a16="http://schemas.microsoft.com/office/drawing/2014/main" id="{622A170A-6481-4B79-B0A7-0B9BD9A221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825" y="2656080"/>
            <a:ext cx="8896350" cy="3286125"/>
          </a:xfrm>
          <a:prstGeom prst="rect">
            <a:avLst/>
          </a:prstGeom>
        </p:spPr>
      </p:pic>
    </p:spTree>
    <p:extLst>
      <p:ext uri="{BB962C8B-B14F-4D97-AF65-F5344CB8AC3E}">
        <p14:creationId xmlns:p14="http://schemas.microsoft.com/office/powerpoint/2010/main" val="375547414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a:t>
            </a:r>
          </a:p>
        </p:txBody>
      </p:sp>
      <p:sp>
        <p:nvSpPr>
          <p:cNvPr id="4" name="Content Placeholder 2"/>
          <p:cNvSpPr>
            <a:spLocks noGrp="1"/>
          </p:cNvSpPr>
          <p:nvPr>
            <p:ph sz="quarter" idx="1"/>
          </p:nvPr>
        </p:nvSpPr>
        <p:spPr>
          <a:xfrm>
            <a:off x="304800" y="1524000"/>
            <a:ext cx="9296400" cy="4953000"/>
          </a:xfrm>
        </p:spPr>
        <p:txBody>
          <a:bodyPr>
            <a:normAutofit fontScale="85000" lnSpcReduction="10000"/>
          </a:bodyPr>
          <a:lstStyle/>
          <a:p>
            <a:pPr algn="just">
              <a:lnSpc>
                <a:spcPct val="170000"/>
              </a:lnSpc>
              <a:spcBef>
                <a:spcPts val="0"/>
              </a:spcBef>
              <a:spcAft>
                <a:spcPts val="1800"/>
              </a:spcAft>
            </a:pPr>
            <a:r>
              <a:rPr lang="en-US" dirty="0"/>
              <a:t>Laravel </a:t>
            </a:r>
            <a:r>
              <a:rPr lang="en-US" dirty="0" err="1"/>
              <a:t>buat</a:t>
            </a:r>
            <a:r>
              <a:rPr lang="en-US" dirty="0"/>
              <a:t> </a:t>
            </a:r>
            <a:r>
              <a:rPr lang="en-US" dirty="0" err="1"/>
              <a:t>masa</a:t>
            </a:r>
            <a:r>
              <a:rPr lang="en-US" dirty="0"/>
              <a:t> </a:t>
            </a:r>
            <a:r>
              <a:rPr lang="en-US" dirty="0" err="1"/>
              <a:t>ini</a:t>
            </a:r>
            <a:r>
              <a:rPr lang="en-US" dirty="0"/>
              <a:t> </a:t>
            </a:r>
            <a:r>
              <a:rPr lang="en-US" dirty="0" err="1"/>
              <a:t>boleh</a:t>
            </a:r>
            <a:r>
              <a:rPr lang="en-US" dirty="0"/>
              <a:t> </a:t>
            </a:r>
            <a:r>
              <a:rPr lang="en-US" dirty="0" err="1"/>
              <a:t>bekerjasama</a:t>
            </a:r>
            <a:r>
              <a:rPr lang="en-US" dirty="0"/>
              <a:t> </a:t>
            </a:r>
            <a:r>
              <a:rPr lang="en-US" dirty="0" err="1"/>
              <a:t>dengan</a:t>
            </a:r>
            <a:r>
              <a:rPr lang="en-US" dirty="0"/>
              <a:t> 4 </a:t>
            </a:r>
            <a:r>
              <a:rPr lang="en-US" dirty="0" err="1"/>
              <a:t>jenis</a:t>
            </a:r>
            <a:r>
              <a:rPr lang="en-US" dirty="0"/>
              <a:t> </a:t>
            </a:r>
            <a:r>
              <a:rPr lang="en-US" dirty="0" err="1"/>
              <a:t>pangkalan</a:t>
            </a:r>
            <a:r>
              <a:rPr lang="en-US" dirty="0"/>
              <a:t> data (database) </a:t>
            </a:r>
            <a:r>
              <a:rPr lang="en-US" dirty="0" err="1"/>
              <a:t>iaitu</a:t>
            </a:r>
            <a:r>
              <a:rPr lang="en-US" dirty="0"/>
              <a:t>:</a:t>
            </a:r>
          </a:p>
          <a:p>
            <a:pPr lvl="1">
              <a:lnSpc>
                <a:spcPct val="160000"/>
              </a:lnSpc>
            </a:pPr>
            <a:r>
              <a:rPr lang="en-US" dirty="0"/>
              <a:t>MySQL</a:t>
            </a:r>
          </a:p>
          <a:p>
            <a:pPr lvl="1">
              <a:lnSpc>
                <a:spcPct val="160000"/>
              </a:lnSpc>
            </a:pPr>
            <a:r>
              <a:rPr lang="en-US" dirty="0"/>
              <a:t>SQL Server</a:t>
            </a:r>
          </a:p>
          <a:p>
            <a:pPr lvl="1">
              <a:lnSpc>
                <a:spcPct val="160000"/>
              </a:lnSpc>
            </a:pPr>
            <a:r>
              <a:rPr lang="en-US" dirty="0" err="1"/>
              <a:t>Postgres</a:t>
            </a:r>
            <a:endParaRPr lang="en-US" dirty="0"/>
          </a:p>
          <a:p>
            <a:pPr lvl="1">
              <a:lnSpc>
                <a:spcPct val="160000"/>
              </a:lnSpc>
            </a:pPr>
            <a:r>
              <a:rPr lang="en-US" dirty="0"/>
              <a:t>SQLite</a:t>
            </a:r>
          </a:p>
          <a:p>
            <a:pPr lvl="1">
              <a:lnSpc>
                <a:spcPct val="160000"/>
              </a:lnSpc>
            </a:pPr>
            <a:r>
              <a:rPr lang="en-US" dirty="0">
                <a:solidFill>
                  <a:schemeClr val="accent1"/>
                </a:solidFill>
              </a:rPr>
              <a:t>Oracle (Unofficial – </a:t>
            </a:r>
            <a:r>
              <a:rPr lang="en-US" dirty="0" err="1">
                <a:solidFill>
                  <a:schemeClr val="accent1"/>
                </a:solidFill>
              </a:rPr>
              <a:t>Perlu</a:t>
            </a:r>
            <a:r>
              <a:rPr lang="en-US" dirty="0">
                <a:solidFill>
                  <a:schemeClr val="accent1"/>
                </a:solidFill>
              </a:rPr>
              <a:t> download 3</a:t>
            </a:r>
            <a:r>
              <a:rPr lang="en-US" baseline="30000" dirty="0">
                <a:solidFill>
                  <a:schemeClr val="accent1"/>
                </a:solidFill>
              </a:rPr>
              <a:t>rd</a:t>
            </a:r>
            <a:r>
              <a:rPr lang="en-US" dirty="0">
                <a:solidFill>
                  <a:schemeClr val="accent1"/>
                </a:solidFill>
              </a:rPr>
              <a:t> Dependency)</a:t>
            </a:r>
          </a:p>
          <a:p>
            <a:pPr>
              <a:lnSpc>
                <a:spcPct val="160000"/>
              </a:lnSpc>
            </a:pPr>
            <a:r>
              <a:rPr lang="en-US" dirty="0" err="1"/>
              <a:t>Informasi</a:t>
            </a:r>
            <a:r>
              <a:rPr lang="en-US" dirty="0"/>
              <a:t> </a:t>
            </a:r>
            <a:r>
              <a:rPr lang="en-US" dirty="0" err="1"/>
              <a:t>berkaitan</a:t>
            </a:r>
            <a:r>
              <a:rPr lang="en-US" dirty="0"/>
              <a:t> </a:t>
            </a:r>
            <a:r>
              <a:rPr lang="en-US" dirty="0" err="1"/>
              <a:t>tetapan</a:t>
            </a:r>
            <a:r>
              <a:rPr lang="en-US" dirty="0"/>
              <a:t> database </a:t>
            </a:r>
            <a:r>
              <a:rPr lang="en-US" dirty="0" err="1"/>
              <a:t>boleh</a:t>
            </a:r>
            <a:r>
              <a:rPr lang="en-US" dirty="0"/>
              <a:t> </a:t>
            </a:r>
            <a:r>
              <a:rPr lang="en-US" dirty="0" err="1"/>
              <a:t>dilihat</a:t>
            </a:r>
            <a:r>
              <a:rPr lang="en-US" dirty="0"/>
              <a:t> </a:t>
            </a:r>
            <a:r>
              <a:rPr lang="en-US" dirty="0" err="1"/>
              <a:t>pada</a:t>
            </a:r>
            <a:r>
              <a:rPr lang="en-US" dirty="0"/>
              <a:t> </a:t>
            </a:r>
            <a:r>
              <a:rPr lang="en-US" b="1" i="1" dirty="0" err="1"/>
              <a:t>config</a:t>
            </a:r>
            <a:r>
              <a:rPr lang="en-US" b="1" i="1" dirty="0"/>
              <a:t>/</a:t>
            </a:r>
            <a:r>
              <a:rPr lang="en-US" b="1" i="1" dirty="0" err="1"/>
              <a:t>database.php</a:t>
            </a:r>
            <a:r>
              <a:rPr lang="en-US" dirty="0"/>
              <a:t>.</a:t>
            </a:r>
          </a:p>
          <a:p>
            <a:pPr>
              <a:lnSpc>
                <a:spcPct val="160000"/>
              </a:lnSpc>
            </a:pPr>
            <a:r>
              <a:rPr lang="en-US" dirty="0" err="1"/>
              <a:t>Namun</a:t>
            </a:r>
            <a:r>
              <a:rPr lang="en-US" dirty="0"/>
              <a:t> </a:t>
            </a:r>
            <a:r>
              <a:rPr lang="en-US" dirty="0" err="1"/>
              <a:t>untuk</a:t>
            </a:r>
            <a:r>
              <a:rPr lang="en-US" dirty="0"/>
              <a:t> </a:t>
            </a:r>
            <a:r>
              <a:rPr lang="en-US" dirty="0" err="1"/>
              <a:t>kemudahan</a:t>
            </a:r>
            <a:r>
              <a:rPr lang="en-US" dirty="0"/>
              <a:t> </a:t>
            </a:r>
            <a:r>
              <a:rPr lang="en-US" dirty="0" err="1"/>
              <a:t>tetapan</a:t>
            </a:r>
            <a:r>
              <a:rPr lang="en-US" dirty="0"/>
              <a:t> </a:t>
            </a:r>
            <a:r>
              <a:rPr lang="en-US" dirty="0" err="1"/>
              <a:t>maklumat</a:t>
            </a:r>
            <a:r>
              <a:rPr lang="en-US" dirty="0"/>
              <a:t> database, </a:t>
            </a:r>
            <a:r>
              <a:rPr lang="en-US" dirty="0" err="1"/>
              <a:t>kita</a:t>
            </a:r>
            <a:r>
              <a:rPr lang="en-US" dirty="0"/>
              <a:t> </a:t>
            </a:r>
            <a:r>
              <a:rPr lang="en-US" dirty="0" err="1"/>
              <a:t>tetapkan</a:t>
            </a:r>
            <a:r>
              <a:rPr lang="en-US" dirty="0"/>
              <a:t> di fail </a:t>
            </a:r>
            <a:r>
              <a:rPr lang="en-US" b="1" dirty="0"/>
              <a:t>.</a:t>
            </a:r>
            <a:r>
              <a:rPr lang="en-US" b="1" dirty="0" err="1"/>
              <a:t>env</a:t>
            </a:r>
            <a:endParaRPr lang="en-US" b="1" dirty="0"/>
          </a:p>
        </p:txBody>
      </p:sp>
    </p:spTree>
    <p:extLst>
      <p:ext uri="{BB962C8B-B14F-4D97-AF65-F5344CB8AC3E}">
        <p14:creationId xmlns:p14="http://schemas.microsoft.com/office/powerpoint/2010/main" val="406086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a:t>
            </a:r>
          </a:p>
        </p:txBody>
      </p:sp>
      <p:pic>
        <p:nvPicPr>
          <p:cNvPr id="3" name="Content Placeholder 2"/>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33400" y="1720650"/>
            <a:ext cx="8877300" cy="4646610"/>
          </a:xfrm>
        </p:spPr>
      </p:pic>
    </p:spTree>
    <p:extLst>
      <p:ext uri="{BB962C8B-B14F-4D97-AF65-F5344CB8AC3E}">
        <p14:creationId xmlns:p14="http://schemas.microsoft.com/office/powerpoint/2010/main" val="301739912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 Migrations</a:t>
            </a:r>
          </a:p>
        </p:txBody>
      </p:sp>
      <p:sp>
        <p:nvSpPr>
          <p:cNvPr id="4" name="Content Placeholder 2"/>
          <p:cNvSpPr>
            <a:spLocks noGrp="1"/>
          </p:cNvSpPr>
          <p:nvPr>
            <p:ph sz="quarter" idx="1"/>
          </p:nvPr>
        </p:nvSpPr>
        <p:spPr>
          <a:xfrm>
            <a:off x="304800" y="1524000"/>
            <a:ext cx="9296400" cy="4953000"/>
          </a:xfrm>
        </p:spPr>
        <p:txBody>
          <a:bodyPr>
            <a:normAutofit fontScale="92500"/>
          </a:bodyPr>
          <a:lstStyle/>
          <a:p>
            <a:pPr algn="just">
              <a:lnSpc>
                <a:spcPct val="160000"/>
              </a:lnSpc>
              <a:spcBef>
                <a:spcPts val="0"/>
              </a:spcBef>
              <a:spcAft>
                <a:spcPts val="1800"/>
              </a:spcAft>
            </a:pPr>
            <a:r>
              <a:rPr lang="en-US" dirty="0"/>
              <a:t>Untuk </a:t>
            </a:r>
            <a:r>
              <a:rPr lang="en-US" dirty="0" err="1"/>
              <a:t>membina</a:t>
            </a:r>
            <a:r>
              <a:rPr lang="en-US" dirty="0"/>
              <a:t> </a:t>
            </a:r>
            <a:r>
              <a:rPr lang="en-US" b="1" dirty="0"/>
              <a:t>table database</a:t>
            </a:r>
            <a:r>
              <a:rPr lang="en-US" dirty="0"/>
              <a:t>  MySQL </a:t>
            </a:r>
            <a:r>
              <a:rPr lang="en-US" dirty="0" err="1"/>
              <a:t>apabila</a:t>
            </a:r>
            <a:r>
              <a:rPr lang="en-US" dirty="0"/>
              <a:t> </a:t>
            </a:r>
            <a:r>
              <a:rPr lang="en-US" dirty="0" err="1"/>
              <a:t>membangunkan</a:t>
            </a:r>
            <a:r>
              <a:rPr lang="en-US" dirty="0"/>
              <a:t> </a:t>
            </a:r>
            <a:r>
              <a:rPr lang="en-US" dirty="0" err="1"/>
              <a:t>applikasi</a:t>
            </a:r>
            <a:r>
              <a:rPr lang="en-US" dirty="0"/>
              <a:t> </a:t>
            </a:r>
            <a:r>
              <a:rPr lang="en-US" dirty="0" err="1"/>
              <a:t>menerusi</a:t>
            </a:r>
            <a:r>
              <a:rPr lang="en-US" dirty="0"/>
              <a:t> Laravel, </a:t>
            </a:r>
            <a:r>
              <a:rPr lang="en-US" dirty="0" err="1"/>
              <a:t>kita</a:t>
            </a:r>
            <a:r>
              <a:rPr lang="en-US" dirty="0"/>
              <a:t> </a:t>
            </a:r>
            <a:r>
              <a:rPr lang="en-US" dirty="0" err="1"/>
              <a:t>tidak</a:t>
            </a:r>
            <a:r>
              <a:rPr lang="en-US" dirty="0"/>
              <a:t> </a:t>
            </a:r>
            <a:r>
              <a:rPr lang="en-US" dirty="0" err="1"/>
              <a:t>bina</a:t>
            </a:r>
            <a:r>
              <a:rPr lang="en-US" dirty="0"/>
              <a:t> </a:t>
            </a:r>
            <a:r>
              <a:rPr lang="en-US" dirty="0" err="1"/>
              <a:t>secara</a:t>
            </a:r>
            <a:r>
              <a:rPr lang="en-US" dirty="0"/>
              <a:t> manual di </a:t>
            </a:r>
            <a:r>
              <a:rPr lang="en-US" dirty="0" err="1"/>
              <a:t>PHPMyAdmin</a:t>
            </a:r>
            <a:r>
              <a:rPr lang="en-US" dirty="0"/>
              <a:t>.</a:t>
            </a:r>
          </a:p>
          <a:p>
            <a:pPr algn="just">
              <a:lnSpc>
                <a:spcPct val="160000"/>
              </a:lnSpc>
              <a:spcBef>
                <a:spcPts val="0"/>
              </a:spcBef>
              <a:spcAft>
                <a:spcPts val="1800"/>
              </a:spcAft>
            </a:pPr>
            <a:r>
              <a:rPr lang="en-US" dirty="0" err="1"/>
              <a:t>Sebaliknya</a:t>
            </a:r>
            <a:r>
              <a:rPr lang="en-US" dirty="0"/>
              <a:t> </a:t>
            </a:r>
            <a:r>
              <a:rPr lang="en-US" dirty="0" err="1"/>
              <a:t>kita</a:t>
            </a:r>
            <a:r>
              <a:rPr lang="en-US" dirty="0"/>
              <a:t> </a:t>
            </a:r>
            <a:r>
              <a:rPr lang="en-US" dirty="0" err="1"/>
              <a:t>akan</a:t>
            </a:r>
            <a:r>
              <a:rPr lang="en-US" dirty="0"/>
              <a:t> </a:t>
            </a:r>
            <a:r>
              <a:rPr lang="en-US" dirty="0" err="1"/>
              <a:t>menggunakan</a:t>
            </a:r>
            <a:r>
              <a:rPr lang="en-US" dirty="0"/>
              <a:t> </a:t>
            </a:r>
            <a:r>
              <a:rPr lang="en-US" dirty="0" err="1"/>
              <a:t>fungsi</a:t>
            </a:r>
            <a:r>
              <a:rPr lang="en-US" dirty="0"/>
              <a:t> </a:t>
            </a:r>
            <a:r>
              <a:rPr lang="en-US" b="1" dirty="0"/>
              <a:t>table builder</a:t>
            </a:r>
            <a:r>
              <a:rPr lang="en-US" dirty="0"/>
              <a:t> yang </a:t>
            </a:r>
            <a:r>
              <a:rPr lang="en-US" dirty="0" err="1"/>
              <a:t>dikenali</a:t>
            </a:r>
            <a:r>
              <a:rPr lang="en-US" dirty="0"/>
              <a:t> </a:t>
            </a:r>
            <a:r>
              <a:rPr lang="en-US" dirty="0" err="1"/>
              <a:t>sebagai</a:t>
            </a:r>
            <a:r>
              <a:rPr lang="en-US" dirty="0"/>
              <a:t>  “</a:t>
            </a:r>
            <a:r>
              <a:rPr lang="en-US" b="1" dirty="0"/>
              <a:t>migrations</a:t>
            </a:r>
            <a:r>
              <a:rPr lang="en-US" dirty="0"/>
              <a:t>”.</a:t>
            </a:r>
          </a:p>
          <a:p>
            <a:pPr algn="just">
              <a:lnSpc>
                <a:spcPct val="160000"/>
              </a:lnSpc>
              <a:spcBef>
                <a:spcPts val="0"/>
              </a:spcBef>
              <a:spcAft>
                <a:spcPts val="1800"/>
              </a:spcAft>
            </a:pPr>
            <a:r>
              <a:rPr lang="en-US" dirty="0" err="1"/>
              <a:t>Kelebihan</a:t>
            </a:r>
            <a:r>
              <a:rPr lang="en-US" dirty="0"/>
              <a:t> </a:t>
            </a:r>
            <a:r>
              <a:rPr lang="en-US" dirty="0" err="1"/>
              <a:t>penggunaan</a:t>
            </a:r>
            <a:r>
              <a:rPr lang="en-US" dirty="0"/>
              <a:t> Migration </a:t>
            </a:r>
            <a:r>
              <a:rPr lang="en-US" dirty="0" err="1"/>
              <a:t>ini</a:t>
            </a:r>
            <a:r>
              <a:rPr lang="en-US" dirty="0"/>
              <a:t> </a:t>
            </a:r>
            <a:r>
              <a:rPr lang="en-US" dirty="0" err="1"/>
              <a:t>adalah</a:t>
            </a:r>
            <a:r>
              <a:rPr lang="en-US" dirty="0"/>
              <a:t> </a:t>
            </a:r>
            <a:r>
              <a:rPr lang="en-US" dirty="0" err="1"/>
              <a:t>kita</a:t>
            </a:r>
            <a:r>
              <a:rPr lang="en-US" dirty="0"/>
              <a:t> </a:t>
            </a:r>
            <a:r>
              <a:rPr lang="en-US" dirty="0" err="1"/>
              <a:t>boleh</a:t>
            </a:r>
            <a:r>
              <a:rPr lang="en-US" dirty="0"/>
              <a:t> </a:t>
            </a:r>
            <a:r>
              <a:rPr lang="en-US" dirty="0" err="1"/>
              <a:t>mengawal</a:t>
            </a:r>
            <a:r>
              <a:rPr lang="en-US" dirty="0"/>
              <a:t> </a:t>
            </a:r>
            <a:r>
              <a:rPr lang="en-US" dirty="0" err="1"/>
              <a:t>struktur</a:t>
            </a:r>
            <a:r>
              <a:rPr lang="en-US" dirty="0"/>
              <a:t> </a:t>
            </a:r>
            <a:r>
              <a:rPr lang="en-US" dirty="0" err="1"/>
              <a:t>pembinaan</a:t>
            </a:r>
            <a:r>
              <a:rPr lang="en-US" dirty="0"/>
              <a:t> table database yang </a:t>
            </a:r>
            <a:r>
              <a:rPr lang="en-US" dirty="0" err="1"/>
              <a:t>ingin</a:t>
            </a:r>
            <a:r>
              <a:rPr lang="en-US" dirty="0"/>
              <a:t> </a:t>
            </a:r>
            <a:r>
              <a:rPr lang="en-US" dirty="0" err="1"/>
              <a:t>kita</a:t>
            </a:r>
            <a:r>
              <a:rPr lang="en-US" dirty="0"/>
              <a:t> </a:t>
            </a:r>
            <a:r>
              <a:rPr lang="en-US" dirty="0" err="1"/>
              <a:t>bangunkan</a:t>
            </a:r>
            <a:r>
              <a:rPr lang="en-US" dirty="0"/>
              <a:t>. </a:t>
            </a:r>
            <a:r>
              <a:rPr lang="en-US" dirty="0" err="1"/>
              <a:t>Pendek</a:t>
            </a:r>
            <a:r>
              <a:rPr lang="en-US" dirty="0"/>
              <a:t> kata, </a:t>
            </a:r>
            <a:r>
              <a:rPr lang="en-US" dirty="0" err="1"/>
              <a:t>ia</a:t>
            </a:r>
            <a:r>
              <a:rPr lang="en-US" dirty="0"/>
              <a:t> </a:t>
            </a:r>
            <a:r>
              <a:rPr lang="en-US" dirty="0" err="1"/>
              <a:t>mempunyai</a:t>
            </a:r>
            <a:r>
              <a:rPr lang="en-US" dirty="0"/>
              <a:t> “version control”.</a:t>
            </a:r>
          </a:p>
        </p:txBody>
      </p:sp>
    </p:spTree>
    <p:extLst>
      <p:ext uri="{BB962C8B-B14F-4D97-AF65-F5344CB8AC3E}">
        <p14:creationId xmlns:p14="http://schemas.microsoft.com/office/powerpoint/2010/main" val="72923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 Migrations</a:t>
            </a:r>
          </a:p>
        </p:txBody>
      </p:sp>
      <p:sp>
        <p:nvSpPr>
          <p:cNvPr id="4" name="Content Placeholder 2"/>
          <p:cNvSpPr>
            <a:spLocks noGrp="1"/>
          </p:cNvSpPr>
          <p:nvPr>
            <p:ph sz="quarter" idx="1"/>
          </p:nvPr>
        </p:nvSpPr>
        <p:spPr>
          <a:xfrm>
            <a:off x="304800" y="1524000"/>
            <a:ext cx="9296400" cy="5029200"/>
          </a:xfrm>
        </p:spPr>
        <p:txBody>
          <a:bodyPr>
            <a:normAutofit/>
          </a:bodyPr>
          <a:lstStyle/>
          <a:p>
            <a:pPr algn="just">
              <a:lnSpc>
                <a:spcPct val="150000"/>
              </a:lnSpc>
              <a:spcBef>
                <a:spcPts val="0"/>
              </a:spcBef>
              <a:spcAft>
                <a:spcPts val="1800"/>
              </a:spcAft>
            </a:pPr>
            <a:r>
              <a:rPr lang="en-US" dirty="0"/>
              <a:t>Menerusi </a:t>
            </a:r>
            <a:r>
              <a:rPr lang="en-US" dirty="0" err="1"/>
              <a:t>penggunaan</a:t>
            </a:r>
            <a:r>
              <a:rPr lang="en-US" dirty="0"/>
              <a:t> Migrations </a:t>
            </a:r>
            <a:r>
              <a:rPr lang="en-US" dirty="0" err="1"/>
              <a:t>ini</a:t>
            </a:r>
            <a:r>
              <a:rPr lang="en-US" dirty="0"/>
              <a:t>, </a:t>
            </a:r>
            <a:r>
              <a:rPr lang="en-US" dirty="0" err="1"/>
              <a:t>kita</a:t>
            </a:r>
            <a:r>
              <a:rPr lang="en-US" dirty="0"/>
              <a:t> </a:t>
            </a:r>
            <a:r>
              <a:rPr lang="en-US" dirty="0" err="1"/>
              <a:t>boleh</a:t>
            </a:r>
            <a:r>
              <a:rPr lang="en-US" dirty="0"/>
              <a:t>:</a:t>
            </a:r>
          </a:p>
          <a:p>
            <a:pPr marL="548640" lvl="2" indent="-274320" algn="just">
              <a:lnSpc>
                <a:spcPct val="150000"/>
              </a:lnSpc>
              <a:spcBef>
                <a:spcPts val="0"/>
              </a:spcBef>
              <a:spcAft>
                <a:spcPts val="1800"/>
              </a:spcAft>
            </a:pPr>
            <a:r>
              <a:rPr lang="en-US" dirty="0" err="1"/>
              <a:t>Cipta</a:t>
            </a:r>
            <a:r>
              <a:rPr lang="en-US" dirty="0"/>
              <a:t> table database </a:t>
            </a:r>
            <a:r>
              <a:rPr lang="en-US" dirty="0" err="1"/>
              <a:t>dan</a:t>
            </a:r>
            <a:r>
              <a:rPr lang="en-US" dirty="0"/>
              <a:t> column yang </a:t>
            </a:r>
            <a:r>
              <a:rPr lang="en-US" dirty="0" err="1"/>
              <a:t>diperlukan</a:t>
            </a:r>
            <a:r>
              <a:rPr lang="en-US" dirty="0"/>
              <a:t> </a:t>
            </a:r>
            <a:r>
              <a:rPr lang="en-US" dirty="0" err="1"/>
              <a:t>dengan</a:t>
            </a:r>
            <a:r>
              <a:rPr lang="en-US" dirty="0"/>
              <a:t> </a:t>
            </a:r>
            <a:r>
              <a:rPr lang="en-US" dirty="0" err="1"/>
              <a:t>mudah</a:t>
            </a:r>
            <a:r>
              <a:rPr lang="en-US" dirty="0"/>
              <a:t>.</a:t>
            </a:r>
          </a:p>
          <a:p>
            <a:pPr marL="548640" lvl="2" indent="-274320" algn="just">
              <a:lnSpc>
                <a:spcPct val="150000"/>
              </a:lnSpc>
              <a:spcBef>
                <a:spcPts val="0"/>
              </a:spcBef>
              <a:spcAft>
                <a:spcPts val="1800"/>
              </a:spcAft>
            </a:pPr>
            <a:r>
              <a:rPr lang="en-US" dirty="0" err="1"/>
              <a:t>Boleh</a:t>
            </a:r>
            <a:r>
              <a:rPr lang="en-US" dirty="0"/>
              <a:t> </a:t>
            </a:r>
            <a:r>
              <a:rPr lang="en-US" dirty="0" err="1"/>
              <a:t>tambah</a:t>
            </a:r>
            <a:r>
              <a:rPr lang="en-US" dirty="0"/>
              <a:t>, </a:t>
            </a:r>
            <a:r>
              <a:rPr lang="en-US" dirty="0" err="1"/>
              <a:t>kemaskini</a:t>
            </a:r>
            <a:r>
              <a:rPr lang="en-US" dirty="0"/>
              <a:t>, </a:t>
            </a:r>
            <a:r>
              <a:rPr lang="en-US" dirty="0" err="1"/>
              <a:t>buang</a:t>
            </a:r>
            <a:r>
              <a:rPr lang="en-US" dirty="0"/>
              <a:t>, reset </a:t>
            </a:r>
            <a:r>
              <a:rPr lang="en-US" dirty="0" err="1"/>
              <a:t>atau</a:t>
            </a:r>
            <a:r>
              <a:rPr lang="en-US" dirty="0"/>
              <a:t> </a:t>
            </a:r>
            <a:r>
              <a:rPr lang="en-US" dirty="0" err="1"/>
              <a:t>pasang</a:t>
            </a:r>
            <a:r>
              <a:rPr lang="en-US" dirty="0"/>
              <a:t> </a:t>
            </a:r>
            <a:r>
              <a:rPr lang="en-US" dirty="0" err="1"/>
              <a:t>semula</a:t>
            </a:r>
            <a:r>
              <a:rPr lang="en-US" dirty="0"/>
              <a:t> table </a:t>
            </a:r>
            <a:r>
              <a:rPr lang="en-US" dirty="0" err="1"/>
              <a:t>dan</a:t>
            </a:r>
            <a:r>
              <a:rPr lang="en-US" dirty="0"/>
              <a:t> column </a:t>
            </a:r>
            <a:r>
              <a:rPr lang="en-US" dirty="0" err="1"/>
              <a:t>dengan</a:t>
            </a:r>
            <a:r>
              <a:rPr lang="en-US" dirty="0"/>
              <a:t> </a:t>
            </a:r>
            <a:r>
              <a:rPr lang="en-US" dirty="0" err="1"/>
              <a:t>pantas</a:t>
            </a:r>
            <a:r>
              <a:rPr lang="en-US" dirty="0"/>
              <a:t>.</a:t>
            </a:r>
          </a:p>
          <a:p>
            <a:pPr marL="548640" lvl="2" indent="-274320" algn="just">
              <a:lnSpc>
                <a:spcPct val="150000"/>
              </a:lnSpc>
              <a:spcBef>
                <a:spcPts val="0"/>
              </a:spcBef>
              <a:spcAft>
                <a:spcPts val="1800"/>
              </a:spcAft>
            </a:pPr>
            <a:r>
              <a:rPr lang="en-US" dirty="0" err="1"/>
              <a:t>Melakukan</a:t>
            </a:r>
            <a:r>
              <a:rPr lang="en-US" dirty="0"/>
              <a:t> </a:t>
            </a:r>
            <a:r>
              <a:rPr lang="en-US" b="1" dirty="0"/>
              <a:t>undo</a:t>
            </a:r>
            <a:r>
              <a:rPr lang="en-US" dirty="0"/>
              <a:t> </a:t>
            </a:r>
            <a:r>
              <a:rPr lang="en-US" dirty="0" err="1"/>
              <a:t>sebarang</a:t>
            </a:r>
            <a:r>
              <a:rPr lang="en-US" dirty="0"/>
              <a:t> proses </a:t>
            </a:r>
            <a:r>
              <a:rPr lang="en-US" dirty="0" err="1"/>
              <a:t>pembinaan</a:t>
            </a:r>
            <a:r>
              <a:rPr lang="en-US" dirty="0"/>
              <a:t> table </a:t>
            </a:r>
            <a:r>
              <a:rPr lang="en-US" dirty="0" err="1"/>
              <a:t>atau</a:t>
            </a:r>
            <a:r>
              <a:rPr lang="en-US" dirty="0"/>
              <a:t> column </a:t>
            </a:r>
            <a:r>
              <a:rPr lang="en-US" dirty="0" err="1"/>
              <a:t>dengan</a:t>
            </a:r>
            <a:r>
              <a:rPr lang="en-US" dirty="0"/>
              <a:t> </a:t>
            </a:r>
            <a:r>
              <a:rPr lang="en-US" dirty="0" err="1"/>
              <a:t>hanya</a:t>
            </a:r>
            <a:r>
              <a:rPr lang="en-US" dirty="0"/>
              <a:t> </a:t>
            </a:r>
            <a:r>
              <a:rPr lang="en-US" dirty="0" err="1"/>
              <a:t>satu</a:t>
            </a:r>
            <a:r>
              <a:rPr lang="en-US" dirty="0"/>
              <a:t> </a:t>
            </a:r>
            <a:r>
              <a:rPr lang="en-US" dirty="0" err="1"/>
              <a:t>arahan</a:t>
            </a:r>
            <a:r>
              <a:rPr lang="en-US" dirty="0"/>
              <a:t> </a:t>
            </a:r>
            <a:r>
              <a:rPr lang="en-US" dirty="0" err="1"/>
              <a:t>sahaja</a:t>
            </a:r>
            <a:r>
              <a:rPr lang="en-US" dirty="0"/>
              <a:t> (</a:t>
            </a:r>
            <a:r>
              <a:rPr lang="en-US" dirty="0" err="1"/>
              <a:t>dikenali</a:t>
            </a:r>
            <a:r>
              <a:rPr lang="en-US" dirty="0"/>
              <a:t> </a:t>
            </a:r>
            <a:r>
              <a:rPr lang="en-US" dirty="0" err="1"/>
              <a:t>sebagai</a:t>
            </a:r>
            <a:r>
              <a:rPr lang="en-US" dirty="0"/>
              <a:t> proses rollback).</a:t>
            </a:r>
          </a:p>
          <a:p>
            <a:pPr algn="just">
              <a:lnSpc>
                <a:spcPct val="150000"/>
              </a:lnSpc>
              <a:spcBef>
                <a:spcPts val="0"/>
              </a:spcBef>
              <a:spcAft>
                <a:spcPts val="1800"/>
              </a:spcAft>
            </a:pPr>
            <a:r>
              <a:rPr lang="en-US" dirty="0" err="1"/>
              <a:t>Kesemua</a:t>
            </a:r>
            <a:r>
              <a:rPr lang="en-US" dirty="0"/>
              <a:t> fail migration </a:t>
            </a:r>
            <a:r>
              <a:rPr lang="en-US" dirty="0" err="1"/>
              <a:t>disimpan</a:t>
            </a:r>
            <a:r>
              <a:rPr lang="en-US" dirty="0"/>
              <a:t> di </a:t>
            </a:r>
            <a:r>
              <a:rPr lang="en-US" dirty="0" err="1"/>
              <a:t>dalam</a:t>
            </a:r>
            <a:r>
              <a:rPr lang="en-US" dirty="0"/>
              <a:t> </a:t>
            </a:r>
            <a:r>
              <a:rPr lang="en-US" dirty="0" err="1"/>
              <a:t>direktori</a:t>
            </a:r>
            <a:r>
              <a:rPr lang="en-US" dirty="0"/>
              <a:t> </a:t>
            </a:r>
            <a:r>
              <a:rPr lang="en-US" b="1" dirty="0"/>
              <a:t>database/migrations</a:t>
            </a:r>
          </a:p>
        </p:txBody>
      </p:sp>
    </p:spTree>
    <p:extLst>
      <p:ext uri="{BB962C8B-B14F-4D97-AF65-F5344CB8AC3E}">
        <p14:creationId xmlns:p14="http://schemas.microsoft.com/office/powerpoint/2010/main" val="18389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a:t>Model-View-Controller (MVC)</a:t>
            </a:r>
          </a:p>
        </p:txBody>
      </p:sp>
      <p:sp>
        <p:nvSpPr>
          <p:cNvPr id="4" name="Content Placeholder 3"/>
          <p:cNvSpPr>
            <a:spLocks noGrp="1"/>
          </p:cNvSpPr>
          <p:nvPr>
            <p:ph sz="quarter" idx="1"/>
          </p:nvPr>
        </p:nvSpPr>
        <p:spPr>
          <a:xfrm>
            <a:off x="304800" y="1447800"/>
            <a:ext cx="9296400" cy="5105400"/>
          </a:xfrm>
        </p:spPr>
        <p:txBody>
          <a:bodyPr>
            <a:normAutofit fontScale="77500" lnSpcReduction="20000"/>
          </a:bodyPr>
          <a:lstStyle/>
          <a:p>
            <a:pPr algn="just">
              <a:lnSpc>
                <a:spcPct val="170000"/>
              </a:lnSpc>
              <a:spcBef>
                <a:spcPts val="0"/>
              </a:spcBef>
              <a:spcAft>
                <a:spcPts val="1800"/>
              </a:spcAft>
            </a:pPr>
            <a:r>
              <a:rPr lang="en-US" b="1" u="sng" dirty="0"/>
              <a:t>Model</a:t>
            </a:r>
            <a:r>
              <a:rPr lang="en-US" dirty="0"/>
              <a:t>: </a:t>
            </a:r>
            <a:r>
              <a:rPr lang="en-US" dirty="0" err="1"/>
              <a:t>Mewakili</a:t>
            </a:r>
            <a:r>
              <a:rPr lang="en-US" dirty="0"/>
              <a:t> </a:t>
            </a:r>
            <a:r>
              <a:rPr lang="en-US" dirty="0" err="1"/>
              <a:t>lapisan</a:t>
            </a:r>
            <a:r>
              <a:rPr lang="en-US" dirty="0"/>
              <a:t> data </a:t>
            </a:r>
            <a:r>
              <a:rPr lang="en-US" dirty="0" err="1"/>
              <a:t>dalam</a:t>
            </a:r>
            <a:r>
              <a:rPr lang="en-US" dirty="0"/>
              <a:t> </a:t>
            </a:r>
            <a:r>
              <a:rPr lang="en-US" dirty="0" err="1"/>
              <a:t>aplikasi</a:t>
            </a:r>
            <a:r>
              <a:rPr lang="en-US" dirty="0"/>
              <a:t> Laravel. </a:t>
            </a:r>
            <a:r>
              <a:rPr lang="en-US" dirty="0" err="1"/>
              <a:t>Ia</a:t>
            </a:r>
            <a:r>
              <a:rPr lang="en-US" dirty="0"/>
              <a:t> </a:t>
            </a:r>
            <a:r>
              <a:rPr lang="en-US" dirty="0" err="1"/>
              <a:t>bertanggungjawab</a:t>
            </a:r>
            <a:r>
              <a:rPr lang="en-US" dirty="0"/>
              <a:t> </a:t>
            </a:r>
            <a:r>
              <a:rPr lang="en-US" dirty="0" err="1"/>
              <a:t>untuk</a:t>
            </a:r>
            <a:r>
              <a:rPr lang="en-US" dirty="0"/>
              <a:t> </a:t>
            </a:r>
            <a:r>
              <a:rPr lang="en-US" dirty="0" err="1"/>
              <a:t>mengurus</a:t>
            </a:r>
            <a:r>
              <a:rPr lang="en-US" dirty="0"/>
              <a:t> </a:t>
            </a:r>
            <a:r>
              <a:rPr lang="en-US" dirty="0" err="1"/>
              <a:t>sumber</a:t>
            </a:r>
            <a:r>
              <a:rPr lang="en-US" dirty="0"/>
              <a:t> data, </a:t>
            </a:r>
            <a:r>
              <a:rPr lang="en-US" dirty="0" err="1"/>
              <a:t>termasuk</a:t>
            </a:r>
            <a:r>
              <a:rPr lang="en-US" dirty="0"/>
              <a:t> </a:t>
            </a:r>
            <a:r>
              <a:rPr lang="en-US" dirty="0" err="1"/>
              <a:t>pengambilan</a:t>
            </a:r>
            <a:r>
              <a:rPr lang="en-US" dirty="0"/>
              <a:t> dan </a:t>
            </a:r>
            <a:r>
              <a:rPr lang="en-US" dirty="0" err="1"/>
              <a:t>penyimpanan</a:t>
            </a:r>
            <a:r>
              <a:rPr lang="en-US" dirty="0"/>
              <a:t> </a:t>
            </a:r>
            <a:r>
              <a:rPr lang="en-US" dirty="0" err="1"/>
              <a:t>maklumat</a:t>
            </a:r>
            <a:r>
              <a:rPr lang="en-US" dirty="0"/>
              <a:t> </a:t>
            </a:r>
            <a:r>
              <a:rPr lang="en-US" dirty="0" err="1"/>
              <a:t>ke</a:t>
            </a:r>
            <a:r>
              <a:rPr lang="en-US" dirty="0"/>
              <a:t> </a:t>
            </a:r>
            <a:r>
              <a:rPr lang="en-US" dirty="0" err="1"/>
              <a:t>pangkalan</a:t>
            </a:r>
            <a:r>
              <a:rPr lang="en-US" dirty="0"/>
              <a:t> data. Model juga </a:t>
            </a:r>
            <a:r>
              <a:rPr lang="en-US" dirty="0" err="1"/>
              <a:t>berperanan</a:t>
            </a:r>
            <a:r>
              <a:rPr lang="en-US" dirty="0"/>
              <a:t> </a:t>
            </a:r>
            <a:r>
              <a:rPr lang="en-US" dirty="0" err="1"/>
              <a:t>dalam</a:t>
            </a:r>
            <a:r>
              <a:rPr lang="en-US" dirty="0"/>
              <a:t> </a:t>
            </a:r>
            <a:r>
              <a:rPr lang="en-US" dirty="0" err="1"/>
              <a:t>melakukan</a:t>
            </a:r>
            <a:r>
              <a:rPr lang="en-US" dirty="0"/>
              <a:t> </a:t>
            </a:r>
            <a:r>
              <a:rPr lang="en-US" dirty="0" err="1"/>
              <a:t>validasi</a:t>
            </a:r>
            <a:r>
              <a:rPr lang="en-US" dirty="0"/>
              <a:t> data </a:t>
            </a:r>
            <a:r>
              <a:rPr lang="en-US" dirty="0" err="1"/>
              <a:t>sebelum</a:t>
            </a:r>
            <a:r>
              <a:rPr lang="en-US" dirty="0"/>
              <a:t> </a:t>
            </a:r>
            <a:r>
              <a:rPr lang="en-US" dirty="0" err="1"/>
              <a:t>disimpan</a:t>
            </a:r>
            <a:r>
              <a:rPr lang="en-US" dirty="0"/>
              <a:t> </a:t>
            </a:r>
            <a:r>
              <a:rPr lang="en-US" dirty="0" err="1"/>
              <a:t>atau</a:t>
            </a:r>
            <a:r>
              <a:rPr lang="en-US" dirty="0"/>
              <a:t> </a:t>
            </a:r>
            <a:r>
              <a:rPr lang="en-US" dirty="0" err="1"/>
              <a:t>dipaparkan</a:t>
            </a:r>
            <a:r>
              <a:rPr lang="en-US" dirty="0"/>
              <a:t> </a:t>
            </a:r>
            <a:r>
              <a:rPr lang="en-US" dirty="0" err="1"/>
              <a:t>kepada</a:t>
            </a:r>
            <a:r>
              <a:rPr lang="en-US" dirty="0"/>
              <a:t> </a:t>
            </a:r>
            <a:r>
              <a:rPr lang="en-US" dirty="0" err="1"/>
              <a:t>pengguna</a:t>
            </a:r>
            <a:r>
              <a:rPr lang="en-US" dirty="0"/>
              <a:t>.</a:t>
            </a:r>
          </a:p>
          <a:p>
            <a:pPr algn="just">
              <a:lnSpc>
                <a:spcPct val="170000"/>
              </a:lnSpc>
              <a:spcBef>
                <a:spcPts val="0"/>
              </a:spcBef>
              <a:spcAft>
                <a:spcPts val="1800"/>
              </a:spcAft>
            </a:pPr>
            <a:r>
              <a:rPr lang="en-US" b="1" u="sng" dirty="0"/>
              <a:t>View</a:t>
            </a:r>
            <a:r>
              <a:rPr lang="en-US" dirty="0"/>
              <a:t>: “User Interface- UI”. </a:t>
            </a:r>
            <a:r>
              <a:rPr lang="en-US" dirty="0" err="1"/>
              <a:t>Rekabentuk</a:t>
            </a:r>
            <a:r>
              <a:rPr lang="en-US" dirty="0"/>
              <a:t> </a:t>
            </a:r>
            <a:r>
              <a:rPr lang="en-US" dirty="0" err="1"/>
              <a:t>sistem</a:t>
            </a:r>
            <a:r>
              <a:rPr lang="en-US" dirty="0"/>
              <a:t> dan </a:t>
            </a:r>
            <a:r>
              <a:rPr lang="en-US" dirty="0" err="1"/>
              <a:t>susun</a:t>
            </a:r>
            <a:r>
              <a:rPr lang="en-US" dirty="0"/>
              <a:t> </a:t>
            </a:r>
            <a:r>
              <a:rPr lang="en-US" dirty="0" err="1"/>
              <a:t>atur</a:t>
            </a:r>
            <a:r>
              <a:rPr lang="en-US" dirty="0"/>
              <a:t> output data (HTML/</a:t>
            </a:r>
            <a:r>
              <a:rPr lang="en-US" dirty="0" err="1"/>
              <a:t>Javascript</a:t>
            </a:r>
            <a:r>
              <a:rPr lang="en-US" dirty="0"/>
              <a:t>) </a:t>
            </a:r>
            <a:r>
              <a:rPr lang="en-US" dirty="0" err="1"/>
              <a:t>untuk</a:t>
            </a:r>
            <a:r>
              <a:rPr lang="en-US" dirty="0"/>
              <a:t> </a:t>
            </a:r>
            <a:r>
              <a:rPr lang="en-US" dirty="0" err="1"/>
              <a:t>sistem</a:t>
            </a:r>
            <a:r>
              <a:rPr lang="en-US" dirty="0"/>
              <a:t>. </a:t>
            </a:r>
            <a:r>
              <a:rPr lang="en-US" i="1" dirty="0" err="1"/>
              <a:t>Contoh</a:t>
            </a:r>
            <a:r>
              <a:rPr lang="en-US" dirty="0"/>
              <a:t>: </a:t>
            </a:r>
            <a:r>
              <a:rPr lang="en-US" dirty="0" err="1"/>
              <a:t>Paparan</a:t>
            </a:r>
            <a:r>
              <a:rPr lang="en-US" dirty="0"/>
              <a:t> </a:t>
            </a:r>
            <a:r>
              <a:rPr lang="en-US" dirty="0" err="1"/>
              <a:t>halaman</a:t>
            </a:r>
            <a:r>
              <a:rPr lang="en-US" dirty="0"/>
              <a:t> login.</a:t>
            </a:r>
          </a:p>
          <a:p>
            <a:pPr algn="just">
              <a:lnSpc>
                <a:spcPct val="170000"/>
              </a:lnSpc>
              <a:spcBef>
                <a:spcPts val="0"/>
              </a:spcBef>
              <a:spcAft>
                <a:spcPts val="1800"/>
              </a:spcAft>
            </a:pPr>
            <a:r>
              <a:rPr lang="en-US" b="1" u="sng" dirty="0"/>
              <a:t>Controller</a:t>
            </a:r>
            <a:r>
              <a:rPr lang="en-US" dirty="0"/>
              <a:t>: M</a:t>
            </a:r>
            <a:r>
              <a:rPr lang="en-MY" dirty="0" err="1"/>
              <a:t>enghubungkan</a:t>
            </a:r>
            <a:r>
              <a:rPr lang="en-MY" dirty="0"/>
              <a:t> Model dan View. </a:t>
            </a:r>
            <a:r>
              <a:rPr lang="en-MY" dirty="0" err="1"/>
              <a:t>Ia</a:t>
            </a:r>
            <a:r>
              <a:rPr lang="en-MY" dirty="0"/>
              <a:t> </a:t>
            </a:r>
            <a:r>
              <a:rPr lang="en-MY" dirty="0" err="1"/>
              <a:t>menerima</a:t>
            </a:r>
            <a:r>
              <a:rPr lang="en-MY" dirty="0"/>
              <a:t> </a:t>
            </a:r>
            <a:r>
              <a:rPr lang="en-MY" dirty="0" err="1"/>
              <a:t>permintaan</a:t>
            </a:r>
            <a:r>
              <a:rPr lang="en-MY" dirty="0"/>
              <a:t> </a:t>
            </a:r>
            <a:r>
              <a:rPr lang="en-MY" dirty="0" err="1"/>
              <a:t>dari</a:t>
            </a:r>
            <a:r>
              <a:rPr lang="en-MY" dirty="0"/>
              <a:t> </a:t>
            </a:r>
            <a:r>
              <a:rPr lang="en-MY" dirty="0" err="1"/>
              <a:t>pengguna</a:t>
            </a:r>
            <a:r>
              <a:rPr lang="en-MY" dirty="0"/>
              <a:t> </a:t>
            </a:r>
            <a:r>
              <a:rPr lang="en-MY" dirty="0" err="1"/>
              <a:t>melalui</a:t>
            </a:r>
            <a:r>
              <a:rPr lang="en-MY" dirty="0"/>
              <a:t> </a:t>
            </a:r>
            <a:r>
              <a:rPr lang="en-MY" dirty="0" err="1"/>
              <a:t>laluan</a:t>
            </a:r>
            <a:r>
              <a:rPr lang="en-MY" dirty="0"/>
              <a:t> (routes) dan </a:t>
            </a:r>
            <a:r>
              <a:rPr lang="en-MY" dirty="0" err="1"/>
              <a:t>memproses</a:t>
            </a:r>
            <a:r>
              <a:rPr lang="en-MY" dirty="0"/>
              <a:t> </a:t>
            </a:r>
            <a:r>
              <a:rPr lang="en-MY" dirty="0" err="1"/>
              <a:t>permintaan</a:t>
            </a:r>
            <a:r>
              <a:rPr lang="en-MY" dirty="0"/>
              <a:t> </a:t>
            </a:r>
            <a:r>
              <a:rPr lang="en-MY" dirty="0" err="1"/>
              <a:t>tersebut</a:t>
            </a:r>
            <a:r>
              <a:rPr lang="en-MY" dirty="0"/>
              <a:t>. Controller </a:t>
            </a:r>
            <a:r>
              <a:rPr lang="en-MY" dirty="0" err="1"/>
              <a:t>berinteraksi</a:t>
            </a:r>
            <a:r>
              <a:rPr lang="en-MY" dirty="0"/>
              <a:t> </a:t>
            </a:r>
            <a:r>
              <a:rPr lang="en-MY" dirty="0" err="1"/>
              <a:t>dengan</a:t>
            </a:r>
            <a:r>
              <a:rPr lang="en-MY" dirty="0"/>
              <a:t> Model </a:t>
            </a:r>
            <a:r>
              <a:rPr lang="en-MY" dirty="0" err="1"/>
              <a:t>untuk</a:t>
            </a:r>
            <a:r>
              <a:rPr lang="en-MY" dirty="0"/>
              <a:t> </a:t>
            </a:r>
            <a:r>
              <a:rPr lang="en-MY" dirty="0" err="1"/>
              <a:t>mengambil</a:t>
            </a:r>
            <a:r>
              <a:rPr lang="en-MY" dirty="0"/>
              <a:t> </a:t>
            </a:r>
            <a:r>
              <a:rPr lang="en-MY" dirty="0" err="1"/>
              <a:t>atau</a:t>
            </a:r>
            <a:r>
              <a:rPr lang="en-MY" dirty="0"/>
              <a:t> </a:t>
            </a:r>
            <a:r>
              <a:rPr lang="en-MY" dirty="0" err="1"/>
              <a:t>menyimpan</a:t>
            </a:r>
            <a:r>
              <a:rPr lang="en-MY" dirty="0"/>
              <a:t> data yang </a:t>
            </a:r>
            <a:r>
              <a:rPr lang="en-MY" dirty="0" err="1"/>
              <a:t>diperlukan</a:t>
            </a:r>
            <a:r>
              <a:rPr lang="en-MY" dirty="0"/>
              <a:t>, dan </a:t>
            </a:r>
            <a:r>
              <a:rPr lang="en-MY" dirty="0" err="1"/>
              <a:t>kemudian</a:t>
            </a:r>
            <a:r>
              <a:rPr lang="en-MY" dirty="0"/>
              <a:t> </a:t>
            </a:r>
            <a:r>
              <a:rPr lang="en-MY" dirty="0" err="1"/>
              <a:t>memilih</a:t>
            </a:r>
            <a:r>
              <a:rPr lang="en-MY" dirty="0"/>
              <a:t> View yang </a:t>
            </a:r>
            <a:r>
              <a:rPr lang="en-MY" dirty="0" err="1"/>
              <a:t>sesuai</a:t>
            </a:r>
            <a:r>
              <a:rPr lang="en-MY" dirty="0"/>
              <a:t> </a:t>
            </a:r>
            <a:r>
              <a:rPr lang="en-MY" dirty="0" err="1"/>
              <a:t>untuk</a:t>
            </a:r>
            <a:r>
              <a:rPr lang="en-MY" dirty="0"/>
              <a:t> </a:t>
            </a:r>
            <a:r>
              <a:rPr lang="en-MY" dirty="0" err="1"/>
              <a:t>dipaparkan</a:t>
            </a:r>
            <a:r>
              <a:rPr lang="en-MY" dirty="0"/>
              <a:t> </a:t>
            </a:r>
            <a:r>
              <a:rPr lang="en-MY" dirty="0" err="1"/>
              <a:t>kepada</a:t>
            </a:r>
            <a:r>
              <a:rPr lang="en-MY" dirty="0"/>
              <a:t> </a:t>
            </a:r>
            <a:r>
              <a:rPr lang="en-MY" dirty="0" err="1"/>
              <a:t>pengguna</a:t>
            </a:r>
            <a:r>
              <a:rPr lang="en-MY" dirty="0"/>
              <a:t>.</a:t>
            </a:r>
            <a:endParaRPr lang="en-US" dirty="0"/>
          </a:p>
        </p:txBody>
      </p:sp>
    </p:spTree>
    <p:extLst>
      <p:ext uri="{BB962C8B-B14F-4D97-AF65-F5344CB8AC3E}">
        <p14:creationId xmlns:p14="http://schemas.microsoft.com/office/powerpoint/2010/main" val="74603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 Migrations</a:t>
            </a:r>
          </a:p>
        </p:txBody>
      </p:sp>
      <p:sp>
        <p:nvSpPr>
          <p:cNvPr id="4" name="Content Placeholder 2"/>
          <p:cNvSpPr>
            <a:spLocks noGrp="1"/>
          </p:cNvSpPr>
          <p:nvPr>
            <p:ph sz="quarter" idx="1"/>
          </p:nvPr>
        </p:nvSpPr>
        <p:spPr>
          <a:xfrm>
            <a:off x="304800" y="1524000"/>
            <a:ext cx="9296400" cy="5029200"/>
          </a:xfrm>
        </p:spPr>
        <p:txBody>
          <a:bodyPr>
            <a:normAutofit/>
          </a:bodyPr>
          <a:lstStyle/>
          <a:p>
            <a:pPr algn="just">
              <a:lnSpc>
                <a:spcPct val="160000"/>
              </a:lnSpc>
              <a:spcBef>
                <a:spcPts val="0"/>
              </a:spcBef>
              <a:spcAft>
                <a:spcPts val="1800"/>
              </a:spcAft>
            </a:pPr>
            <a:r>
              <a:rPr lang="en-US" dirty="0"/>
              <a:t>Untuk </a:t>
            </a:r>
            <a:r>
              <a:rPr lang="en-US" dirty="0" err="1"/>
              <a:t>membina</a:t>
            </a:r>
            <a:r>
              <a:rPr lang="en-US" dirty="0"/>
              <a:t> fail migration </a:t>
            </a:r>
            <a:r>
              <a:rPr lang="en-US" dirty="0" err="1"/>
              <a:t>bagi</a:t>
            </a:r>
            <a:r>
              <a:rPr lang="en-US" dirty="0"/>
              <a:t> </a:t>
            </a:r>
            <a:r>
              <a:rPr lang="en-US" dirty="0" err="1"/>
              <a:t>penciptaan</a:t>
            </a:r>
            <a:r>
              <a:rPr lang="en-US" dirty="0"/>
              <a:t> table </a:t>
            </a:r>
            <a:r>
              <a:rPr lang="en-US" dirty="0" err="1"/>
              <a:t>baru</a:t>
            </a:r>
            <a:r>
              <a:rPr lang="en-US" dirty="0"/>
              <a:t>, </a:t>
            </a:r>
            <a:r>
              <a:rPr lang="en-US" dirty="0" err="1"/>
              <a:t>berikut</a:t>
            </a:r>
            <a:r>
              <a:rPr lang="en-US" dirty="0"/>
              <a:t> </a:t>
            </a:r>
            <a:r>
              <a:rPr lang="en-US" dirty="0" err="1"/>
              <a:t>adalah</a:t>
            </a:r>
            <a:r>
              <a:rPr lang="en-US" dirty="0"/>
              <a:t> </a:t>
            </a:r>
            <a:r>
              <a:rPr lang="en-US" dirty="0" err="1"/>
              <a:t>arahan</a:t>
            </a:r>
            <a:r>
              <a:rPr lang="en-US" dirty="0"/>
              <a:t> </a:t>
            </a:r>
            <a:r>
              <a:rPr lang="en-US" dirty="0" err="1"/>
              <a:t>asasnya</a:t>
            </a:r>
            <a:r>
              <a:rPr lang="en-US" dirty="0"/>
              <a:t>:</a:t>
            </a:r>
          </a:p>
          <a:p>
            <a:pPr algn="just">
              <a:lnSpc>
                <a:spcPct val="160000"/>
              </a:lnSpc>
              <a:spcBef>
                <a:spcPts val="0"/>
              </a:spcBef>
              <a:spcAft>
                <a:spcPts val="1800"/>
              </a:spcAft>
            </a:pPr>
            <a:endParaRPr lang="en-US" dirty="0"/>
          </a:p>
          <a:p>
            <a:pPr algn="just">
              <a:lnSpc>
                <a:spcPct val="160000"/>
              </a:lnSpc>
              <a:spcBef>
                <a:spcPts val="0"/>
              </a:spcBef>
              <a:spcAft>
                <a:spcPts val="1800"/>
              </a:spcAft>
            </a:pPr>
            <a:r>
              <a:rPr lang="en-US" dirty="0" err="1"/>
              <a:t>dimana</a:t>
            </a:r>
            <a:r>
              <a:rPr lang="en-US" dirty="0"/>
              <a:t>, format </a:t>
            </a:r>
            <a:r>
              <a:rPr lang="en-US" dirty="0" err="1"/>
              <a:t>penamaannya</a:t>
            </a:r>
            <a:r>
              <a:rPr lang="en-US" dirty="0"/>
              <a:t>:</a:t>
            </a:r>
          </a:p>
          <a:p>
            <a:pPr marL="548640" lvl="2" indent="-274320" algn="just">
              <a:lnSpc>
                <a:spcPct val="160000"/>
              </a:lnSpc>
              <a:spcBef>
                <a:spcPts val="0"/>
              </a:spcBef>
              <a:spcAft>
                <a:spcPts val="1800"/>
              </a:spcAft>
            </a:pPr>
            <a:r>
              <a:rPr lang="en-US" b="1" dirty="0" err="1">
                <a:solidFill>
                  <a:srgbClr val="002060"/>
                </a:solidFill>
              </a:rPr>
              <a:t>create_</a:t>
            </a:r>
            <a:r>
              <a:rPr lang="en-US" b="1" dirty="0" err="1">
                <a:solidFill>
                  <a:srgbClr val="C00000"/>
                </a:solidFill>
              </a:rPr>
              <a:t>namatable</a:t>
            </a:r>
            <a:r>
              <a:rPr lang="en-US" b="1" dirty="0" err="1"/>
              <a:t>_table</a:t>
            </a:r>
            <a:r>
              <a:rPr lang="en-US" b="1" dirty="0"/>
              <a:t> - </a:t>
            </a:r>
            <a:r>
              <a:rPr lang="en-US" dirty="0" err="1"/>
              <a:t>Memudahkan</a:t>
            </a:r>
            <a:r>
              <a:rPr lang="en-US" dirty="0"/>
              <a:t> </a:t>
            </a:r>
            <a:r>
              <a:rPr lang="en-US" dirty="0" err="1"/>
              <a:t>kita</a:t>
            </a:r>
            <a:r>
              <a:rPr lang="en-US" dirty="0"/>
              <a:t> </a:t>
            </a:r>
            <a:r>
              <a:rPr lang="en-US" dirty="0" err="1"/>
              <a:t>mengetahui</a:t>
            </a:r>
            <a:r>
              <a:rPr lang="en-US" dirty="0"/>
              <a:t> </a:t>
            </a:r>
            <a:r>
              <a:rPr lang="en-US" dirty="0" err="1"/>
              <a:t>bahawa</a:t>
            </a:r>
            <a:r>
              <a:rPr lang="en-US" dirty="0"/>
              <a:t> fail </a:t>
            </a:r>
            <a:r>
              <a:rPr lang="en-US" dirty="0" err="1"/>
              <a:t>ini</a:t>
            </a:r>
            <a:r>
              <a:rPr lang="en-US" dirty="0"/>
              <a:t> </a:t>
            </a:r>
            <a:r>
              <a:rPr lang="en-US" dirty="0" err="1"/>
              <a:t>untuk</a:t>
            </a:r>
            <a:r>
              <a:rPr lang="en-US" dirty="0"/>
              <a:t> proses </a:t>
            </a:r>
            <a:r>
              <a:rPr lang="en-US" dirty="0" err="1"/>
              <a:t>cipta</a:t>
            </a:r>
            <a:r>
              <a:rPr lang="en-US" dirty="0"/>
              <a:t> table </a:t>
            </a:r>
            <a:r>
              <a:rPr lang="en-US" dirty="0" err="1"/>
              <a:t>namatable</a:t>
            </a:r>
            <a:endParaRPr lang="en-US" dirty="0"/>
          </a:p>
          <a:p>
            <a:pPr marL="548640" lvl="2" indent="-274320" algn="just">
              <a:lnSpc>
                <a:spcPct val="160000"/>
              </a:lnSpc>
              <a:spcBef>
                <a:spcPts val="0"/>
              </a:spcBef>
              <a:spcAft>
                <a:spcPts val="1800"/>
              </a:spcAft>
            </a:pPr>
            <a:r>
              <a:rPr lang="en-US" b="1" dirty="0">
                <a:solidFill>
                  <a:srgbClr val="0070C0"/>
                </a:solidFill>
              </a:rPr>
              <a:t>--create=</a:t>
            </a:r>
            <a:r>
              <a:rPr lang="en-US" b="1" dirty="0" err="1">
                <a:solidFill>
                  <a:srgbClr val="0070C0"/>
                </a:solidFill>
              </a:rPr>
              <a:t>namatable</a:t>
            </a:r>
            <a:r>
              <a:rPr lang="en-US" b="1" dirty="0">
                <a:solidFill>
                  <a:srgbClr val="0070C0"/>
                </a:solidFill>
              </a:rPr>
              <a:t> </a:t>
            </a:r>
            <a:r>
              <a:rPr lang="en-US" dirty="0"/>
              <a:t>- </a:t>
            </a:r>
            <a:r>
              <a:rPr lang="en-US" i="1" dirty="0" err="1"/>
              <a:t>digunakan</a:t>
            </a:r>
            <a:r>
              <a:rPr lang="en-US" i="1" dirty="0"/>
              <a:t> </a:t>
            </a:r>
            <a:r>
              <a:rPr lang="en-US" i="1" dirty="0" err="1"/>
              <a:t>untuk</a:t>
            </a:r>
            <a:r>
              <a:rPr lang="en-US" i="1" dirty="0"/>
              <a:t> </a:t>
            </a:r>
            <a:r>
              <a:rPr lang="en-US" i="1" dirty="0" err="1"/>
              <a:t>menghasilkan</a:t>
            </a:r>
            <a:r>
              <a:rPr lang="en-US" i="1" dirty="0"/>
              <a:t> </a:t>
            </a:r>
            <a:r>
              <a:rPr lang="en-US" i="1" dirty="0" err="1"/>
              <a:t>kod</a:t>
            </a:r>
            <a:r>
              <a:rPr lang="en-US" i="1" dirty="0"/>
              <a:t> Schema </a:t>
            </a:r>
            <a:r>
              <a:rPr lang="en-US" i="1" dirty="0" err="1"/>
              <a:t>cipta</a:t>
            </a:r>
            <a:r>
              <a:rPr lang="en-US" i="1" dirty="0"/>
              <a:t> table </a:t>
            </a:r>
            <a:r>
              <a:rPr lang="en-US" i="1" dirty="0" err="1"/>
              <a:t>baru</a:t>
            </a:r>
            <a:r>
              <a:rPr lang="en-US" i="1" dirty="0"/>
              <a:t>.</a:t>
            </a:r>
            <a:endParaRPr lang="en-US" dirty="0"/>
          </a:p>
        </p:txBody>
      </p:sp>
      <p:sp>
        <p:nvSpPr>
          <p:cNvPr id="3" name="Rectangle 2"/>
          <p:cNvSpPr/>
          <p:nvPr/>
        </p:nvSpPr>
        <p:spPr>
          <a:xfrm>
            <a:off x="446314" y="3124200"/>
            <a:ext cx="8929915" cy="7620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tx1"/>
                </a:solidFill>
              </a:rPr>
              <a:t>php</a:t>
            </a:r>
            <a:r>
              <a:rPr lang="en-US" sz="2000" b="1" dirty="0">
                <a:solidFill>
                  <a:schemeClr val="tx1"/>
                </a:solidFill>
              </a:rPr>
              <a:t> artisan </a:t>
            </a:r>
            <a:r>
              <a:rPr lang="en-US" sz="2000" b="1" dirty="0" err="1">
                <a:solidFill>
                  <a:srgbClr val="C00000"/>
                </a:solidFill>
              </a:rPr>
              <a:t>make:migration</a:t>
            </a:r>
            <a:r>
              <a:rPr lang="en-US" sz="2000" b="1" dirty="0">
                <a:solidFill>
                  <a:schemeClr val="tx1"/>
                </a:solidFill>
              </a:rPr>
              <a:t> </a:t>
            </a:r>
            <a:r>
              <a:rPr lang="en-US" sz="2000" b="1" dirty="0" err="1">
                <a:solidFill>
                  <a:srgbClr val="002060"/>
                </a:solidFill>
              </a:rPr>
              <a:t>create_</a:t>
            </a:r>
            <a:r>
              <a:rPr lang="en-US" sz="2000" b="1" dirty="0" err="1">
                <a:solidFill>
                  <a:srgbClr val="C00000"/>
                </a:solidFill>
              </a:rPr>
              <a:t>namatable</a:t>
            </a:r>
            <a:r>
              <a:rPr lang="en-US" sz="2000" b="1" dirty="0" err="1">
                <a:solidFill>
                  <a:schemeClr val="tx1"/>
                </a:solidFill>
              </a:rPr>
              <a:t>_table</a:t>
            </a:r>
            <a:r>
              <a:rPr lang="en-US" sz="2000" b="1" dirty="0">
                <a:solidFill>
                  <a:schemeClr val="tx1"/>
                </a:solidFill>
              </a:rPr>
              <a:t> </a:t>
            </a:r>
            <a:r>
              <a:rPr lang="en-US" sz="2000" b="1" dirty="0">
                <a:solidFill>
                  <a:srgbClr val="0070C0"/>
                </a:solidFill>
              </a:rPr>
              <a:t>--create=</a:t>
            </a:r>
            <a:r>
              <a:rPr lang="en-US" sz="2000" b="1" dirty="0" err="1">
                <a:solidFill>
                  <a:srgbClr val="0070C0"/>
                </a:solidFill>
              </a:rPr>
              <a:t>namatable</a:t>
            </a:r>
            <a:endParaRPr lang="en-US" sz="2000" b="1" dirty="0">
              <a:solidFill>
                <a:srgbClr val="0070C0"/>
              </a:solidFill>
            </a:endParaRPr>
          </a:p>
        </p:txBody>
      </p:sp>
    </p:spTree>
    <p:extLst>
      <p:ext uri="{BB962C8B-B14F-4D97-AF65-F5344CB8AC3E}">
        <p14:creationId xmlns:p14="http://schemas.microsoft.com/office/powerpoint/2010/main" val="20473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 Migrations</a:t>
            </a:r>
          </a:p>
        </p:txBody>
      </p:sp>
      <p:sp>
        <p:nvSpPr>
          <p:cNvPr id="4" name="Content Placeholder 2"/>
          <p:cNvSpPr>
            <a:spLocks noGrp="1"/>
          </p:cNvSpPr>
          <p:nvPr>
            <p:ph sz="quarter" idx="1"/>
          </p:nvPr>
        </p:nvSpPr>
        <p:spPr>
          <a:xfrm>
            <a:off x="304800" y="1524000"/>
            <a:ext cx="9296400" cy="4953000"/>
          </a:xfrm>
        </p:spPr>
        <p:txBody>
          <a:bodyPr>
            <a:normAutofit fontScale="92500" lnSpcReduction="20000"/>
          </a:bodyPr>
          <a:lstStyle/>
          <a:p>
            <a:pPr>
              <a:lnSpc>
                <a:spcPct val="150000"/>
              </a:lnSpc>
            </a:pPr>
            <a:r>
              <a:rPr lang="en-US" dirty="0"/>
              <a:t>Untuk </a:t>
            </a:r>
            <a:r>
              <a:rPr lang="en-US" dirty="0" err="1"/>
              <a:t>membina</a:t>
            </a:r>
            <a:r>
              <a:rPr lang="en-US" dirty="0"/>
              <a:t> fail migration </a:t>
            </a:r>
            <a:r>
              <a:rPr lang="en-US" dirty="0" err="1"/>
              <a:t>bagi</a:t>
            </a:r>
            <a:r>
              <a:rPr lang="en-US" dirty="0"/>
              <a:t> </a:t>
            </a:r>
            <a:r>
              <a:rPr lang="en-US" dirty="0" err="1"/>
              <a:t>penambahan</a:t>
            </a:r>
            <a:r>
              <a:rPr lang="en-US" dirty="0"/>
              <a:t>, </a:t>
            </a:r>
            <a:r>
              <a:rPr lang="en-US" dirty="0" err="1"/>
              <a:t>buang</a:t>
            </a:r>
            <a:r>
              <a:rPr lang="en-US" dirty="0"/>
              <a:t> column </a:t>
            </a:r>
            <a:r>
              <a:rPr lang="en-US" dirty="0" err="1"/>
              <a:t>atau</a:t>
            </a:r>
            <a:r>
              <a:rPr lang="en-US" dirty="0"/>
              <a:t> </a:t>
            </a:r>
            <a:r>
              <a:rPr lang="en-US" dirty="0" err="1"/>
              <a:t>pertukaran</a:t>
            </a:r>
            <a:r>
              <a:rPr lang="en-US" dirty="0"/>
              <a:t> </a:t>
            </a:r>
            <a:r>
              <a:rPr lang="en-US" dirty="0" err="1"/>
              <a:t>nama</a:t>
            </a:r>
            <a:r>
              <a:rPr lang="en-US" dirty="0"/>
              <a:t> column </a:t>
            </a:r>
            <a:r>
              <a:rPr lang="en-US" dirty="0" err="1"/>
              <a:t>pada</a:t>
            </a:r>
            <a:r>
              <a:rPr lang="en-US" dirty="0"/>
              <a:t> table </a:t>
            </a:r>
            <a:r>
              <a:rPr lang="en-US" dirty="0" err="1"/>
              <a:t>sedia</a:t>
            </a:r>
            <a:r>
              <a:rPr lang="en-US" dirty="0"/>
              <a:t> </a:t>
            </a:r>
            <a:r>
              <a:rPr lang="en-US" dirty="0" err="1"/>
              <a:t>ada</a:t>
            </a:r>
            <a:r>
              <a:rPr lang="en-US" dirty="0"/>
              <a:t>, </a:t>
            </a:r>
            <a:r>
              <a:rPr lang="en-US" dirty="0" err="1"/>
              <a:t>arahannya</a:t>
            </a:r>
            <a:r>
              <a:rPr lang="en-US" dirty="0"/>
              <a:t>:</a:t>
            </a:r>
          </a:p>
          <a:p>
            <a:pPr>
              <a:lnSpc>
                <a:spcPct val="150000"/>
              </a:lnSpc>
            </a:pPr>
            <a:endParaRPr lang="en-US" dirty="0"/>
          </a:p>
          <a:p>
            <a:pPr>
              <a:lnSpc>
                <a:spcPct val="150000"/>
              </a:lnSpc>
            </a:pPr>
            <a:endParaRPr lang="en-US" dirty="0"/>
          </a:p>
          <a:p>
            <a:pPr>
              <a:lnSpc>
                <a:spcPct val="150000"/>
              </a:lnSpc>
            </a:pPr>
            <a:r>
              <a:rPr lang="en-US" dirty="0" err="1"/>
              <a:t>dimana</a:t>
            </a:r>
            <a:r>
              <a:rPr lang="en-US" dirty="0"/>
              <a:t>, format </a:t>
            </a:r>
            <a:r>
              <a:rPr lang="en-US" dirty="0" err="1"/>
              <a:t>penamaannya</a:t>
            </a:r>
            <a:r>
              <a:rPr lang="en-US" dirty="0"/>
              <a:t>:</a:t>
            </a:r>
          </a:p>
          <a:p>
            <a:pPr lvl="1">
              <a:lnSpc>
                <a:spcPct val="150000"/>
              </a:lnSpc>
            </a:pPr>
            <a:r>
              <a:rPr lang="en-US" b="1" dirty="0" err="1">
                <a:solidFill>
                  <a:srgbClr val="0070C0"/>
                </a:solidFill>
              </a:rPr>
              <a:t>add_</a:t>
            </a:r>
            <a:r>
              <a:rPr lang="en-US" dirty="0" err="1"/>
              <a:t>username_</a:t>
            </a:r>
            <a:r>
              <a:rPr lang="en-US" b="1" dirty="0" err="1">
                <a:solidFill>
                  <a:srgbClr val="00B050"/>
                </a:solidFill>
              </a:rPr>
              <a:t>to_</a:t>
            </a:r>
            <a:r>
              <a:rPr lang="en-US" dirty="0" err="1"/>
              <a:t>namatable_table</a:t>
            </a:r>
            <a:endParaRPr lang="en-US" dirty="0"/>
          </a:p>
          <a:p>
            <a:pPr lvl="2">
              <a:lnSpc>
                <a:spcPct val="150000"/>
              </a:lnSpc>
            </a:pPr>
            <a:r>
              <a:rPr lang="en-US" dirty="0"/>
              <a:t>add_ </a:t>
            </a:r>
            <a:r>
              <a:rPr lang="en-US" dirty="0" err="1"/>
              <a:t>boleh</a:t>
            </a:r>
            <a:r>
              <a:rPr lang="en-US" dirty="0"/>
              <a:t> </a:t>
            </a:r>
            <a:r>
              <a:rPr lang="en-US" dirty="0" err="1"/>
              <a:t>ditukar</a:t>
            </a:r>
            <a:r>
              <a:rPr lang="en-US" dirty="0"/>
              <a:t> </a:t>
            </a:r>
            <a:r>
              <a:rPr lang="en-US" dirty="0" err="1"/>
              <a:t>kepada</a:t>
            </a:r>
            <a:r>
              <a:rPr lang="en-US" dirty="0"/>
              <a:t> rename_, remove_,</a:t>
            </a:r>
          </a:p>
          <a:p>
            <a:pPr lvl="2">
              <a:lnSpc>
                <a:spcPct val="150000"/>
              </a:lnSpc>
            </a:pPr>
            <a:r>
              <a:rPr lang="en-US" dirty="0"/>
              <a:t>to_ </a:t>
            </a:r>
            <a:r>
              <a:rPr lang="en-US" dirty="0" err="1"/>
              <a:t>boleh</a:t>
            </a:r>
            <a:r>
              <a:rPr lang="en-US" dirty="0"/>
              <a:t> </a:t>
            </a:r>
            <a:r>
              <a:rPr lang="en-US" dirty="0" err="1"/>
              <a:t>ditukar</a:t>
            </a:r>
            <a:r>
              <a:rPr lang="en-US" dirty="0"/>
              <a:t> </a:t>
            </a:r>
            <a:r>
              <a:rPr lang="en-US" dirty="0" err="1"/>
              <a:t>kepada</a:t>
            </a:r>
            <a:r>
              <a:rPr lang="en-US" dirty="0"/>
              <a:t> in_, from_</a:t>
            </a:r>
          </a:p>
          <a:p>
            <a:pPr lvl="1">
              <a:lnSpc>
                <a:spcPct val="150000"/>
              </a:lnSpc>
            </a:pPr>
            <a:r>
              <a:rPr lang="en-US" b="1" dirty="0">
                <a:solidFill>
                  <a:srgbClr val="0070C0"/>
                </a:solidFill>
              </a:rPr>
              <a:t>--table=</a:t>
            </a:r>
            <a:r>
              <a:rPr lang="en-US" b="1" dirty="0" err="1">
                <a:solidFill>
                  <a:srgbClr val="0070C0"/>
                </a:solidFill>
              </a:rPr>
              <a:t>namatable</a:t>
            </a:r>
            <a:r>
              <a:rPr lang="en-US" b="1" dirty="0">
                <a:solidFill>
                  <a:srgbClr val="0070C0"/>
                </a:solidFill>
              </a:rPr>
              <a:t> </a:t>
            </a:r>
          </a:p>
          <a:p>
            <a:pPr lvl="2">
              <a:lnSpc>
                <a:spcPct val="150000"/>
              </a:lnSpc>
            </a:pPr>
            <a:r>
              <a:rPr lang="en-US" i="1" dirty="0" err="1"/>
              <a:t>digunakan</a:t>
            </a:r>
            <a:r>
              <a:rPr lang="en-US" i="1" dirty="0"/>
              <a:t> </a:t>
            </a:r>
            <a:r>
              <a:rPr lang="en-US" i="1" dirty="0" err="1"/>
              <a:t>untuk</a:t>
            </a:r>
            <a:r>
              <a:rPr lang="en-US" i="1" dirty="0"/>
              <a:t> </a:t>
            </a:r>
            <a:r>
              <a:rPr lang="en-US" i="1" dirty="0" err="1"/>
              <a:t>menghasilkan</a:t>
            </a:r>
            <a:r>
              <a:rPr lang="en-US" i="1" dirty="0"/>
              <a:t> </a:t>
            </a:r>
            <a:r>
              <a:rPr lang="en-US" i="1" dirty="0" err="1"/>
              <a:t>kod</a:t>
            </a:r>
            <a:r>
              <a:rPr lang="en-US" i="1" dirty="0"/>
              <a:t> Schema </a:t>
            </a:r>
            <a:r>
              <a:rPr lang="en-US" i="1" dirty="0" err="1"/>
              <a:t>bagi</a:t>
            </a:r>
            <a:r>
              <a:rPr lang="en-US" i="1" dirty="0"/>
              <a:t> </a:t>
            </a:r>
            <a:r>
              <a:rPr lang="en-US" i="1" dirty="0" err="1"/>
              <a:t>mengubahsuai</a:t>
            </a:r>
            <a:r>
              <a:rPr lang="en-US" i="1" dirty="0"/>
              <a:t> table</a:t>
            </a:r>
            <a:endParaRPr lang="en-US" dirty="0"/>
          </a:p>
        </p:txBody>
      </p:sp>
      <p:sp>
        <p:nvSpPr>
          <p:cNvPr id="5" name="Rectangle 4"/>
          <p:cNvSpPr/>
          <p:nvPr/>
        </p:nvSpPr>
        <p:spPr>
          <a:xfrm>
            <a:off x="304800" y="2667000"/>
            <a:ext cx="9296400" cy="7620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tx1"/>
                </a:solidFill>
              </a:rPr>
              <a:t>php</a:t>
            </a:r>
            <a:r>
              <a:rPr lang="en-US" sz="2000" b="1" dirty="0">
                <a:solidFill>
                  <a:schemeClr val="tx1"/>
                </a:solidFill>
              </a:rPr>
              <a:t> artisan </a:t>
            </a:r>
            <a:r>
              <a:rPr lang="en-US" sz="2000" b="1" dirty="0" err="1">
                <a:solidFill>
                  <a:srgbClr val="C00000"/>
                </a:solidFill>
              </a:rPr>
              <a:t>make:migration</a:t>
            </a:r>
            <a:r>
              <a:rPr lang="en-US" sz="2000" b="1" dirty="0">
                <a:solidFill>
                  <a:schemeClr val="tx1"/>
                </a:solidFill>
              </a:rPr>
              <a:t> </a:t>
            </a:r>
            <a:r>
              <a:rPr lang="en-US" sz="2000" b="1" dirty="0" err="1">
                <a:solidFill>
                  <a:srgbClr val="0070C0"/>
                </a:solidFill>
              </a:rPr>
              <a:t>add_</a:t>
            </a:r>
            <a:r>
              <a:rPr lang="en-US" sz="2000" b="1" dirty="0" err="1">
                <a:solidFill>
                  <a:srgbClr val="C00000"/>
                </a:solidFill>
              </a:rPr>
              <a:t>username</a:t>
            </a:r>
            <a:r>
              <a:rPr lang="en-US" sz="2000" b="1" dirty="0" err="1">
                <a:solidFill>
                  <a:srgbClr val="002060"/>
                </a:solidFill>
              </a:rPr>
              <a:t>_</a:t>
            </a:r>
            <a:r>
              <a:rPr lang="en-US" sz="2000" b="1" dirty="0" err="1">
                <a:solidFill>
                  <a:srgbClr val="00B050"/>
                </a:solidFill>
              </a:rPr>
              <a:t>to</a:t>
            </a:r>
            <a:r>
              <a:rPr lang="en-US" sz="2000" b="1" dirty="0" err="1">
                <a:solidFill>
                  <a:srgbClr val="002060"/>
                </a:solidFill>
              </a:rPr>
              <a:t>_</a:t>
            </a:r>
            <a:r>
              <a:rPr lang="en-US" sz="2000" b="1" dirty="0" err="1">
                <a:solidFill>
                  <a:srgbClr val="C00000"/>
                </a:solidFill>
              </a:rPr>
              <a:t>namatable</a:t>
            </a:r>
            <a:r>
              <a:rPr lang="en-US" sz="2000" b="1" dirty="0" err="1">
                <a:solidFill>
                  <a:schemeClr val="tx1"/>
                </a:solidFill>
              </a:rPr>
              <a:t>_table</a:t>
            </a:r>
            <a:r>
              <a:rPr lang="en-US" sz="2000" b="1" dirty="0">
                <a:solidFill>
                  <a:schemeClr val="tx1"/>
                </a:solidFill>
              </a:rPr>
              <a:t> </a:t>
            </a:r>
            <a:r>
              <a:rPr lang="en-US" sz="2000" b="1" dirty="0">
                <a:solidFill>
                  <a:srgbClr val="0070C0"/>
                </a:solidFill>
              </a:rPr>
              <a:t>--table=</a:t>
            </a:r>
            <a:r>
              <a:rPr lang="en-US" sz="2000" b="1" dirty="0" err="1">
                <a:solidFill>
                  <a:srgbClr val="0070C0"/>
                </a:solidFill>
              </a:rPr>
              <a:t>namatable</a:t>
            </a:r>
            <a:endParaRPr lang="en-US" sz="2000" b="1" dirty="0">
              <a:solidFill>
                <a:srgbClr val="0070C0"/>
              </a:solidFill>
            </a:endParaRPr>
          </a:p>
        </p:txBody>
      </p:sp>
    </p:spTree>
    <p:extLst>
      <p:ext uri="{BB962C8B-B14F-4D97-AF65-F5344CB8AC3E}">
        <p14:creationId xmlns:p14="http://schemas.microsoft.com/office/powerpoint/2010/main" val="328834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500"/>
                                        <p:tgtEl>
                                          <p:spTgt spid="4">
                                            <p:txEl>
                                              <p:pRg st="5" end="5"/>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fade">
                                      <p:cBhvr>
                                        <p:cTn id="21" dur="500"/>
                                        <p:tgtEl>
                                          <p:spTgt spid="4">
                                            <p:txEl>
                                              <p:pRg st="6" end="6"/>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fade">
                                      <p:cBhvr>
                                        <p:cTn id="24" dur="500"/>
                                        <p:tgtEl>
                                          <p:spTgt spid="4">
                                            <p:txEl>
                                              <p:pRg st="7" end="7"/>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 Migrations</a:t>
            </a:r>
          </a:p>
        </p:txBody>
      </p:sp>
      <p:pic>
        <p:nvPicPr>
          <p:cNvPr id="3" name="Content Placeholder 2"/>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276601" y="1524000"/>
            <a:ext cx="3658656" cy="5062746"/>
          </a:xfrm>
        </p:spPr>
      </p:pic>
    </p:spTree>
    <p:extLst>
      <p:ext uri="{BB962C8B-B14F-4D97-AF65-F5344CB8AC3E}">
        <p14:creationId xmlns:p14="http://schemas.microsoft.com/office/powerpoint/2010/main" val="20159434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 Migrations</a:t>
            </a:r>
          </a:p>
        </p:txBody>
      </p:sp>
      <p:pic>
        <p:nvPicPr>
          <p:cNvPr id="5" name="Content Placeholder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09600" y="1447799"/>
            <a:ext cx="5219261" cy="5011414"/>
          </a:xfrm>
        </p:spPr>
      </p:pic>
      <p:sp>
        <p:nvSpPr>
          <p:cNvPr id="6" name="TextBox 5"/>
          <p:cNvSpPr txBox="1"/>
          <p:nvPr/>
        </p:nvSpPr>
        <p:spPr>
          <a:xfrm>
            <a:off x="5828861" y="1447800"/>
            <a:ext cx="3696139" cy="3477875"/>
          </a:xfrm>
          <a:prstGeom prst="rect">
            <a:avLst/>
          </a:prstGeom>
          <a:noFill/>
        </p:spPr>
        <p:txBody>
          <a:bodyPr wrap="square" rtlCol="0">
            <a:spAutoFit/>
          </a:bodyPr>
          <a:lstStyle/>
          <a:p>
            <a:pPr marL="342900" indent="-342900">
              <a:buAutoNum type="arabicPeriod"/>
            </a:pPr>
            <a:r>
              <a:rPr lang="en-US" sz="2000" b="1" dirty="0"/>
              <a:t>Schema::create()</a:t>
            </a:r>
            <a:r>
              <a:rPr lang="en-US" sz="2000" dirty="0"/>
              <a:t> </a:t>
            </a:r>
            <a:r>
              <a:rPr lang="en-US" sz="2000" dirty="0" err="1"/>
              <a:t>memaklumkan</a:t>
            </a:r>
            <a:r>
              <a:rPr lang="en-US" sz="2000" dirty="0"/>
              <a:t> </a:t>
            </a:r>
            <a:r>
              <a:rPr lang="en-US" sz="2000" dirty="0" err="1"/>
              <a:t>bahawa</a:t>
            </a:r>
            <a:r>
              <a:rPr lang="en-US" sz="2000" dirty="0"/>
              <a:t> fail </a:t>
            </a:r>
            <a:r>
              <a:rPr lang="en-US" sz="2000" dirty="0" err="1"/>
              <a:t>ini</a:t>
            </a:r>
            <a:r>
              <a:rPr lang="en-US" sz="2000" dirty="0"/>
              <a:t> </a:t>
            </a:r>
            <a:r>
              <a:rPr lang="en-US" sz="2000" dirty="0" err="1"/>
              <a:t>akan</a:t>
            </a:r>
            <a:r>
              <a:rPr lang="en-US" sz="2000" dirty="0"/>
              <a:t> </a:t>
            </a:r>
            <a:r>
              <a:rPr lang="en-US" sz="2000" dirty="0" err="1"/>
              <a:t>mencipta</a:t>
            </a:r>
            <a:r>
              <a:rPr lang="en-US" sz="2000" dirty="0"/>
              <a:t> table</a:t>
            </a:r>
          </a:p>
          <a:p>
            <a:pPr marL="342900" indent="-342900">
              <a:buAutoNum type="arabicPeriod"/>
            </a:pPr>
            <a:endParaRPr lang="en-US" sz="2000" dirty="0"/>
          </a:p>
          <a:p>
            <a:pPr marL="342900" indent="-342900">
              <a:buAutoNum type="arabicPeriod"/>
            </a:pPr>
            <a:r>
              <a:rPr lang="en-US" sz="2000" dirty="0" err="1"/>
              <a:t>Segala</a:t>
            </a:r>
            <a:r>
              <a:rPr lang="en-US" sz="2000" dirty="0"/>
              <a:t> </a:t>
            </a:r>
            <a:r>
              <a:rPr lang="en-US" sz="2000" dirty="0" err="1"/>
              <a:t>tetapan</a:t>
            </a:r>
            <a:r>
              <a:rPr lang="en-US" sz="2000" dirty="0"/>
              <a:t> column yang </a:t>
            </a:r>
            <a:r>
              <a:rPr lang="en-US" sz="2000" dirty="0" err="1"/>
              <a:t>ingin</a:t>
            </a:r>
            <a:r>
              <a:rPr lang="en-US" sz="2000" dirty="0"/>
              <a:t> </a:t>
            </a:r>
            <a:r>
              <a:rPr lang="en-US" sz="2000" dirty="0" err="1"/>
              <a:t>dibangunkan</a:t>
            </a:r>
            <a:r>
              <a:rPr lang="en-US" sz="2000" dirty="0"/>
              <a:t>. </a:t>
            </a:r>
            <a:r>
              <a:rPr lang="en-US" sz="2000" dirty="0" err="1"/>
              <a:t>Informasi</a:t>
            </a:r>
            <a:r>
              <a:rPr lang="en-US" sz="2000" dirty="0"/>
              <a:t> </a:t>
            </a:r>
            <a:r>
              <a:rPr lang="en-US" sz="2000" dirty="0" err="1"/>
              <a:t>berkaitan</a:t>
            </a:r>
            <a:r>
              <a:rPr lang="en-US" sz="2000" dirty="0"/>
              <a:t> column yang </a:t>
            </a:r>
            <a:r>
              <a:rPr lang="en-US" sz="2000" dirty="0" err="1"/>
              <a:t>boleh</a:t>
            </a:r>
            <a:r>
              <a:rPr lang="en-US" sz="2000" dirty="0"/>
              <a:t> </a:t>
            </a:r>
            <a:r>
              <a:rPr lang="en-US" sz="2000" dirty="0" err="1"/>
              <a:t>dimasukkan</a:t>
            </a:r>
            <a:r>
              <a:rPr lang="en-US" sz="2000" dirty="0"/>
              <a:t> </a:t>
            </a:r>
            <a:r>
              <a:rPr lang="en-US" sz="2000" dirty="0" err="1"/>
              <a:t>ke</a:t>
            </a:r>
            <a:r>
              <a:rPr lang="en-US" sz="2000" dirty="0"/>
              <a:t> </a:t>
            </a:r>
            <a:r>
              <a:rPr lang="en-US" sz="2000" dirty="0" err="1"/>
              <a:t>dalam</a:t>
            </a:r>
            <a:r>
              <a:rPr lang="en-US" sz="2000" dirty="0"/>
              <a:t> table </a:t>
            </a:r>
            <a:r>
              <a:rPr lang="en-US" sz="2000" dirty="0" err="1"/>
              <a:t>boleh</a:t>
            </a:r>
            <a:r>
              <a:rPr lang="en-US" sz="2000" dirty="0"/>
              <a:t> </a:t>
            </a:r>
            <a:r>
              <a:rPr lang="en-US" sz="2000" dirty="0" err="1"/>
              <a:t>dilihat</a:t>
            </a:r>
            <a:r>
              <a:rPr lang="en-US" sz="2000" dirty="0"/>
              <a:t> di:</a:t>
            </a:r>
          </a:p>
          <a:p>
            <a:pPr marL="342900" indent="-342900">
              <a:buAutoNum type="arabicPeriod"/>
            </a:pPr>
            <a:endParaRPr lang="en-US" sz="2000" dirty="0"/>
          </a:p>
          <a:p>
            <a:r>
              <a:rPr lang="en-US" sz="2000" dirty="0"/>
              <a:t>https://laravel.com/docs/migrations#columns</a:t>
            </a:r>
          </a:p>
        </p:txBody>
      </p:sp>
    </p:spTree>
    <p:extLst>
      <p:ext uri="{BB962C8B-B14F-4D97-AF65-F5344CB8AC3E}">
        <p14:creationId xmlns:p14="http://schemas.microsoft.com/office/powerpoint/2010/main" val="394661587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 Migrations</a:t>
            </a:r>
          </a:p>
        </p:txBody>
      </p:sp>
      <p:sp>
        <p:nvSpPr>
          <p:cNvPr id="6" name="TextBox 5"/>
          <p:cNvSpPr txBox="1"/>
          <p:nvPr/>
        </p:nvSpPr>
        <p:spPr>
          <a:xfrm>
            <a:off x="5562599" y="2245265"/>
            <a:ext cx="3958771" cy="2862322"/>
          </a:xfrm>
          <a:prstGeom prst="rect">
            <a:avLst/>
          </a:prstGeom>
          <a:noFill/>
        </p:spPr>
        <p:txBody>
          <a:bodyPr wrap="square" rtlCol="0">
            <a:spAutoFit/>
          </a:bodyPr>
          <a:lstStyle/>
          <a:p>
            <a:pPr marL="342900" indent="-342900">
              <a:buAutoNum type="arabicPeriod"/>
            </a:pPr>
            <a:r>
              <a:rPr lang="en-US" sz="2000" b="1" dirty="0"/>
              <a:t>Schema::drop()</a:t>
            </a:r>
            <a:r>
              <a:rPr lang="en-US" sz="2000" dirty="0"/>
              <a:t> </a:t>
            </a:r>
            <a:r>
              <a:rPr lang="en-US" sz="2000" dirty="0" err="1"/>
              <a:t>memaklumkan</a:t>
            </a:r>
            <a:r>
              <a:rPr lang="en-US" sz="2000" dirty="0"/>
              <a:t> </a:t>
            </a:r>
            <a:r>
              <a:rPr lang="en-US" sz="2000" dirty="0" err="1"/>
              <a:t>supaya</a:t>
            </a:r>
            <a:r>
              <a:rPr lang="en-US" sz="2000" dirty="0"/>
              <a:t> table </a:t>
            </a:r>
            <a:r>
              <a:rPr lang="en-US" sz="2000" dirty="0" err="1"/>
              <a:t>ini</a:t>
            </a:r>
            <a:r>
              <a:rPr lang="en-US" sz="2000" dirty="0"/>
              <a:t> </a:t>
            </a:r>
            <a:r>
              <a:rPr lang="en-US" sz="2000" dirty="0" err="1"/>
              <a:t>dihapuskan</a:t>
            </a:r>
            <a:r>
              <a:rPr lang="en-US" sz="2000" dirty="0"/>
              <a:t>.</a:t>
            </a:r>
          </a:p>
          <a:p>
            <a:pPr marL="342900" indent="-342900">
              <a:buAutoNum type="arabicPeriod"/>
            </a:pPr>
            <a:endParaRPr lang="en-US" sz="2000" dirty="0"/>
          </a:p>
          <a:p>
            <a:pPr marL="342900" indent="-342900">
              <a:buAutoNum type="arabicPeriod"/>
            </a:pPr>
            <a:r>
              <a:rPr lang="en-US" sz="2000" dirty="0"/>
              <a:t>Proses </a:t>
            </a:r>
            <a:r>
              <a:rPr lang="en-US" sz="2000" dirty="0" err="1"/>
              <a:t>ini</a:t>
            </a:r>
            <a:r>
              <a:rPr lang="en-US" sz="2000" dirty="0"/>
              <a:t> </a:t>
            </a:r>
            <a:r>
              <a:rPr lang="en-US" sz="2000" dirty="0" err="1"/>
              <a:t>dijalankan</a:t>
            </a:r>
            <a:r>
              <a:rPr lang="en-US" sz="2000" dirty="0"/>
              <a:t> </a:t>
            </a:r>
            <a:r>
              <a:rPr lang="en-US" sz="2000" dirty="0" err="1"/>
              <a:t>apabila</a:t>
            </a:r>
            <a:r>
              <a:rPr lang="en-US" sz="2000" dirty="0"/>
              <a:t> </a:t>
            </a:r>
            <a:r>
              <a:rPr lang="en-US" sz="2000" dirty="0" err="1"/>
              <a:t>kita</a:t>
            </a:r>
            <a:r>
              <a:rPr lang="en-US" sz="2000" dirty="0"/>
              <a:t> </a:t>
            </a:r>
            <a:r>
              <a:rPr lang="en-US" sz="2000" dirty="0" err="1"/>
              <a:t>memberi</a:t>
            </a:r>
            <a:r>
              <a:rPr lang="en-US" sz="2000" dirty="0"/>
              <a:t> </a:t>
            </a:r>
            <a:r>
              <a:rPr lang="en-US" sz="2000" dirty="0" err="1"/>
              <a:t>arahan</a:t>
            </a:r>
            <a:r>
              <a:rPr lang="en-US" sz="2000" dirty="0"/>
              <a:t> rollback, reset </a:t>
            </a:r>
            <a:r>
              <a:rPr lang="en-US" sz="2000" dirty="0" err="1"/>
              <a:t>atau</a:t>
            </a:r>
            <a:r>
              <a:rPr lang="en-US" sz="2000" dirty="0"/>
              <a:t> refresh.</a:t>
            </a:r>
          </a:p>
          <a:p>
            <a:pPr marL="342900" indent="-342900">
              <a:buAutoNum type="arabicPeriod"/>
            </a:pPr>
            <a:endParaRPr lang="en-US" sz="2000" dirty="0"/>
          </a:p>
          <a:p>
            <a:r>
              <a:rPr lang="en-US" sz="2000" dirty="0"/>
              <a:t>https://laravel.com/docs/5.5/migrations#tables</a:t>
            </a: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85799" y="1752600"/>
            <a:ext cx="4841157" cy="3962400"/>
          </a:xfrm>
        </p:spPr>
      </p:pic>
    </p:spTree>
    <p:extLst>
      <p:ext uri="{BB962C8B-B14F-4D97-AF65-F5344CB8AC3E}">
        <p14:creationId xmlns:p14="http://schemas.microsoft.com/office/powerpoint/2010/main" val="25767557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 Migrations</a:t>
            </a:r>
          </a:p>
        </p:txBody>
      </p:sp>
      <p:sp>
        <p:nvSpPr>
          <p:cNvPr id="4" name="Content Placeholder 2"/>
          <p:cNvSpPr>
            <a:spLocks noGrp="1"/>
          </p:cNvSpPr>
          <p:nvPr>
            <p:ph sz="quarter" idx="1"/>
          </p:nvPr>
        </p:nvSpPr>
        <p:spPr>
          <a:xfrm>
            <a:off x="304800" y="1524000"/>
            <a:ext cx="9296400" cy="4953000"/>
          </a:xfrm>
        </p:spPr>
        <p:txBody>
          <a:bodyPr>
            <a:normAutofit fontScale="77500" lnSpcReduction="20000"/>
          </a:bodyPr>
          <a:lstStyle/>
          <a:p>
            <a:pPr algn="just">
              <a:lnSpc>
                <a:spcPct val="160000"/>
              </a:lnSpc>
              <a:spcBef>
                <a:spcPts val="0"/>
              </a:spcBef>
              <a:spcAft>
                <a:spcPts val="1800"/>
              </a:spcAft>
            </a:pPr>
            <a:r>
              <a:rPr lang="en-US" dirty="0"/>
              <a:t>Senarai </a:t>
            </a:r>
            <a:r>
              <a:rPr lang="en-US" dirty="0" err="1"/>
              <a:t>arahan</a:t>
            </a:r>
            <a:r>
              <a:rPr lang="en-US" dirty="0"/>
              <a:t> Schema </a:t>
            </a:r>
            <a:r>
              <a:rPr lang="en-US" dirty="0" err="1"/>
              <a:t>adalah</a:t>
            </a:r>
            <a:r>
              <a:rPr lang="en-US" dirty="0"/>
              <a:t>:</a:t>
            </a:r>
          </a:p>
          <a:p>
            <a:pPr marL="274320" lvl="1" indent="-274320" algn="just">
              <a:lnSpc>
                <a:spcPct val="160000"/>
              </a:lnSpc>
              <a:spcBef>
                <a:spcPts val="0"/>
              </a:spcBef>
              <a:spcAft>
                <a:spcPts val="1800"/>
              </a:spcAft>
            </a:pPr>
            <a:r>
              <a:rPr lang="en-US" dirty="0"/>
              <a:t>Schema::create()</a:t>
            </a:r>
            <a:r>
              <a:rPr lang="en-US" i="1" dirty="0"/>
              <a:t> – </a:t>
            </a:r>
            <a:r>
              <a:rPr lang="en-US" i="1" dirty="0" err="1"/>
              <a:t>untuk</a:t>
            </a:r>
            <a:r>
              <a:rPr lang="en-US" i="1" dirty="0"/>
              <a:t> </a:t>
            </a:r>
            <a:r>
              <a:rPr lang="en-US" i="1" dirty="0" err="1"/>
              <a:t>mencipta</a:t>
            </a:r>
            <a:r>
              <a:rPr lang="en-US" i="1" dirty="0"/>
              <a:t> table </a:t>
            </a:r>
            <a:r>
              <a:rPr lang="en-US" i="1" dirty="0" err="1"/>
              <a:t>baru</a:t>
            </a:r>
            <a:endParaRPr lang="en-US" i="1" dirty="0"/>
          </a:p>
          <a:p>
            <a:pPr marL="274320" lvl="1" indent="-274320" algn="just">
              <a:lnSpc>
                <a:spcPct val="160000"/>
              </a:lnSpc>
              <a:spcBef>
                <a:spcPts val="0"/>
              </a:spcBef>
              <a:spcAft>
                <a:spcPts val="1800"/>
              </a:spcAft>
            </a:pPr>
            <a:r>
              <a:rPr lang="en-US" dirty="0"/>
              <a:t>Schema::drop()</a:t>
            </a:r>
            <a:r>
              <a:rPr lang="en-US" i="1" dirty="0"/>
              <a:t> – </a:t>
            </a:r>
            <a:r>
              <a:rPr lang="en-US" i="1" dirty="0" err="1"/>
              <a:t>untuk</a:t>
            </a:r>
            <a:r>
              <a:rPr lang="en-US" i="1" dirty="0"/>
              <a:t> </a:t>
            </a:r>
            <a:r>
              <a:rPr lang="en-US" i="1" dirty="0" err="1"/>
              <a:t>hapuskan</a:t>
            </a:r>
            <a:r>
              <a:rPr lang="en-US" i="1" dirty="0"/>
              <a:t> table</a:t>
            </a:r>
            <a:endParaRPr lang="en-US" dirty="0"/>
          </a:p>
          <a:p>
            <a:pPr marL="274320" lvl="1" indent="-274320" algn="just">
              <a:lnSpc>
                <a:spcPct val="160000"/>
              </a:lnSpc>
              <a:spcBef>
                <a:spcPts val="0"/>
              </a:spcBef>
              <a:spcAft>
                <a:spcPts val="1800"/>
              </a:spcAft>
            </a:pPr>
            <a:r>
              <a:rPr lang="en-US" dirty="0"/>
              <a:t>Schema::</a:t>
            </a:r>
            <a:r>
              <a:rPr lang="en-US" dirty="0" err="1"/>
              <a:t>dropIfExists</a:t>
            </a:r>
            <a:r>
              <a:rPr lang="en-US" dirty="0"/>
              <a:t>()</a:t>
            </a:r>
            <a:r>
              <a:rPr lang="en-US" i="1" dirty="0"/>
              <a:t> – </a:t>
            </a:r>
            <a:r>
              <a:rPr lang="en-US" i="1" dirty="0" err="1"/>
              <a:t>untuk</a:t>
            </a:r>
            <a:r>
              <a:rPr lang="en-US" i="1" dirty="0"/>
              <a:t> </a:t>
            </a:r>
            <a:r>
              <a:rPr lang="en-US" i="1" dirty="0" err="1"/>
              <a:t>semak</a:t>
            </a:r>
            <a:r>
              <a:rPr lang="en-US" i="1" dirty="0"/>
              <a:t> table </a:t>
            </a:r>
            <a:r>
              <a:rPr lang="en-US" i="1" dirty="0" err="1"/>
              <a:t>jika</a:t>
            </a:r>
            <a:r>
              <a:rPr lang="en-US" i="1" dirty="0"/>
              <a:t> </a:t>
            </a:r>
            <a:r>
              <a:rPr lang="en-US" i="1" dirty="0" err="1"/>
              <a:t>wujud</a:t>
            </a:r>
            <a:r>
              <a:rPr lang="en-US" i="1" dirty="0"/>
              <a:t> </a:t>
            </a:r>
            <a:r>
              <a:rPr lang="en-US" i="1" dirty="0" err="1"/>
              <a:t>hapuskan</a:t>
            </a:r>
            <a:r>
              <a:rPr lang="en-US" i="1" dirty="0"/>
              <a:t> </a:t>
            </a:r>
            <a:r>
              <a:rPr lang="en-US" i="1" dirty="0" err="1"/>
              <a:t>ia</a:t>
            </a:r>
            <a:endParaRPr lang="en-US" dirty="0"/>
          </a:p>
          <a:p>
            <a:pPr marL="274320" lvl="1" indent="-274320" algn="just">
              <a:lnSpc>
                <a:spcPct val="160000"/>
              </a:lnSpc>
              <a:spcBef>
                <a:spcPts val="0"/>
              </a:spcBef>
              <a:spcAft>
                <a:spcPts val="1800"/>
              </a:spcAft>
            </a:pPr>
            <a:r>
              <a:rPr lang="en-US" dirty="0"/>
              <a:t>Schema::rename()</a:t>
            </a:r>
            <a:r>
              <a:rPr lang="en-US" i="1" dirty="0"/>
              <a:t> – </a:t>
            </a:r>
            <a:r>
              <a:rPr lang="en-US" i="1" dirty="0" err="1"/>
              <a:t>untuk</a:t>
            </a:r>
            <a:r>
              <a:rPr lang="en-US" i="1" dirty="0"/>
              <a:t> </a:t>
            </a:r>
            <a:r>
              <a:rPr lang="en-US" i="1" dirty="0" err="1"/>
              <a:t>tukar</a:t>
            </a:r>
            <a:r>
              <a:rPr lang="en-US" i="1" dirty="0"/>
              <a:t> name table</a:t>
            </a:r>
            <a:endParaRPr lang="en-US" dirty="0"/>
          </a:p>
          <a:p>
            <a:pPr marL="274320" lvl="1" indent="-274320" algn="just">
              <a:lnSpc>
                <a:spcPct val="160000"/>
              </a:lnSpc>
              <a:spcBef>
                <a:spcPts val="0"/>
              </a:spcBef>
              <a:spcAft>
                <a:spcPts val="1800"/>
              </a:spcAft>
            </a:pPr>
            <a:r>
              <a:rPr lang="en-US" dirty="0"/>
              <a:t>Schema::</a:t>
            </a:r>
            <a:r>
              <a:rPr lang="en-US" dirty="0" err="1"/>
              <a:t>hasTable</a:t>
            </a:r>
            <a:r>
              <a:rPr lang="en-US" dirty="0"/>
              <a:t>()</a:t>
            </a:r>
            <a:r>
              <a:rPr lang="en-US" i="1" dirty="0"/>
              <a:t> – </a:t>
            </a:r>
            <a:r>
              <a:rPr lang="en-US" i="1" dirty="0" err="1"/>
              <a:t>untuk</a:t>
            </a:r>
            <a:r>
              <a:rPr lang="en-US" i="1" dirty="0"/>
              <a:t> </a:t>
            </a:r>
            <a:r>
              <a:rPr lang="en-US" i="1" dirty="0" err="1"/>
              <a:t>semak</a:t>
            </a:r>
            <a:r>
              <a:rPr lang="en-US" i="1" dirty="0"/>
              <a:t> </a:t>
            </a:r>
            <a:r>
              <a:rPr lang="en-US" i="1" dirty="0" err="1"/>
              <a:t>kewujudan</a:t>
            </a:r>
            <a:r>
              <a:rPr lang="en-US" i="1" dirty="0"/>
              <a:t> table</a:t>
            </a:r>
            <a:endParaRPr lang="en-US" dirty="0"/>
          </a:p>
          <a:p>
            <a:pPr marL="274320" lvl="1" indent="-274320" algn="just">
              <a:lnSpc>
                <a:spcPct val="160000"/>
              </a:lnSpc>
              <a:spcBef>
                <a:spcPts val="0"/>
              </a:spcBef>
              <a:spcAft>
                <a:spcPts val="1800"/>
              </a:spcAft>
            </a:pPr>
            <a:r>
              <a:rPr lang="en-US" dirty="0"/>
              <a:t>Schema::</a:t>
            </a:r>
            <a:r>
              <a:rPr lang="en-US" dirty="0" err="1"/>
              <a:t>hasColumn</a:t>
            </a:r>
            <a:r>
              <a:rPr lang="en-US" dirty="0"/>
              <a:t>()</a:t>
            </a:r>
            <a:r>
              <a:rPr lang="en-US" i="1" dirty="0"/>
              <a:t> – </a:t>
            </a:r>
            <a:r>
              <a:rPr lang="en-US" i="1" dirty="0" err="1"/>
              <a:t>untuk</a:t>
            </a:r>
            <a:r>
              <a:rPr lang="en-US" i="1" dirty="0"/>
              <a:t> </a:t>
            </a:r>
            <a:r>
              <a:rPr lang="en-US" i="1" dirty="0" err="1"/>
              <a:t>semak</a:t>
            </a:r>
            <a:r>
              <a:rPr lang="en-US" i="1" dirty="0"/>
              <a:t> </a:t>
            </a:r>
            <a:r>
              <a:rPr lang="en-US" i="1" dirty="0" err="1"/>
              <a:t>kewujudan</a:t>
            </a:r>
            <a:r>
              <a:rPr lang="en-US" i="1" dirty="0"/>
              <a:t> column di </a:t>
            </a:r>
            <a:r>
              <a:rPr lang="en-US" i="1" dirty="0" err="1"/>
              <a:t>dalam</a:t>
            </a:r>
            <a:r>
              <a:rPr lang="en-US" i="1" dirty="0"/>
              <a:t> table</a:t>
            </a:r>
            <a:endParaRPr lang="en-US" dirty="0"/>
          </a:p>
          <a:p>
            <a:pPr marL="274320" lvl="1" indent="-274320" algn="just">
              <a:lnSpc>
                <a:spcPct val="160000"/>
              </a:lnSpc>
              <a:spcBef>
                <a:spcPts val="0"/>
              </a:spcBef>
              <a:spcAft>
                <a:spcPts val="1800"/>
              </a:spcAft>
            </a:pPr>
            <a:r>
              <a:rPr lang="en-US" dirty="0"/>
              <a:t>Schema::table()</a:t>
            </a:r>
            <a:r>
              <a:rPr lang="en-US" i="1" dirty="0"/>
              <a:t> – </a:t>
            </a:r>
            <a:r>
              <a:rPr lang="en-US" i="1" dirty="0" err="1"/>
              <a:t>untuk</a:t>
            </a:r>
            <a:r>
              <a:rPr lang="en-US" i="1" dirty="0"/>
              <a:t> </a:t>
            </a:r>
            <a:r>
              <a:rPr lang="en-US" i="1" dirty="0" err="1"/>
              <a:t>mengakses</a:t>
            </a:r>
            <a:r>
              <a:rPr lang="en-US" i="1" dirty="0"/>
              <a:t> </a:t>
            </a:r>
            <a:r>
              <a:rPr lang="en-US" i="1" dirty="0" err="1"/>
              <a:t>dan</a:t>
            </a:r>
            <a:r>
              <a:rPr lang="en-US" i="1" dirty="0"/>
              <a:t> </a:t>
            </a:r>
            <a:r>
              <a:rPr lang="en-US" i="1" dirty="0" err="1"/>
              <a:t>menggubah</a:t>
            </a:r>
            <a:r>
              <a:rPr lang="en-US" i="1" dirty="0"/>
              <a:t> column di </a:t>
            </a:r>
            <a:r>
              <a:rPr lang="en-US" i="1" dirty="0" err="1"/>
              <a:t>dalam</a:t>
            </a:r>
            <a:r>
              <a:rPr lang="en-US" i="1" dirty="0"/>
              <a:t> table</a:t>
            </a:r>
            <a:endParaRPr lang="en-US" dirty="0"/>
          </a:p>
        </p:txBody>
      </p:sp>
    </p:spTree>
    <p:extLst>
      <p:ext uri="{BB962C8B-B14F-4D97-AF65-F5344CB8AC3E}">
        <p14:creationId xmlns:p14="http://schemas.microsoft.com/office/powerpoint/2010/main" val="120891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 Migrations</a:t>
            </a:r>
          </a:p>
        </p:txBody>
      </p:sp>
      <p:sp>
        <p:nvSpPr>
          <p:cNvPr id="4" name="Content Placeholder 2"/>
          <p:cNvSpPr>
            <a:spLocks noGrp="1"/>
          </p:cNvSpPr>
          <p:nvPr>
            <p:ph sz="quarter" idx="1"/>
          </p:nvPr>
        </p:nvSpPr>
        <p:spPr>
          <a:xfrm>
            <a:off x="304800" y="1524000"/>
            <a:ext cx="9296400" cy="5029200"/>
          </a:xfrm>
        </p:spPr>
        <p:txBody>
          <a:bodyPr>
            <a:normAutofit/>
          </a:bodyPr>
          <a:lstStyle/>
          <a:p>
            <a:pPr algn="just">
              <a:lnSpc>
                <a:spcPct val="150000"/>
              </a:lnSpc>
              <a:spcBef>
                <a:spcPts val="0"/>
              </a:spcBef>
              <a:spcAft>
                <a:spcPts val="1800"/>
              </a:spcAft>
            </a:pPr>
            <a:r>
              <a:rPr lang="en-US" dirty="0"/>
              <a:t>Column di </a:t>
            </a:r>
            <a:r>
              <a:rPr lang="en-US" dirty="0" err="1"/>
              <a:t>dalam</a:t>
            </a:r>
            <a:r>
              <a:rPr lang="en-US" dirty="0"/>
              <a:t> table database </a:t>
            </a:r>
            <a:r>
              <a:rPr lang="en-US" dirty="0" err="1"/>
              <a:t>ditambah</a:t>
            </a:r>
            <a:r>
              <a:rPr lang="en-US" dirty="0"/>
              <a:t> / </a:t>
            </a:r>
            <a:r>
              <a:rPr lang="en-US" dirty="0" err="1"/>
              <a:t>kemaskini</a:t>
            </a:r>
            <a:r>
              <a:rPr lang="en-US" dirty="0"/>
              <a:t> / </a:t>
            </a:r>
            <a:r>
              <a:rPr lang="en-US" dirty="0" err="1"/>
              <a:t>hapus</a:t>
            </a:r>
            <a:r>
              <a:rPr lang="en-US" dirty="0"/>
              <a:t> </a:t>
            </a:r>
            <a:r>
              <a:rPr lang="en-US" dirty="0" err="1"/>
              <a:t>hanya</a:t>
            </a:r>
            <a:r>
              <a:rPr lang="en-US" dirty="0"/>
              <a:t> </a:t>
            </a:r>
            <a:r>
              <a:rPr lang="en-US" dirty="0" err="1"/>
              <a:t>apabila</a:t>
            </a:r>
            <a:r>
              <a:rPr lang="en-US" dirty="0"/>
              <a:t> </a:t>
            </a:r>
            <a:r>
              <a:rPr lang="en-US" dirty="0" err="1"/>
              <a:t>kita</a:t>
            </a:r>
            <a:r>
              <a:rPr lang="en-US" dirty="0"/>
              <a:t> </a:t>
            </a:r>
            <a:r>
              <a:rPr lang="en-US" dirty="0" err="1"/>
              <a:t>telah</a:t>
            </a:r>
            <a:r>
              <a:rPr lang="en-US" dirty="0"/>
              <a:t> </a:t>
            </a:r>
            <a:r>
              <a:rPr lang="en-US" dirty="0" err="1"/>
              <a:t>membina</a:t>
            </a:r>
            <a:r>
              <a:rPr lang="en-US" dirty="0"/>
              <a:t> fail migration </a:t>
            </a:r>
            <a:r>
              <a:rPr lang="en-US" dirty="0" err="1"/>
              <a:t>dan</a:t>
            </a:r>
            <a:r>
              <a:rPr lang="en-US" dirty="0"/>
              <a:t> </a:t>
            </a:r>
            <a:r>
              <a:rPr lang="en-US" dirty="0" err="1"/>
              <a:t>menggunakan</a:t>
            </a:r>
            <a:r>
              <a:rPr lang="en-US" dirty="0"/>
              <a:t> “Schema” yang </a:t>
            </a:r>
            <a:r>
              <a:rPr lang="en-US" dirty="0" err="1"/>
              <a:t>diperlukan</a:t>
            </a:r>
            <a:r>
              <a:rPr lang="en-US" dirty="0"/>
              <a:t>.</a:t>
            </a:r>
          </a:p>
          <a:p>
            <a:pPr algn="just">
              <a:lnSpc>
                <a:spcPct val="150000"/>
              </a:lnSpc>
              <a:spcBef>
                <a:spcPts val="0"/>
              </a:spcBef>
              <a:spcAft>
                <a:spcPts val="1800"/>
              </a:spcAft>
            </a:pPr>
            <a:r>
              <a:rPr lang="en-US" dirty="0"/>
              <a:t>Apabila </a:t>
            </a:r>
            <a:r>
              <a:rPr lang="en-US" dirty="0" err="1"/>
              <a:t>ingin</a:t>
            </a:r>
            <a:r>
              <a:rPr lang="en-US" dirty="0"/>
              <a:t> </a:t>
            </a:r>
            <a:r>
              <a:rPr lang="en-US" dirty="0" err="1"/>
              <a:t>membina</a:t>
            </a:r>
            <a:r>
              <a:rPr lang="en-US" dirty="0"/>
              <a:t> column di </a:t>
            </a:r>
            <a:r>
              <a:rPr lang="en-US" dirty="0" err="1"/>
              <a:t>dalam</a:t>
            </a:r>
            <a:r>
              <a:rPr lang="en-US" dirty="0"/>
              <a:t> table, </a:t>
            </a:r>
            <a:r>
              <a:rPr lang="en-US" dirty="0" err="1"/>
              <a:t>kita</a:t>
            </a:r>
            <a:r>
              <a:rPr lang="en-US" dirty="0"/>
              <a:t> </a:t>
            </a:r>
            <a:r>
              <a:rPr lang="en-US" dirty="0" err="1"/>
              <a:t>akan</a:t>
            </a:r>
            <a:r>
              <a:rPr lang="en-US" dirty="0"/>
              <a:t> </a:t>
            </a:r>
            <a:r>
              <a:rPr lang="en-US" dirty="0" err="1"/>
              <a:t>menggunakan</a:t>
            </a:r>
            <a:r>
              <a:rPr lang="en-US" dirty="0"/>
              <a:t> variable $table. </a:t>
            </a:r>
            <a:r>
              <a:rPr lang="en-US" dirty="0" err="1"/>
              <a:t>Lihat</a:t>
            </a:r>
            <a:r>
              <a:rPr lang="en-US" dirty="0"/>
              <a:t> rajah </a:t>
            </a:r>
            <a:r>
              <a:rPr lang="en-US" dirty="0" err="1"/>
              <a:t>sebelum</a:t>
            </a:r>
            <a:r>
              <a:rPr lang="en-US" dirty="0"/>
              <a:t> </a:t>
            </a:r>
            <a:r>
              <a:rPr lang="en-US" dirty="0" err="1"/>
              <a:t>ini</a:t>
            </a:r>
            <a:r>
              <a:rPr lang="en-US" dirty="0"/>
              <a:t> </a:t>
            </a:r>
            <a:r>
              <a:rPr lang="en-US" dirty="0" err="1"/>
              <a:t>pada</a:t>
            </a:r>
            <a:r>
              <a:rPr lang="en-US" dirty="0"/>
              <a:t> </a:t>
            </a:r>
            <a:r>
              <a:rPr lang="en-US" dirty="0" err="1"/>
              <a:t>nombor</a:t>
            </a:r>
            <a:r>
              <a:rPr lang="en-US" dirty="0"/>
              <a:t> 2.</a:t>
            </a:r>
          </a:p>
          <a:p>
            <a:pPr algn="just">
              <a:lnSpc>
                <a:spcPct val="150000"/>
              </a:lnSpc>
              <a:spcBef>
                <a:spcPts val="0"/>
              </a:spcBef>
              <a:spcAft>
                <a:spcPts val="1800"/>
              </a:spcAft>
            </a:pPr>
            <a:r>
              <a:rPr lang="en-US" dirty="0" err="1"/>
              <a:t>Informasi</a:t>
            </a:r>
            <a:r>
              <a:rPr lang="en-US" dirty="0"/>
              <a:t> </a:t>
            </a:r>
            <a:r>
              <a:rPr lang="en-US" dirty="0" err="1"/>
              <a:t>penuh</a:t>
            </a:r>
            <a:r>
              <a:rPr lang="en-US" dirty="0"/>
              <a:t> </a:t>
            </a:r>
            <a:r>
              <a:rPr lang="en-US" dirty="0" err="1"/>
              <a:t>senarai</a:t>
            </a:r>
            <a:r>
              <a:rPr lang="en-US" dirty="0"/>
              <a:t> </a:t>
            </a:r>
            <a:r>
              <a:rPr lang="en-US" dirty="0" err="1"/>
              <a:t>aktiviti</a:t>
            </a:r>
            <a:r>
              <a:rPr lang="en-US" dirty="0"/>
              <a:t> column database, </a:t>
            </a:r>
            <a:r>
              <a:rPr lang="en-US" dirty="0" err="1"/>
              <a:t>rujuk</a:t>
            </a:r>
            <a:r>
              <a:rPr lang="en-US" dirty="0"/>
              <a:t>:</a:t>
            </a:r>
          </a:p>
          <a:p>
            <a:pPr marL="274320" lvl="1" indent="-274320" algn="just">
              <a:lnSpc>
                <a:spcPct val="150000"/>
              </a:lnSpc>
              <a:spcBef>
                <a:spcPts val="0"/>
              </a:spcBef>
              <a:spcAft>
                <a:spcPts val="1800"/>
              </a:spcAft>
            </a:pPr>
            <a:r>
              <a:rPr lang="en-US" dirty="0">
                <a:hlinkClick r:id="rId2"/>
              </a:rPr>
              <a:t>https://laravel.com/docs/migrations#columns</a:t>
            </a:r>
            <a:r>
              <a:rPr lang="en-US" dirty="0"/>
              <a:t> </a:t>
            </a:r>
          </a:p>
        </p:txBody>
      </p:sp>
    </p:spTree>
    <p:extLst>
      <p:ext uri="{BB962C8B-B14F-4D97-AF65-F5344CB8AC3E}">
        <p14:creationId xmlns:p14="http://schemas.microsoft.com/office/powerpoint/2010/main" val="100865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15962"/>
          </a:xfrm>
        </p:spPr>
        <p:txBody>
          <a:bodyPr>
            <a:normAutofit fontScale="90000"/>
          </a:bodyPr>
          <a:lstStyle/>
          <a:p>
            <a:r>
              <a:rPr lang="en-US" dirty="0"/>
              <a:t>Database – </a:t>
            </a:r>
            <a:r>
              <a:rPr lang="en-US" dirty="0" err="1"/>
              <a:t>Arahan</a:t>
            </a:r>
            <a:r>
              <a:rPr lang="en-US" dirty="0"/>
              <a:t> Migrations</a:t>
            </a:r>
          </a:p>
        </p:txBody>
      </p:sp>
      <p:sp>
        <p:nvSpPr>
          <p:cNvPr id="4" name="Content Placeholder 2"/>
          <p:cNvSpPr>
            <a:spLocks noGrp="1"/>
          </p:cNvSpPr>
          <p:nvPr>
            <p:ph sz="quarter" idx="1"/>
          </p:nvPr>
        </p:nvSpPr>
        <p:spPr>
          <a:xfrm>
            <a:off x="304800" y="990600"/>
            <a:ext cx="9296400" cy="5562600"/>
          </a:xfrm>
        </p:spPr>
        <p:txBody>
          <a:bodyPr>
            <a:normAutofit/>
          </a:bodyPr>
          <a:lstStyle/>
          <a:p>
            <a:pPr algn="just">
              <a:lnSpc>
                <a:spcPct val="150000"/>
              </a:lnSpc>
              <a:spcBef>
                <a:spcPts val="0"/>
              </a:spcBef>
              <a:spcAft>
                <a:spcPts val="1800"/>
              </a:spcAft>
            </a:pPr>
            <a:r>
              <a:rPr lang="en-US" dirty="0"/>
              <a:t>Apabila </a:t>
            </a:r>
            <a:r>
              <a:rPr lang="en-US" dirty="0" err="1"/>
              <a:t>sudah</a:t>
            </a:r>
            <a:r>
              <a:rPr lang="en-US" dirty="0"/>
              <a:t> </a:t>
            </a:r>
            <a:r>
              <a:rPr lang="en-US" dirty="0" err="1"/>
              <a:t>menyediakan</a:t>
            </a:r>
            <a:r>
              <a:rPr lang="en-US" dirty="0"/>
              <a:t> fail migrations, </a:t>
            </a:r>
            <a:r>
              <a:rPr lang="en-US" dirty="0" err="1"/>
              <a:t>maka</a:t>
            </a:r>
            <a:r>
              <a:rPr lang="en-US" dirty="0"/>
              <a:t> </a:t>
            </a:r>
            <a:r>
              <a:rPr lang="en-US" dirty="0" err="1"/>
              <a:t>untuk</a:t>
            </a:r>
            <a:r>
              <a:rPr lang="en-US" dirty="0"/>
              <a:t> </a:t>
            </a:r>
            <a:r>
              <a:rPr lang="en-US" dirty="0" err="1"/>
              <a:t>membina</a:t>
            </a:r>
            <a:r>
              <a:rPr lang="en-US" dirty="0"/>
              <a:t> Table </a:t>
            </a:r>
            <a:r>
              <a:rPr lang="en-US" dirty="0" err="1"/>
              <a:t>tersebut</a:t>
            </a:r>
            <a:r>
              <a:rPr lang="en-US" dirty="0"/>
              <a:t> di </a:t>
            </a:r>
            <a:r>
              <a:rPr lang="en-US" dirty="0" err="1"/>
              <a:t>dalam</a:t>
            </a:r>
            <a:r>
              <a:rPr lang="en-US" dirty="0"/>
              <a:t> database, </a:t>
            </a:r>
            <a:r>
              <a:rPr lang="en-US" dirty="0" err="1"/>
              <a:t>berikut</a:t>
            </a:r>
            <a:r>
              <a:rPr lang="en-US" dirty="0"/>
              <a:t> </a:t>
            </a:r>
            <a:r>
              <a:rPr lang="en-US" dirty="0" err="1"/>
              <a:t>adalah</a:t>
            </a:r>
            <a:r>
              <a:rPr lang="en-US" dirty="0"/>
              <a:t> </a:t>
            </a:r>
            <a:r>
              <a:rPr lang="en-US" dirty="0" err="1"/>
              <a:t>senarai</a:t>
            </a:r>
            <a:r>
              <a:rPr lang="en-US" dirty="0"/>
              <a:t> </a:t>
            </a:r>
            <a:r>
              <a:rPr lang="en-US" dirty="0" err="1"/>
              <a:t>arahannya</a:t>
            </a:r>
            <a:r>
              <a:rPr lang="en-US" dirty="0"/>
              <a:t>:</a:t>
            </a:r>
          </a:p>
          <a:p>
            <a:pPr marL="457200" lvl="1" indent="-457200" algn="just">
              <a:lnSpc>
                <a:spcPct val="150000"/>
              </a:lnSpc>
              <a:spcBef>
                <a:spcPts val="0"/>
              </a:spcBef>
              <a:spcAft>
                <a:spcPts val="1800"/>
              </a:spcAft>
              <a:buFont typeface="+mj-lt"/>
              <a:buAutoNum type="arabicPeriod"/>
            </a:pPr>
            <a:r>
              <a:rPr lang="en-US" dirty="0" err="1"/>
              <a:t>Arahan</a:t>
            </a:r>
            <a:r>
              <a:rPr lang="en-US" dirty="0"/>
              <a:t> </a:t>
            </a:r>
            <a:r>
              <a:rPr lang="en-US" dirty="0" err="1"/>
              <a:t>untuk</a:t>
            </a:r>
            <a:r>
              <a:rPr lang="en-US" dirty="0"/>
              <a:t> </a:t>
            </a:r>
            <a:r>
              <a:rPr lang="en-US" dirty="0" err="1"/>
              <a:t>menjalankan</a:t>
            </a:r>
            <a:r>
              <a:rPr lang="en-US" dirty="0"/>
              <a:t> fail migration </a:t>
            </a:r>
            <a:r>
              <a:rPr lang="en-US" dirty="0" err="1"/>
              <a:t>untuk</a:t>
            </a:r>
            <a:r>
              <a:rPr lang="en-US" dirty="0"/>
              <a:t> </a:t>
            </a:r>
            <a:r>
              <a:rPr lang="en-US" dirty="0" err="1"/>
              <a:t>membina</a:t>
            </a:r>
            <a:r>
              <a:rPr lang="en-US" dirty="0"/>
              <a:t> table di </a:t>
            </a:r>
            <a:r>
              <a:rPr lang="en-US" dirty="0" err="1"/>
              <a:t>dalam</a:t>
            </a:r>
            <a:r>
              <a:rPr lang="en-US" dirty="0"/>
              <a:t> database:</a:t>
            </a:r>
          </a:p>
          <a:p>
            <a:pPr marL="274320" lvl="1" indent="-274320" algn="just">
              <a:lnSpc>
                <a:spcPct val="150000"/>
              </a:lnSpc>
              <a:spcBef>
                <a:spcPts val="0"/>
              </a:spcBef>
              <a:spcAft>
                <a:spcPts val="1800"/>
              </a:spcAft>
              <a:buFont typeface="+mj-lt"/>
              <a:buAutoNum type="arabicPeriod"/>
            </a:pPr>
            <a:endParaRPr lang="en-US" dirty="0"/>
          </a:p>
          <a:p>
            <a:pPr marL="457200" lvl="1" indent="-457200" algn="just">
              <a:lnSpc>
                <a:spcPct val="150000"/>
              </a:lnSpc>
              <a:spcBef>
                <a:spcPts val="0"/>
              </a:spcBef>
              <a:spcAft>
                <a:spcPts val="1800"/>
              </a:spcAft>
              <a:buFont typeface="+mj-lt"/>
              <a:buAutoNum type="arabicPeriod"/>
            </a:pPr>
            <a:r>
              <a:rPr lang="en-US" dirty="0" err="1"/>
              <a:t>Arahan</a:t>
            </a:r>
            <a:r>
              <a:rPr lang="en-US" dirty="0"/>
              <a:t> </a:t>
            </a:r>
            <a:r>
              <a:rPr lang="en-US" dirty="0" err="1"/>
              <a:t>untuk</a:t>
            </a:r>
            <a:r>
              <a:rPr lang="en-US" dirty="0"/>
              <a:t> rollback (undo) table </a:t>
            </a:r>
            <a:r>
              <a:rPr lang="en-US" dirty="0" err="1"/>
              <a:t>terakhir</a:t>
            </a:r>
            <a:r>
              <a:rPr lang="en-US" dirty="0"/>
              <a:t> </a:t>
            </a:r>
            <a:r>
              <a:rPr lang="en-US" dirty="0" err="1"/>
              <a:t>dimasukkan</a:t>
            </a:r>
            <a:endParaRPr lang="en-US" dirty="0"/>
          </a:p>
        </p:txBody>
      </p:sp>
      <p:sp>
        <p:nvSpPr>
          <p:cNvPr id="7" name="Rectangle 6">
            <a:extLst>
              <a:ext uri="{FF2B5EF4-FFF2-40B4-BE49-F238E27FC236}">
                <a16:creationId xmlns:a16="http://schemas.microsoft.com/office/drawing/2014/main" id="{C24247D8-BA2A-4404-AD59-450A7ECA4E6D}"/>
              </a:ext>
            </a:extLst>
          </p:cNvPr>
          <p:cNvSpPr/>
          <p:nvPr/>
        </p:nvSpPr>
        <p:spPr>
          <a:xfrm>
            <a:off x="533400" y="3771900"/>
            <a:ext cx="88392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a:solidFill>
                  <a:schemeClr val="tx1"/>
                </a:solidFill>
                <a:latin typeface="Bell MT" pitchFamily="18" charset="0"/>
              </a:rPr>
              <a:t>php artisan </a:t>
            </a:r>
            <a:r>
              <a:rPr lang="en-US" sz="2000" b="1" spc="100" dirty="0">
                <a:solidFill>
                  <a:srgbClr val="FF0000"/>
                </a:solidFill>
                <a:latin typeface="Bell MT" pitchFamily="18" charset="0"/>
              </a:rPr>
              <a:t>migrate</a:t>
            </a:r>
          </a:p>
        </p:txBody>
      </p:sp>
      <p:sp>
        <p:nvSpPr>
          <p:cNvPr id="8" name="Rectangle 7">
            <a:extLst>
              <a:ext uri="{FF2B5EF4-FFF2-40B4-BE49-F238E27FC236}">
                <a16:creationId xmlns:a16="http://schemas.microsoft.com/office/drawing/2014/main" id="{8E2A17F8-E946-4074-AC7F-DBF82D52C24E}"/>
              </a:ext>
            </a:extLst>
          </p:cNvPr>
          <p:cNvSpPr/>
          <p:nvPr/>
        </p:nvSpPr>
        <p:spPr>
          <a:xfrm>
            <a:off x="533400" y="5600700"/>
            <a:ext cx="88392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a:solidFill>
                  <a:schemeClr val="tx1"/>
                </a:solidFill>
                <a:latin typeface="Bell MT" pitchFamily="18" charset="0"/>
              </a:rPr>
              <a:t>php artisan </a:t>
            </a:r>
            <a:r>
              <a:rPr lang="en-US" sz="2000" b="1" spc="100" dirty="0" err="1">
                <a:solidFill>
                  <a:schemeClr val="tx1"/>
                </a:solidFill>
                <a:latin typeface="Bell MT" pitchFamily="18" charset="0"/>
              </a:rPr>
              <a:t>migrate</a:t>
            </a:r>
            <a:r>
              <a:rPr lang="en-US" sz="2000" b="1" spc="100" dirty="0" err="1">
                <a:solidFill>
                  <a:srgbClr val="FF0000"/>
                </a:solidFill>
                <a:latin typeface="Bell MT" pitchFamily="18" charset="0"/>
              </a:rPr>
              <a:t>:rollback</a:t>
            </a:r>
            <a:endParaRPr lang="en-US" sz="2000" b="1" spc="100" dirty="0">
              <a:solidFill>
                <a:srgbClr val="FF0000"/>
              </a:solidFill>
              <a:latin typeface="Bell MT" pitchFamily="18" charset="0"/>
            </a:endParaRPr>
          </a:p>
        </p:txBody>
      </p:sp>
    </p:spTree>
    <p:extLst>
      <p:ext uri="{BB962C8B-B14F-4D97-AF65-F5344CB8AC3E}">
        <p14:creationId xmlns:p14="http://schemas.microsoft.com/office/powerpoint/2010/main" val="27573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ircle(in)">
                                      <p:cBhvr>
                                        <p:cTn id="15" dur="2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animBg="1"/>
      <p:bldP spid="8"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639762"/>
          </a:xfrm>
        </p:spPr>
        <p:txBody>
          <a:bodyPr>
            <a:normAutofit fontScale="90000"/>
          </a:bodyPr>
          <a:lstStyle/>
          <a:p>
            <a:r>
              <a:rPr lang="en-US" dirty="0"/>
              <a:t>Database – </a:t>
            </a:r>
            <a:r>
              <a:rPr lang="en-US" dirty="0" err="1"/>
              <a:t>Arahan</a:t>
            </a:r>
            <a:r>
              <a:rPr lang="en-US" dirty="0"/>
              <a:t> Migrations</a:t>
            </a:r>
          </a:p>
        </p:txBody>
      </p:sp>
      <p:sp>
        <p:nvSpPr>
          <p:cNvPr id="4" name="Content Placeholder 2"/>
          <p:cNvSpPr>
            <a:spLocks noGrp="1"/>
          </p:cNvSpPr>
          <p:nvPr>
            <p:ph sz="quarter" idx="1"/>
          </p:nvPr>
        </p:nvSpPr>
        <p:spPr>
          <a:xfrm>
            <a:off x="304800" y="1219200"/>
            <a:ext cx="9296400" cy="5105400"/>
          </a:xfrm>
        </p:spPr>
        <p:txBody>
          <a:bodyPr>
            <a:normAutofit/>
          </a:bodyPr>
          <a:lstStyle/>
          <a:p>
            <a:pPr marL="777240" lvl="1" indent="-457200">
              <a:lnSpc>
                <a:spcPct val="170000"/>
              </a:lnSpc>
              <a:buFont typeface="+mj-lt"/>
              <a:buAutoNum type="arabicPeriod" startAt="3"/>
            </a:pPr>
            <a:r>
              <a:rPr lang="en-US" dirty="0" err="1"/>
              <a:t>Arahan</a:t>
            </a:r>
            <a:r>
              <a:rPr lang="en-US" dirty="0"/>
              <a:t> </a:t>
            </a:r>
            <a:r>
              <a:rPr lang="en-US" dirty="0" err="1"/>
              <a:t>untuk</a:t>
            </a:r>
            <a:r>
              <a:rPr lang="en-US" dirty="0"/>
              <a:t> proses “delete” </a:t>
            </a:r>
            <a:r>
              <a:rPr lang="en-US" dirty="0" err="1"/>
              <a:t>semua</a:t>
            </a:r>
            <a:r>
              <a:rPr lang="en-US" dirty="0"/>
              <a:t> table KECUALI table migrations:</a:t>
            </a:r>
          </a:p>
          <a:p>
            <a:pPr marL="777240" lvl="1" indent="-457200">
              <a:lnSpc>
                <a:spcPct val="170000"/>
              </a:lnSpc>
              <a:buFont typeface="+mj-lt"/>
              <a:buAutoNum type="arabicPeriod" startAt="3"/>
            </a:pPr>
            <a:endParaRPr lang="en-US" dirty="0"/>
          </a:p>
          <a:p>
            <a:pPr marL="777240" lvl="1" indent="-457200">
              <a:lnSpc>
                <a:spcPct val="170000"/>
              </a:lnSpc>
              <a:buFont typeface="+mj-lt"/>
              <a:buAutoNum type="arabicPeriod" startAt="3"/>
            </a:pPr>
            <a:r>
              <a:rPr lang="en-US" dirty="0" err="1"/>
              <a:t>Arahan</a:t>
            </a:r>
            <a:r>
              <a:rPr lang="en-US" dirty="0"/>
              <a:t> </a:t>
            </a:r>
            <a:r>
              <a:rPr lang="en-US" dirty="0" err="1"/>
              <a:t>untuk</a:t>
            </a:r>
            <a:r>
              <a:rPr lang="en-US" dirty="0"/>
              <a:t> delete </a:t>
            </a:r>
            <a:r>
              <a:rPr lang="en-US" dirty="0" err="1"/>
              <a:t>semua</a:t>
            </a:r>
            <a:r>
              <a:rPr lang="en-US" dirty="0"/>
              <a:t> table KECUALI table migrations dan re-install </a:t>
            </a:r>
            <a:r>
              <a:rPr lang="en-US" dirty="0" err="1"/>
              <a:t>semula</a:t>
            </a:r>
            <a:r>
              <a:rPr lang="en-US" dirty="0"/>
              <a:t> table:</a:t>
            </a:r>
          </a:p>
          <a:p>
            <a:pPr marL="777240" lvl="1" indent="-457200">
              <a:lnSpc>
                <a:spcPct val="170000"/>
              </a:lnSpc>
              <a:buFont typeface="+mj-lt"/>
              <a:buAutoNum type="arabicPeriod" startAt="3"/>
            </a:pPr>
            <a:endParaRPr lang="en-US" dirty="0"/>
          </a:p>
          <a:p>
            <a:pPr marL="777240" lvl="1" indent="-457200">
              <a:lnSpc>
                <a:spcPct val="170000"/>
              </a:lnSpc>
              <a:buFont typeface="+mj-lt"/>
              <a:buAutoNum type="arabicPeriod" startAt="3"/>
            </a:pPr>
            <a:r>
              <a:rPr lang="en-US" dirty="0" err="1"/>
              <a:t>Arahan</a:t>
            </a:r>
            <a:r>
              <a:rPr lang="en-US" dirty="0"/>
              <a:t> </a:t>
            </a:r>
            <a:r>
              <a:rPr lang="en-US" dirty="0" err="1"/>
              <a:t>untuk</a:t>
            </a:r>
            <a:r>
              <a:rPr lang="en-US" dirty="0"/>
              <a:t> delete </a:t>
            </a:r>
            <a:r>
              <a:rPr lang="en-US" dirty="0" err="1"/>
              <a:t>semua</a:t>
            </a:r>
            <a:r>
              <a:rPr lang="en-US" dirty="0"/>
              <a:t> table TERMASUK table migrations dan re-install </a:t>
            </a:r>
            <a:r>
              <a:rPr lang="en-US" dirty="0" err="1"/>
              <a:t>semula</a:t>
            </a:r>
            <a:r>
              <a:rPr lang="en-US" dirty="0"/>
              <a:t> table </a:t>
            </a:r>
            <a:r>
              <a:rPr lang="en-US" dirty="0" err="1"/>
              <a:t>termasuk</a:t>
            </a:r>
            <a:r>
              <a:rPr lang="en-US" dirty="0"/>
              <a:t> migrations:</a:t>
            </a:r>
          </a:p>
          <a:p>
            <a:pPr marL="777240" lvl="1" indent="-457200">
              <a:lnSpc>
                <a:spcPct val="170000"/>
              </a:lnSpc>
              <a:buFont typeface="+mj-lt"/>
              <a:buAutoNum type="arabicPeriod" startAt="3"/>
            </a:pPr>
            <a:endParaRPr lang="en-US" dirty="0"/>
          </a:p>
          <a:p>
            <a:pPr marL="777240" lvl="1" indent="-457200">
              <a:lnSpc>
                <a:spcPct val="170000"/>
              </a:lnSpc>
              <a:buFont typeface="+mj-lt"/>
              <a:buAutoNum type="arabicPeriod" startAt="3"/>
            </a:pPr>
            <a:endParaRPr lang="en-US" dirty="0"/>
          </a:p>
          <a:p>
            <a:pPr>
              <a:lnSpc>
                <a:spcPct val="170000"/>
              </a:lnSpc>
            </a:pPr>
            <a:endParaRPr lang="en-US" dirty="0"/>
          </a:p>
          <a:p>
            <a:pPr>
              <a:lnSpc>
                <a:spcPct val="170000"/>
              </a:lnSpc>
            </a:pPr>
            <a:endParaRPr lang="en-US" dirty="0"/>
          </a:p>
        </p:txBody>
      </p:sp>
      <p:sp>
        <p:nvSpPr>
          <p:cNvPr id="9" name="Rectangle 8">
            <a:extLst>
              <a:ext uri="{FF2B5EF4-FFF2-40B4-BE49-F238E27FC236}">
                <a16:creationId xmlns:a16="http://schemas.microsoft.com/office/drawing/2014/main" id="{67CC3C57-B8CA-42FC-ADB8-4948AE40A785}"/>
              </a:ext>
            </a:extLst>
          </p:cNvPr>
          <p:cNvSpPr/>
          <p:nvPr/>
        </p:nvSpPr>
        <p:spPr>
          <a:xfrm>
            <a:off x="533400" y="2057400"/>
            <a:ext cx="88392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a:solidFill>
                  <a:schemeClr val="tx1"/>
                </a:solidFill>
                <a:latin typeface="Bell MT" pitchFamily="18" charset="0"/>
              </a:rPr>
              <a:t>php artisan </a:t>
            </a:r>
            <a:r>
              <a:rPr lang="en-US" sz="2000" b="1" spc="100" dirty="0" err="1">
                <a:solidFill>
                  <a:schemeClr val="tx1"/>
                </a:solidFill>
                <a:latin typeface="Bell MT" pitchFamily="18" charset="0"/>
              </a:rPr>
              <a:t>migrate:</a:t>
            </a:r>
            <a:r>
              <a:rPr lang="en-US" sz="2000" b="1" spc="100" dirty="0" err="1">
                <a:solidFill>
                  <a:srgbClr val="FF0000"/>
                </a:solidFill>
                <a:latin typeface="Bell MT" pitchFamily="18" charset="0"/>
              </a:rPr>
              <a:t>reset</a:t>
            </a:r>
            <a:endParaRPr lang="en-US" sz="2000" b="1" spc="100" dirty="0">
              <a:solidFill>
                <a:srgbClr val="FF0000"/>
              </a:solidFill>
              <a:latin typeface="Bell MT" pitchFamily="18" charset="0"/>
            </a:endParaRPr>
          </a:p>
        </p:txBody>
      </p:sp>
      <p:sp>
        <p:nvSpPr>
          <p:cNvPr id="10" name="Rectangle 9">
            <a:extLst>
              <a:ext uri="{FF2B5EF4-FFF2-40B4-BE49-F238E27FC236}">
                <a16:creationId xmlns:a16="http://schemas.microsoft.com/office/drawing/2014/main" id="{D5BD3A70-45E1-4996-8BC9-A14FD6D3B138}"/>
              </a:ext>
            </a:extLst>
          </p:cNvPr>
          <p:cNvSpPr/>
          <p:nvPr/>
        </p:nvSpPr>
        <p:spPr>
          <a:xfrm>
            <a:off x="533400" y="4000501"/>
            <a:ext cx="88392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a:solidFill>
                  <a:schemeClr val="tx1"/>
                </a:solidFill>
                <a:latin typeface="Bell MT" pitchFamily="18" charset="0"/>
              </a:rPr>
              <a:t>php artisan </a:t>
            </a:r>
            <a:r>
              <a:rPr lang="en-US" sz="2000" b="1" spc="100" dirty="0" err="1">
                <a:solidFill>
                  <a:schemeClr val="tx1"/>
                </a:solidFill>
                <a:latin typeface="Bell MT" pitchFamily="18" charset="0"/>
              </a:rPr>
              <a:t>migrate:</a:t>
            </a:r>
            <a:r>
              <a:rPr lang="en-US" sz="2000" b="1" spc="100" dirty="0" err="1">
                <a:solidFill>
                  <a:srgbClr val="FF0000"/>
                </a:solidFill>
                <a:latin typeface="Bell MT" pitchFamily="18" charset="0"/>
              </a:rPr>
              <a:t>refresh</a:t>
            </a:r>
            <a:endParaRPr lang="en-US" sz="2000" b="1" spc="100" dirty="0">
              <a:solidFill>
                <a:srgbClr val="FF0000"/>
              </a:solidFill>
              <a:latin typeface="Bell MT" pitchFamily="18" charset="0"/>
            </a:endParaRPr>
          </a:p>
        </p:txBody>
      </p:sp>
      <p:sp>
        <p:nvSpPr>
          <p:cNvPr id="11" name="Rectangle 10">
            <a:extLst>
              <a:ext uri="{FF2B5EF4-FFF2-40B4-BE49-F238E27FC236}">
                <a16:creationId xmlns:a16="http://schemas.microsoft.com/office/drawing/2014/main" id="{BD13D0F1-D5C9-42FC-9AD2-DBAF0CA6E190}"/>
              </a:ext>
            </a:extLst>
          </p:cNvPr>
          <p:cNvSpPr/>
          <p:nvPr/>
        </p:nvSpPr>
        <p:spPr>
          <a:xfrm>
            <a:off x="531055" y="5943602"/>
            <a:ext cx="88392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a:solidFill>
                  <a:schemeClr val="tx1"/>
                </a:solidFill>
                <a:latin typeface="Bell MT" pitchFamily="18" charset="0"/>
              </a:rPr>
              <a:t>php artisan </a:t>
            </a:r>
            <a:r>
              <a:rPr lang="en-US" sz="2000" b="1" spc="100" dirty="0" err="1">
                <a:solidFill>
                  <a:schemeClr val="tx1"/>
                </a:solidFill>
                <a:latin typeface="Bell MT" pitchFamily="18" charset="0"/>
              </a:rPr>
              <a:t>migrate:</a:t>
            </a:r>
            <a:r>
              <a:rPr lang="en-US" sz="2000" b="1" spc="100" dirty="0" err="1">
                <a:solidFill>
                  <a:srgbClr val="FF0000"/>
                </a:solidFill>
                <a:latin typeface="Bell MT" pitchFamily="18" charset="0"/>
              </a:rPr>
              <a:t>fresh</a:t>
            </a:r>
            <a:endParaRPr lang="en-US" sz="2000" b="1" spc="100" dirty="0">
              <a:solidFill>
                <a:srgbClr val="FF0000"/>
              </a:solidFill>
              <a:latin typeface="Bell MT" pitchFamily="18" charset="0"/>
            </a:endParaRPr>
          </a:p>
        </p:txBody>
      </p:sp>
    </p:spTree>
    <p:extLst>
      <p:ext uri="{BB962C8B-B14F-4D97-AF65-F5344CB8AC3E}">
        <p14:creationId xmlns:p14="http://schemas.microsoft.com/office/powerpoint/2010/main" val="229260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fade">
                                      <p:cBhvr>
                                        <p:cTn id="13" dur="500"/>
                                        <p:tgtEl>
                                          <p:spTgt spid="4">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circle(in)">
                                      <p:cBhvr>
                                        <p:cTn id="18" dur="2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circle(in)">
                                      <p:cBhvr>
                                        <p:cTn id="23" dur="20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circle(in)">
                                      <p:cBhvr>
                                        <p:cTn id="28"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0" grpId="0" animBg="1"/>
      <p:bldP spid="11"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6CE6-0FFF-4257-9110-B422443A50DF}"/>
              </a:ext>
            </a:extLst>
          </p:cNvPr>
          <p:cNvSpPr>
            <a:spLocks noGrp="1"/>
          </p:cNvSpPr>
          <p:nvPr>
            <p:ph type="title"/>
          </p:nvPr>
        </p:nvSpPr>
        <p:spPr>
          <a:xfrm>
            <a:off x="381000" y="274638"/>
            <a:ext cx="9220200" cy="792162"/>
          </a:xfrm>
        </p:spPr>
        <p:txBody>
          <a:bodyPr/>
          <a:lstStyle/>
          <a:p>
            <a:r>
              <a:rPr lang="en-US" dirty="0"/>
              <a:t>Database – </a:t>
            </a:r>
            <a:r>
              <a:rPr lang="en-US" dirty="0" err="1"/>
              <a:t>Arahan</a:t>
            </a:r>
            <a:r>
              <a:rPr lang="en-US" dirty="0"/>
              <a:t> Migrations</a:t>
            </a:r>
            <a:endParaRPr lang="en-MY" dirty="0"/>
          </a:p>
        </p:txBody>
      </p:sp>
      <p:sp>
        <p:nvSpPr>
          <p:cNvPr id="4" name="Content Placeholder 2">
            <a:extLst>
              <a:ext uri="{FF2B5EF4-FFF2-40B4-BE49-F238E27FC236}">
                <a16:creationId xmlns:a16="http://schemas.microsoft.com/office/drawing/2014/main" id="{30BD6A24-CAD9-4764-9BC9-D6EABC042D3F}"/>
              </a:ext>
            </a:extLst>
          </p:cNvPr>
          <p:cNvSpPr>
            <a:spLocks noGrp="1"/>
          </p:cNvSpPr>
          <p:nvPr>
            <p:ph sz="quarter" idx="1"/>
          </p:nvPr>
        </p:nvSpPr>
        <p:spPr>
          <a:xfrm>
            <a:off x="381000" y="1219200"/>
            <a:ext cx="9220200" cy="5364162"/>
          </a:xfrm>
        </p:spPr>
        <p:txBody>
          <a:bodyPr>
            <a:normAutofit/>
          </a:bodyPr>
          <a:lstStyle/>
          <a:p>
            <a:pPr marL="777240" lvl="1" indent="-457200">
              <a:lnSpc>
                <a:spcPct val="170000"/>
              </a:lnSpc>
              <a:buFont typeface="+mj-lt"/>
              <a:buAutoNum type="arabicPeriod" startAt="6"/>
            </a:pPr>
            <a:r>
              <a:rPr lang="en-US" dirty="0" err="1"/>
              <a:t>Arahan</a:t>
            </a:r>
            <a:r>
              <a:rPr lang="en-US" dirty="0"/>
              <a:t> </a:t>
            </a:r>
            <a:r>
              <a:rPr lang="en-US" dirty="0" err="1"/>
              <a:t>untuk</a:t>
            </a:r>
            <a:r>
              <a:rPr lang="en-US" dirty="0"/>
              <a:t> </a:t>
            </a:r>
            <a:r>
              <a:rPr lang="en-US" dirty="0" err="1"/>
              <a:t>buang</a:t>
            </a:r>
            <a:r>
              <a:rPr lang="en-US" dirty="0"/>
              <a:t> SEMUA table dan </a:t>
            </a:r>
            <a:r>
              <a:rPr lang="en-US" dirty="0" err="1"/>
              <a:t>masukkan</a:t>
            </a:r>
            <a:r>
              <a:rPr lang="en-US" dirty="0"/>
              <a:t> data demo (seeder) yang </a:t>
            </a:r>
            <a:r>
              <a:rPr lang="en-US" dirty="0" err="1"/>
              <a:t>baru</a:t>
            </a:r>
            <a:r>
              <a:rPr lang="en-US" dirty="0"/>
              <a:t>:</a:t>
            </a:r>
          </a:p>
          <a:p>
            <a:pPr marL="777240" lvl="1" indent="-457200">
              <a:lnSpc>
                <a:spcPct val="170000"/>
              </a:lnSpc>
              <a:buFont typeface="+mj-lt"/>
              <a:buAutoNum type="arabicPeriod" startAt="6"/>
            </a:pPr>
            <a:endParaRPr lang="en-US" dirty="0"/>
          </a:p>
          <a:p>
            <a:pPr marL="777240" lvl="1" indent="-457200">
              <a:lnSpc>
                <a:spcPct val="170000"/>
              </a:lnSpc>
              <a:buFont typeface="+mj-lt"/>
              <a:buAutoNum type="arabicPeriod" startAt="6"/>
            </a:pPr>
            <a:endParaRPr lang="en-US" dirty="0"/>
          </a:p>
          <a:p>
            <a:pPr>
              <a:lnSpc>
                <a:spcPct val="170000"/>
              </a:lnSpc>
            </a:pPr>
            <a:endParaRPr lang="en-US" dirty="0"/>
          </a:p>
          <a:p>
            <a:pPr>
              <a:lnSpc>
                <a:spcPct val="170000"/>
              </a:lnSpc>
            </a:pPr>
            <a:endParaRPr lang="en-US" dirty="0"/>
          </a:p>
        </p:txBody>
      </p:sp>
      <p:sp>
        <p:nvSpPr>
          <p:cNvPr id="6" name="Rectangle 5">
            <a:extLst>
              <a:ext uri="{FF2B5EF4-FFF2-40B4-BE49-F238E27FC236}">
                <a16:creationId xmlns:a16="http://schemas.microsoft.com/office/drawing/2014/main" id="{573C0B66-661F-4D9F-83BB-3EA29C9EF0E9}"/>
              </a:ext>
            </a:extLst>
          </p:cNvPr>
          <p:cNvSpPr/>
          <p:nvPr/>
        </p:nvSpPr>
        <p:spPr>
          <a:xfrm>
            <a:off x="533400" y="2590800"/>
            <a:ext cx="88392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a:solidFill>
                  <a:schemeClr val="tx1"/>
                </a:solidFill>
                <a:latin typeface="Bell MT" pitchFamily="18" charset="0"/>
              </a:rPr>
              <a:t>php artisan </a:t>
            </a:r>
            <a:r>
              <a:rPr lang="en-US" sz="2000" b="1" spc="100" dirty="0" err="1">
                <a:solidFill>
                  <a:schemeClr val="tx1"/>
                </a:solidFill>
                <a:latin typeface="Bell MT" pitchFamily="18" charset="0"/>
              </a:rPr>
              <a:t>migrate:</a:t>
            </a:r>
            <a:r>
              <a:rPr lang="en-US" sz="2000" b="1" spc="100" dirty="0" err="1">
                <a:solidFill>
                  <a:srgbClr val="FF0000"/>
                </a:solidFill>
                <a:latin typeface="Bell MT" pitchFamily="18" charset="0"/>
              </a:rPr>
              <a:t>fresh</a:t>
            </a:r>
            <a:r>
              <a:rPr lang="en-US" sz="2000" b="1" spc="100" dirty="0">
                <a:solidFill>
                  <a:schemeClr val="tx1"/>
                </a:solidFill>
                <a:latin typeface="Bell MT" pitchFamily="18" charset="0"/>
              </a:rPr>
              <a:t> </a:t>
            </a:r>
            <a:r>
              <a:rPr lang="en-US" sz="2000" b="1" spc="100" dirty="0">
                <a:solidFill>
                  <a:srgbClr val="FF0000"/>
                </a:solidFill>
                <a:latin typeface="Bell MT" pitchFamily="18" charset="0"/>
              </a:rPr>
              <a:t>--seed</a:t>
            </a:r>
          </a:p>
        </p:txBody>
      </p:sp>
    </p:spTree>
    <p:extLst>
      <p:ext uri="{BB962C8B-B14F-4D97-AF65-F5344CB8AC3E}">
        <p14:creationId xmlns:p14="http://schemas.microsoft.com/office/powerpoint/2010/main" val="345838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a:t>Model-View-Controller (MVC)</a:t>
            </a:r>
          </a:p>
        </p:txBody>
      </p:sp>
      <p:pic>
        <p:nvPicPr>
          <p:cNvPr id="7" name="Content Placeholder 6">
            <a:extLst>
              <a:ext uri="{FF2B5EF4-FFF2-40B4-BE49-F238E27FC236}">
                <a16:creationId xmlns:a16="http://schemas.microsoft.com/office/drawing/2014/main" id="{99C0D95B-6006-4C64-8E91-30BF5B8CBC09}"/>
              </a:ext>
            </a:extLst>
          </p:cNvPr>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1615542" y="1447800"/>
            <a:ext cx="7170216" cy="4572000"/>
          </a:xfrm>
        </p:spPr>
      </p:pic>
      <p:sp>
        <p:nvSpPr>
          <p:cNvPr id="8" name="TextBox 7">
            <a:extLst>
              <a:ext uri="{FF2B5EF4-FFF2-40B4-BE49-F238E27FC236}">
                <a16:creationId xmlns:a16="http://schemas.microsoft.com/office/drawing/2014/main" id="{113198C8-D23D-40EF-A633-CBE7EF6B3EAA}"/>
              </a:ext>
            </a:extLst>
          </p:cNvPr>
          <p:cNvSpPr txBox="1"/>
          <p:nvPr/>
        </p:nvSpPr>
        <p:spPr>
          <a:xfrm>
            <a:off x="3553674" y="6238912"/>
            <a:ext cx="2798651" cy="369332"/>
          </a:xfrm>
          <a:prstGeom prst="rect">
            <a:avLst/>
          </a:prstGeom>
          <a:noFill/>
        </p:spPr>
        <p:txBody>
          <a:bodyPr wrap="none" rtlCol="0">
            <a:spAutoFit/>
          </a:bodyPr>
          <a:lstStyle/>
          <a:p>
            <a:r>
              <a:rPr lang="en-MY" dirty="0"/>
              <a:t>Cara </a:t>
            </a:r>
            <a:r>
              <a:rPr lang="en-MY" dirty="0" err="1"/>
              <a:t>kerja</a:t>
            </a:r>
            <a:r>
              <a:rPr lang="en-MY" dirty="0"/>
              <a:t> MVC </a:t>
            </a:r>
            <a:r>
              <a:rPr lang="en-MY" dirty="0" err="1"/>
              <a:t>dalam</a:t>
            </a:r>
            <a:r>
              <a:rPr lang="en-MY" dirty="0"/>
              <a:t> Laravel</a:t>
            </a:r>
          </a:p>
        </p:txBody>
      </p:sp>
    </p:spTree>
    <p:extLst>
      <p:ext uri="{BB962C8B-B14F-4D97-AF65-F5344CB8AC3E}">
        <p14:creationId xmlns:p14="http://schemas.microsoft.com/office/powerpoint/2010/main" val="94338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 </a:t>
            </a:r>
            <a:r>
              <a:rPr lang="en-US" dirty="0" err="1"/>
              <a:t>Seedings</a:t>
            </a:r>
            <a:endParaRPr lang="en-US" dirty="0"/>
          </a:p>
        </p:txBody>
      </p:sp>
      <p:sp>
        <p:nvSpPr>
          <p:cNvPr id="4" name="Content Placeholder 2"/>
          <p:cNvSpPr>
            <a:spLocks noGrp="1"/>
          </p:cNvSpPr>
          <p:nvPr>
            <p:ph sz="quarter" idx="1"/>
          </p:nvPr>
        </p:nvSpPr>
        <p:spPr>
          <a:xfrm>
            <a:off x="304800" y="1524000"/>
            <a:ext cx="9296400" cy="5029200"/>
          </a:xfrm>
        </p:spPr>
        <p:txBody>
          <a:bodyPr>
            <a:normAutofit fontScale="92500" lnSpcReduction="10000"/>
          </a:bodyPr>
          <a:lstStyle/>
          <a:p>
            <a:pPr algn="just">
              <a:lnSpc>
                <a:spcPct val="160000"/>
              </a:lnSpc>
              <a:spcBef>
                <a:spcPts val="0"/>
              </a:spcBef>
              <a:spcAft>
                <a:spcPts val="1800"/>
              </a:spcAft>
            </a:pPr>
            <a:r>
              <a:rPr lang="en-US" dirty="0"/>
              <a:t>Dalam </a:t>
            </a:r>
            <a:r>
              <a:rPr lang="en-US" dirty="0" err="1"/>
              <a:t>pembinaan</a:t>
            </a:r>
            <a:r>
              <a:rPr lang="en-US" dirty="0"/>
              <a:t> database </a:t>
            </a:r>
            <a:r>
              <a:rPr lang="en-US" dirty="0" err="1"/>
              <a:t>dan</a:t>
            </a:r>
            <a:r>
              <a:rPr lang="en-US" dirty="0"/>
              <a:t> table yang </a:t>
            </a:r>
            <a:r>
              <a:rPr lang="en-US" dirty="0" err="1"/>
              <a:t>diperlukan</a:t>
            </a:r>
            <a:r>
              <a:rPr lang="en-US" dirty="0"/>
              <a:t>, </a:t>
            </a:r>
            <a:r>
              <a:rPr lang="en-US" dirty="0" err="1"/>
              <a:t>seringkali</a:t>
            </a:r>
            <a:r>
              <a:rPr lang="en-US" dirty="0"/>
              <a:t> </a:t>
            </a:r>
            <a:r>
              <a:rPr lang="en-US" dirty="0" err="1"/>
              <a:t>kita</a:t>
            </a:r>
            <a:r>
              <a:rPr lang="en-US" dirty="0"/>
              <a:t> </a:t>
            </a:r>
            <a:r>
              <a:rPr lang="en-US" dirty="0" err="1"/>
              <a:t>perlu</a:t>
            </a:r>
            <a:r>
              <a:rPr lang="en-US" dirty="0"/>
              <a:t> </a:t>
            </a:r>
            <a:r>
              <a:rPr lang="en-US" dirty="0" err="1"/>
              <a:t>melakukan</a:t>
            </a:r>
            <a:r>
              <a:rPr lang="en-US" dirty="0"/>
              <a:t> “</a:t>
            </a:r>
            <a:r>
              <a:rPr lang="en-US" i="1" dirty="0"/>
              <a:t>testing</a:t>
            </a:r>
            <a:r>
              <a:rPr lang="en-US" dirty="0"/>
              <a:t>” </a:t>
            </a:r>
            <a:r>
              <a:rPr lang="en-US" dirty="0" err="1"/>
              <a:t>dengan</a:t>
            </a:r>
            <a:r>
              <a:rPr lang="en-US" dirty="0"/>
              <a:t> </a:t>
            </a:r>
            <a:r>
              <a:rPr lang="en-US" dirty="0" err="1"/>
              <a:t>memasukkan</a:t>
            </a:r>
            <a:r>
              <a:rPr lang="en-US" dirty="0"/>
              <a:t> data demo. </a:t>
            </a:r>
          </a:p>
          <a:p>
            <a:pPr algn="just">
              <a:lnSpc>
                <a:spcPct val="160000"/>
              </a:lnSpc>
              <a:spcBef>
                <a:spcPts val="0"/>
              </a:spcBef>
              <a:spcAft>
                <a:spcPts val="1800"/>
              </a:spcAft>
            </a:pPr>
            <a:r>
              <a:rPr lang="en-US" dirty="0" err="1"/>
              <a:t>Jika</a:t>
            </a:r>
            <a:r>
              <a:rPr lang="en-US" dirty="0"/>
              <a:t> </a:t>
            </a:r>
            <a:r>
              <a:rPr lang="en-US" dirty="0" err="1"/>
              <a:t>memasukkan</a:t>
            </a:r>
            <a:r>
              <a:rPr lang="en-US" dirty="0"/>
              <a:t> data demo </a:t>
            </a:r>
            <a:r>
              <a:rPr lang="en-US" dirty="0" err="1"/>
              <a:t>dengan</a:t>
            </a:r>
            <a:r>
              <a:rPr lang="en-US" dirty="0"/>
              <a:t> </a:t>
            </a:r>
            <a:r>
              <a:rPr lang="en-US" dirty="0" err="1"/>
              <a:t>kaedah</a:t>
            </a:r>
            <a:r>
              <a:rPr lang="en-US" dirty="0"/>
              <a:t> manual, </a:t>
            </a:r>
            <a:r>
              <a:rPr lang="en-US" dirty="0" err="1"/>
              <a:t>ia</a:t>
            </a:r>
            <a:r>
              <a:rPr lang="en-US" dirty="0"/>
              <a:t> </a:t>
            </a:r>
            <a:r>
              <a:rPr lang="en-US" dirty="0" err="1"/>
              <a:t>amat</a:t>
            </a:r>
            <a:r>
              <a:rPr lang="en-US" dirty="0"/>
              <a:t> </a:t>
            </a:r>
            <a:r>
              <a:rPr lang="en-US" dirty="0" err="1"/>
              <a:t>memakan</a:t>
            </a:r>
            <a:r>
              <a:rPr lang="en-US" dirty="0"/>
              <a:t> </a:t>
            </a:r>
            <a:r>
              <a:rPr lang="en-US" dirty="0" err="1"/>
              <a:t>masa</a:t>
            </a:r>
            <a:r>
              <a:rPr lang="en-US" dirty="0"/>
              <a:t> </a:t>
            </a:r>
            <a:r>
              <a:rPr lang="en-US" dirty="0" err="1"/>
              <a:t>dan</a:t>
            </a:r>
            <a:r>
              <a:rPr lang="en-US" dirty="0"/>
              <a:t> </a:t>
            </a:r>
            <a:r>
              <a:rPr lang="en-US" dirty="0" err="1"/>
              <a:t>merugikan</a:t>
            </a:r>
            <a:r>
              <a:rPr lang="en-US" dirty="0"/>
              <a:t> </a:t>
            </a:r>
            <a:r>
              <a:rPr lang="en-US" dirty="0" err="1"/>
              <a:t>masa</a:t>
            </a:r>
            <a:r>
              <a:rPr lang="en-US" dirty="0"/>
              <a:t> </a:t>
            </a:r>
            <a:r>
              <a:rPr lang="en-US" dirty="0" err="1"/>
              <a:t>kerana</a:t>
            </a:r>
            <a:r>
              <a:rPr lang="en-US" dirty="0"/>
              <a:t> </a:t>
            </a:r>
            <a:r>
              <a:rPr lang="en-US" dirty="0" err="1"/>
              <a:t>setiap</a:t>
            </a:r>
            <a:r>
              <a:rPr lang="en-US" dirty="0"/>
              <a:t> kali </a:t>
            </a:r>
            <a:r>
              <a:rPr lang="en-US" dirty="0" err="1"/>
              <a:t>kita</a:t>
            </a:r>
            <a:r>
              <a:rPr lang="en-US" dirty="0"/>
              <a:t> </a:t>
            </a:r>
            <a:r>
              <a:rPr lang="en-US" dirty="0" err="1"/>
              <a:t>melakukan</a:t>
            </a:r>
            <a:r>
              <a:rPr lang="en-US" dirty="0"/>
              <a:t> refresh </a:t>
            </a:r>
            <a:r>
              <a:rPr lang="en-US" dirty="0" err="1"/>
              <a:t>atau</a:t>
            </a:r>
            <a:r>
              <a:rPr lang="en-US" dirty="0"/>
              <a:t> reinstall database, data demo </a:t>
            </a:r>
            <a:r>
              <a:rPr lang="en-US" dirty="0" err="1"/>
              <a:t>terpaksa</a:t>
            </a:r>
            <a:r>
              <a:rPr lang="en-US" dirty="0"/>
              <a:t> </a:t>
            </a:r>
            <a:r>
              <a:rPr lang="en-US" dirty="0" err="1"/>
              <a:t>dimasukkan</a:t>
            </a:r>
            <a:r>
              <a:rPr lang="en-US" dirty="0"/>
              <a:t> </a:t>
            </a:r>
            <a:r>
              <a:rPr lang="en-US" dirty="0" err="1"/>
              <a:t>berulangkali</a:t>
            </a:r>
            <a:r>
              <a:rPr lang="en-US" dirty="0"/>
              <a:t>.</a:t>
            </a:r>
          </a:p>
          <a:p>
            <a:pPr algn="just">
              <a:lnSpc>
                <a:spcPct val="160000"/>
              </a:lnSpc>
              <a:spcBef>
                <a:spcPts val="0"/>
              </a:spcBef>
              <a:spcAft>
                <a:spcPts val="1800"/>
              </a:spcAft>
            </a:pPr>
            <a:r>
              <a:rPr lang="en-US" dirty="0"/>
              <a:t>Laravel </a:t>
            </a:r>
            <a:r>
              <a:rPr lang="en-US" dirty="0" err="1"/>
              <a:t>memudahkan</a:t>
            </a:r>
            <a:r>
              <a:rPr lang="en-US" dirty="0"/>
              <a:t> proses </a:t>
            </a:r>
            <a:r>
              <a:rPr lang="en-US" dirty="0" err="1"/>
              <a:t>ini</a:t>
            </a:r>
            <a:r>
              <a:rPr lang="en-US" dirty="0"/>
              <a:t> </a:t>
            </a:r>
            <a:r>
              <a:rPr lang="en-US" dirty="0" err="1"/>
              <a:t>dengan</a:t>
            </a:r>
            <a:r>
              <a:rPr lang="en-US" dirty="0"/>
              <a:t> </a:t>
            </a:r>
            <a:r>
              <a:rPr lang="en-US" dirty="0" err="1"/>
              <a:t>menyediakan</a:t>
            </a:r>
            <a:r>
              <a:rPr lang="en-US" dirty="0"/>
              <a:t> </a:t>
            </a:r>
            <a:r>
              <a:rPr lang="en-US" dirty="0" err="1"/>
              <a:t>satu</a:t>
            </a:r>
            <a:r>
              <a:rPr lang="en-US" dirty="0"/>
              <a:t> </a:t>
            </a:r>
            <a:r>
              <a:rPr lang="en-US" dirty="0" err="1"/>
              <a:t>fungsi</a:t>
            </a:r>
            <a:r>
              <a:rPr lang="en-US" dirty="0"/>
              <a:t> </a:t>
            </a:r>
            <a:r>
              <a:rPr lang="en-US" dirty="0" err="1"/>
              <a:t>khas</a:t>
            </a:r>
            <a:r>
              <a:rPr lang="en-US" dirty="0"/>
              <a:t> yang </a:t>
            </a:r>
            <a:r>
              <a:rPr lang="en-US" dirty="0" err="1"/>
              <a:t>dinamakan</a:t>
            </a:r>
            <a:r>
              <a:rPr lang="en-US" dirty="0"/>
              <a:t> </a:t>
            </a:r>
            <a:r>
              <a:rPr lang="en-US" dirty="0" err="1"/>
              <a:t>Seedings</a:t>
            </a:r>
            <a:r>
              <a:rPr lang="en-US" dirty="0"/>
              <a:t>. Penggunaan </a:t>
            </a:r>
            <a:r>
              <a:rPr lang="en-US" dirty="0" err="1"/>
              <a:t>Seedings</a:t>
            </a:r>
            <a:r>
              <a:rPr lang="en-US" dirty="0"/>
              <a:t> </a:t>
            </a:r>
            <a:r>
              <a:rPr lang="en-US" dirty="0" err="1"/>
              <a:t>ini</a:t>
            </a:r>
            <a:r>
              <a:rPr lang="en-US" dirty="0"/>
              <a:t> </a:t>
            </a:r>
            <a:r>
              <a:rPr lang="en-US" dirty="0" err="1"/>
              <a:t>amat</a:t>
            </a:r>
            <a:r>
              <a:rPr lang="en-US" dirty="0"/>
              <a:t> </a:t>
            </a:r>
            <a:r>
              <a:rPr lang="en-US" dirty="0" err="1"/>
              <a:t>memudahkan</a:t>
            </a:r>
            <a:r>
              <a:rPr lang="en-US" dirty="0"/>
              <a:t> </a:t>
            </a:r>
            <a:r>
              <a:rPr lang="en-US" dirty="0" err="1"/>
              <a:t>kita</a:t>
            </a:r>
            <a:r>
              <a:rPr lang="en-US" dirty="0"/>
              <a:t> </a:t>
            </a:r>
            <a:r>
              <a:rPr lang="en-US" dirty="0" err="1"/>
              <a:t>untuk</a:t>
            </a:r>
            <a:r>
              <a:rPr lang="en-US" dirty="0"/>
              <a:t> </a:t>
            </a:r>
            <a:r>
              <a:rPr lang="en-US" dirty="0" err="1"/>
              <a:t>memasukkan</a:t>
            </a:r>
            <a:r>
              <a:rPr lang="en-US" dirty="0"/>
              <a:t> data demo </a:t>
            </a:r>
            <a:r>
              <a:rPr lang="en-US" dirty="0" err="1"/>
              <a:t>berulang</a:t>
            </a:r>
            <a:r>
              <a:rPr lang="en-US" dirty="0"/>
              <a:t> – </a:t>
            </a:r>
            <a:r>
              <a:rPr lang="en-US" dirty="0" err="1"/>
              <a:t>ulang</a:t>
            </a:r>
            <a:r>
              <a:rPr lang="en-US" dirty="0"/>
              <a:t> kali </a:t>
            </a:r>
            <a:r>
              <a:rPr lang="en-US" dirty="0" err="1"/>
              <a:t>dengan</a:t>
            </a:r>
            <a:r>
              <a:rPr lang="en-US" dirty="0"/>
              <a:t> 1 </a:t>
            </a:r>
            <a:r>
              <a:rPr lang="en-US" dirty="0" err="1"/>
              <a:t>arahan</a:t>
            </a:r>
            <a:r>
              <a:rPr lang="en-US" dirty="0"/>
              <a:t> </a:t>
            </a:r>
            <a:r>
              <a:rPr lang="en-US" dirty="0" err="1"/>
              <a:t>sahaja</a:t>
            </a:r>
            <a:r>
              <a:rPr lang="en-US" dirty="0"/>
              <a:t>!</a:t>
            </a:r>
          </a:p>
        </p:txBody>
      </p:sp>
    </p:spTree>
    <p:extLst>
      <p:ext uri="{BB962C8B-B14F-4D97-AF65-F5344CB8AC3E}">
        <p14:creationId xmlns:p14="http://schemas.microsoft.com/office/powerpoint/2010/main" val="288125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 </a:t>
            </a:r>
            <a:r>
              <a:rPr lang="en-US" dirty="0" err="1"/>
              <a:t>Seedings</a:t>
            </a:r>
            <a:endParaRPr lang="en-US" dirty="0"/>
          </a:p>
        </p:txBody>
      </p:sp>
      <p:sp>
        <p:nvSpPr>
          <p:cNvPr id="4" name="Content Placeholder 2"/>
          <p:cNvSpPr>
            <a:spLocks noGrp="1"/>
          </p:cNvSpPr>
          <p:nvPr>
            <p:ph sz="quarter" idx="1"/>
          </p:nvPr>
        </p:nvSpPr>
        <p:spPr>
          <a:xfrm>
            <a:off x="304800" y="1524000"/>
            <a:ext cx="9296400" cy="4953000"/>
          </a:xfrm>
        </p:spPr>
        <p:txBody>
          <a:bodyPr>
            <a:normAutofit/>
          </a:bodyPr>
          <a:lstStyle/>
          <a:p>
            <a:pPr>
              <a:lnSpc>
                <a:spcPct val="170000"/>
              </a:lnSpc>
            </a:pPr>
            <a:r>
              <a:rPr lang="en-US" dirty="0" err="1"/>
              <a:t>Semua</a:t>
            </a:r>
            <a:r>
              <a:rPr lang="en-US" dirty="0"/>
              <a:t> fail Seeding </a:t>
            </a:r>
            <a:r>
              <a:rPr lang="en-US" dirty="0" err="1"/>
              <a:t>disimpan</a:t>
            </a:r>
            <a:r>
              <a:rPr lang="en-US" dirty="0"/>
              <a:t> di </a:t>
            </a:r>
            <a:r>
              <a:rPr lang="en-US" dirty="0" err="1"/>
              <a:t>dalam</a:t>
            </a:r>
            <a:r>
              <a:rPr lang="en-US" dirty="0"/>
              <a:t> </a:t>
            </a:r>
            <a:r>
              <a:rPr lang="en-US" dirty="0" err="1"/>
              <a:t>direktori</a:t>
            </a:r>
            <a:r>
              <a:rPr lang="en-US" dirty="0"/>
              <a:t> </a:t>
            </a:r>
            <a:r>
              <a:rPr lang="en-US" b="1" dirty="0"/>
              <a:t>database/seeds</a:t>
            </a:r>
            <a:r>
              <a:rPr lang="en-US" dirty="0"/>
              <a:t>.</a:t>
            </a:r>
          </a:p>
          <a:p>
            <a:pPr>
              <a:lnSpc>
                <a:spcPct val="170000"/>
              </a:lnSpc>
            </a:pPr>
            <a:r>
              <a:rPr lang="en-US" dirty="0"/>
              <a:t>Untuk </a:t>
            </a:r>
            <a:r>
              <a:rPr lang="en-US" dirty="0" err="1"/>
              <a:t>membina</a:t>
            </a:r>
            <a:r>
              <a:rPr lang="en-US" dirty="0"/>
              <a:t> database seeding, </a:t>
            </a:r>
            <a:r>
              <a:rPr lang="en-US" dirty="0" err="1"/>
              <a:t>kita</a:t>
            </a:r>
            <a:r>
              <a:rPr lang="en-US" dirty="0"/>
              <a:t> </a:t>
            </a:r>
            <a:r>
              <a:rPr lang="en-US" dirty="0" err="1"/>
              <a:t>taipkan</a:t>
            </a:r>
            <a:r>
              <a:rPr lang="en-US" dirty="0"/>
              <a:t> </a:t>
            </a:r>
            <a:r>
              <a:rPr lang="en-US" dirty="0" err="1"/>
              <a:t>arahan</a:t>
            </a:r>
            <a:r>
              <a:rPr lang="en-US" dirty="0"/>
              <a:t> </a:t>
            </a:r>
            <a:r>
              <a:rPr lang="en-US" dirty="0" err="1"/>
              <a:t>berikut</a:t>
            </a:r>
            <a:r>
              <a:rPr lang="en-US" dirty="0"/>
              <a:t>:</a:t>
            </a:r>
          </a:p>
          <a:p>
            <a:pPr>
              <a:lnSpc>
                <a:spcPct val="170000"/>
              </a:lnSpc>
            </a:pPr>
            <a:endParaRPr lang="en-US" dirty="0"/>
          </a:p>
          <a:p>
            <a:pPr>
              <a:lnSpc>
                <a:spcPct val="170000"/>
              </a:lnSpc>
            </a:pPr>
            <a:r>
              <a:rPr lang="en-US" dirty="0" err="1"/>
              <a:t>dimana</a:t>
            </a:r>
            <a:r>
              <a:rPr lang="en-US" dirty="0"/>
              <a:t>:</a:t>
            </a:r>
          </a:p>
          <a:p>
            <a:pPr lvl="1">
              <a:lnSpc>
                <a:spcPct val="170000"/>
              </a:lnSpc>
            </a:pPr>
            <a:r>
              <a:rPr lang="en-US" dirty="0" err="1"/>
              <a:t>Penamaan</a:t>
            </a:r>
            <a:r>
              <a:rPr lang="en-US" dirty="0"/>
              <a:t> </a:t>
            </a:r>
            <a:r>
              <a:rPr lang="en-US" dirty="0" err="1"/>
              <a:t>UserSeeder</a:t>
            </a:r>
            <a:r>
              <a:rPr lang="en-US" dirty="0"/>
              <a:t> </a:t>
            </a:r>
            <a:r>
              <a:rPr lang="en-US" dirty="0" err="1"/>
              <a:t>ini</a:t>
            </a:r>
            <a:r>
              <a:rPr lang="en-US" dirty="0"/>
              <a:t> </a:t>
            </a:r>
            <a:r>
              <a:rPr lang="en-US" dirty="0" err="1"/>
              <a:t>adalah</a:t>
            </a:r>
            <a:r>
              <a:rPr lang="en-US" dirty="0"/>
              <a:t> </a:t>
            </a:r>
            <a:r>
              <a:rPr lang="en-US" dirty="0" err="1"/>
              <a:t>bergantung</a:t>
            </a:r>
            <a:r>
              <a:rPr lang="en-US" dirty="0"/>
              <a:t> </a:t>
            </a:r>
            <a:r>
              <a:rPr lang="en-US" dirty="0" err="1"/>
              <a:t>kepada</a:t>
            </a:r>
            <a:r>
              <a:rPr lang="en-US" dirty="0"/>
              <a:t> </a:t>
            </a:r>
            <a:r>
              <a:rPr lang="en-US" dirty="0" err="1"/>
              <a:t>nama</a:t>
            </a:r>
            <a:r>
              <a:rPr lang="en-US" dirty="0"/>
              <a:t> Table </a:t>
            </a:r>
            <a:r>
              <a:rPr lang="en-US" dirty="0" err="1"/>
              <a:t>kita</a:t>
            </a:r>
            <a:r>
              <a:rPr lang="en-US" dirty="0"/>
              <a:t>. </a:t>
            </a:r>
            <a:r>
              <a:rPr lang="en-US" dirty="0" err="1"/>
              <a:t>Contoh</a:t>
            </a:r>
            <a:r>
              <a:rPr lang="en-US" dirty="0"/>
              <a:t> </a:t>
            </a:r>
            <a:r>
              <a:rPr lang="en-US" dirty="0" err="1"/>
              <a:t>OrderSeeder</a:t>
            </a:r>
            <a:r>
              <a:rPr lang="en-US" dirty="0"/>
              <a:t>, </a:t>
            </a:r>
            <a:r>
              <a:rPr lang="en-US" dirty="0" err="1"/>
              <a:t>PostSeeder</a:t>
            </a:r>
            <a:r>
              <a:rPr lang="en-US" dirty="0"/>
              <a:t>.</a:t>
            </a:r>
          </a:p>
          <a:p>
            <a:pPr>
              <a:lnSpc>
                <a:spcPct val="170000"/>
              </a:lnSpc>
            </a:pPr>
            <a:endParaRPr lang="en-US" dirty="0"/>
          </a:p>
        </p:txBody>
      </p:sp>
      <p:sp>
        <p:nvSpPr>
          <p:cNvPr id="5" name="Rectangle 4"/>
          <p:cNvSpPr/>
          <p:nvPr/>
        </p:nvSpPr>
        <p:spPr>
          <a:xfrm>
            <a:off x="1234440" y="3200400"/>
            <a:ext cx="7376160" cy="6858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php artisan </a:t>
            </a:r>
            <a:r>
              <a:rPr lang="en-US" sz="2000" b="1" dirty="0" err="1">
                <a:solidFill>
                  <a:srgbClr val="C00000"/>
                </a:solidFill>
              </a:rPr>
              <a:t>make:seeder</a:t>
            </a:r>
            <a:r>
              <a:rPr lang="en-US" sz="2000" b="1" dirty="0">
                <a:solidFill>
                  <a:srgbClr val="C00000"/>
                </a:solidFill>
              </a:rPr>
              <a:t> </a:t>
            </a:r>
            <a:r>
              <a:rPr lang="en-US" sz="2000" b="1" dirty="0" err="1">
                <a:solidFill>
                  <a:srgbClr val="0070C0"/>
                </a:solidFill>
              </a:rPr>
              <a:t>UserSeeder</a:t>
            </a:r>
            <a:endParaRPr lang="en-US" sz="2000" b="1" dirty="0">
              <a:solidFill>
                <a:srgbClr val="0070C0"/>
              </a:solidFill>
            </a:endParaRPr>
          </a:p>
        </p:txBody>
      </p:sp>
    </p:spTree>
    <p:extLst>
      <p:ext uri="{BB962C8B-B14F-4D97-AF65-F5344CB8AC3E}">
        <p14:creationId xmlns:p14="http://schemas.microsoft.com/office/powerpoint/2010/main" val="351759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 </a:t>
            </a:r>
            <a:r>
              <a:rPr lang="en-US" dirty="0" err="1"/>
              <a:t>Seedings</a:t>
            </a:r>
            <a:endParaRPr lang="en-US" dirty="0"/>
          </a:p>
        </p:txBody>
      </p:sp>
      <p:pic>
        <p:nvPicPr>
          <p:cNvPr id="3" name="Content Placeholder 2"/>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312180" y="1523999"/>
            <a:ext cx="5765020" cy="4942781"/>
          </a:xfrm>
        </p:spPr>
      </p:pic>
    </p:spTree>
    <p:extLst>
      <p:ext uri="{BB962C8B-B14F-4D97-AF65-F5344CB8AC3E}">
        <p14:creationId xmlns:p14="http://schemas.microsoft.com/office/powerpoint/2010/main" val="2344445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 </a:t>
            </a:r>
            <a:r>
              <a:rPr lang="en-US" dirty="0" err="1"/>
              <a:t>Arahan</a:t>
            </a:r>
            <a:r>
              <a:rPr lang="en-US" dirty="0"/>
              <a:t> </a:t>
            </a:r>
            <a:r>
              <a:rPr lang="en-US"/>
              <a:t>Seedings</a:t>
            </a:r>
            <a:endParaRPr lang="en-US" dirty="0"/>
          </a:p>
        </p:txBody>
      </p:sp>
      <p:sp>
        <p:nvSpPr>
          <p:cNvPr id="4" name="Content Placeholder 2"/>
          <p:cNvSpPr>
            <a:spLocks noGrp="1"/>
          </p:cNvSpPr>
          <p:nvPr>
            <p:ph sz="quarter" idx="1"/>
          </p:nvPr>
        </p:nvSpPr>
        <p:spPr>
          <a:xfrm>
            <a:off x="304800" y="1524000"/>
            <a:ext cx="9296400" cy="4800600"/>
          </a:xfrm>
        </p:spPr>
        <p:txBody>
          <a:bodyPr>
            <a:normAutofit/>
          </a:bodyPr>
          <a:lstStyle/>
          <a:p>
            <a:pPr>
              <a:lnSpc>
                <a:spcPct val="170000"/>
              </a:lnSpc>
            </a:pPr>
            <a:r>
              <a:rPr lang="en-US" dirty="0"/>
              <a:t>Apabila </a:t>
            </a:r>
            <a:r>
              <a:rPr lang="en-US" dirty="0" err="1"/>
              <a:t>sudah</a:t>
            </a:r>
            <a:r>
              <a:rPr lang="en-US" dirty="0"/>
              <a:t> </a:t>
            </a:r>
            <a:r>
              <a:rPr lang="en-US" dirty="0" err="1"/>
              <a:t>membina</a:t>
            </a:r>
            <a:r>
              <a:rPr lang="en-US" dirty="0"/>
              <a:t> fail seeds, </a:t>
            </a:r>
            <a:r>
              <a:rPr lang="en-US" dirty="0" err="1"/>
              <a:t>maka</a:t>
            </a:r>
            <a:r>
              <a:rPr lang="en-US" dirty="0"/>
              <a:t> </a:t>
            </a:r>
            <a:r>
              <a:rPr lang="en-US" dirty="0" err="1"/>
              <a:t>untuk</a:t>
            </a:r>
            <a:r>
              <a:rPr lang="en-US" dirty="0"/>
              <a:t> </a:t>
            </a:r>
            <a:r>
              <a:rPr lang="en-US" dirty="0" err="1"/>
              <a:t>memasukkan</a:t>
            </a:r>
            <a:r>
              <a:rPr lang="en-US" dirty="0"/>
              <a:t> data demo yang </a:t>
            </a:r>
            <a:r>
              <a:rPr lang="en-US" dirty="0" err="1"/>
              <a:t>diingini</a:t>
            </a:r>
            <a:r>
              <a:rPr lang="en-US" dirty="0"/>
              <a:t> </a:t>
            </a:r>
            <a:r>
              <a:rPr lang="en-US" dirty="0" err="1"/>
              <a:t>adalah</a:t>
            </a:r>
            <a:r>
              <a:rPr lang="en-US" dirty="0"/>
              <a:t> </a:t>
            </a:r>
            <a:r>
              <a:rPr lang="en-US" dirty="0" err="1"/>
              <a:t>dengan</a:t>
            </a:r>
            <a:r>
              <a:rPr lang="en-US" dirty="0"/>
              <a:t> </a:t>
            </a:r>
            <a:r>
              <a:rPr lang="en-US" dirty="0" err="1"/>
              <a:t>cara</a:t>
            </a:r>
            <a:r>
              <a:rPr lang="en-US" dirty="0"/>
              <a:t> </a:t>
            </a:r>
            <a:r>
              <a:rPr lang="en-US" dirty="0" err="1"/>
              <a:t>berikut</a:t>
            </a:r>
            <a:r>
              <a:rPr lang="en-US" dirty="0"/>
              <a:t>:</a:t>
            </a:r>
          </a:p>
          <a:p>
            <a:pPr marL="777240" lvl="1" indent="-457200">
              <a:lnSpc>
                <a:spcPct val="170000"/>
              </a:lnSpc>
              <a:buFont typeface="+mj-lt"/>
              <a:buAutoNum type="arabicPeriod"/>
            </a:pPr>
            <a:r>
              <a:rPr lang="en-US" dirty="0" err="1"/>
              <a:t>Arahan</a:t>
            </a:r>
            <a:r>
              <a:rPr lang="en-US" dirty="0"/>
              <a:t> </a:t>
            </a:r>
            <a:r>
              <a:rPr lang="en-US" dirty="0" err="1"/>
              <a:t>memasukkan</a:t>
            </a:r>
            <a:r>
              <a:rPr lang="en-US" dirty="0"/>
              <a:t> data demo </a:t>
            </a:r>
            <a:r>
              <a:rPr lang="en-US" dirty="0" err="1"/>
              <a:t>untuk</a:t>
            </a:r>
            <a:r>
              <a:rPr lang="en-US" dirty="0"/>
              <a:t> SEMUA fail Seed</a:t>
            </a:r>
          </a:p>
          <a:p>
            <a:pPr marL="777240" lvl="1" indent="-457200">
              <a:lnSpc>
                <a:spcPct val="170000"/>
              </a:lnSpc>
              <a:buFont typeface="+mj-lt"/>
              <a:buAutoNum type="arabicPeriod"/>
            </a:pPr>
            <a:endParaRPr lang="en-US" dirty="0"/>
          </a:p>
          <a:p>
            <a:pPr marL="777240" lvl="1" indent="-457200">
              <a:lnSpc>
                <a:spcPct val="170000"/>
              </a:lnSpc>
              <a:buFont typeface="+mj-lt"/>
              <a:buAutoNum type="arabicPeriod"/>
            </a:pPr>
            <a:r>
              <a:rPr lang="en-US" dirty="0" err="1"/>
              <a:t>Arahan</a:t>
            </a:r>
            <a:r>
              <a:rPr lang="en-US" dirty="0"/>
              <a:t> </a:t>
            </a:r>
            <a:r>
              <a:rPr lang="en-US" dirty="0" err="1"/>
              <a:t>untuk</a:t>
            </a:r>
            <a:r>
              <a:rPr lang="en-US" dirty="0"/>
              <a:t> data demo </a:t>
            </a:r>
            <a:r>
              <a:rPr lang="en-US" dirty="0" err="1"/>
              <a:t>bagi</a:t>
            </a:r>
            <a:r>
              <a:rPr lang="en-US" dirty="0"/>
              <a:t> fail Seed yang </a:t>
            </a:r>
            <a:r>
              <a:rPr lang="en-US" dirty="0" err="1"/>
              <a:t>terpilih</a:t>
            </a:r>
            <a:endParaRPr lang="en-US" dirty="0"/>
          </a:p>
        </p:txBody>
      </p:sp>
      <p:sp>
        <p:nvSpPr>
          <p:cNvPr id="5" name="Rectangle 4"/>
          <p:cNvSpPr/>
          <p:nvPr/>
        </p:nvSpPr>
        <p:spPr>
          <a:xfrm>
            <a:off x="1234440" y="3664857"/>
            <a:ext cx="7376160" cy="6858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tx1"/>
                </a:solidFill>
              </a:rPr>
              <a:t>php</a:t>
            </a:r>
            <a:r>
              <a:rPr lang="en-US" sz="2000" b="1" dirty="0">
                <a:solidFill>
                  <a:schemeClr val="tx1"/>
                </a:solidFill>
              </a:rPr>
              <a:t> artisan </a:t>
            </a:r>
            <a:r>
              <a:rPr lang="en-US" sz="2000" b="1" dirty="0" err="1">
                <a:solidFill>
                  <a:srgbClr val="C00000"/>
                </a:solidFill>
              </a:rPr>
              <a:t>db:seed</a:t>
            </a:r>
            <a:endParaRPr lang="en-US" sz="2000" b="1" dirty="0">
              <a:solidFill>
                <a:srgbClr val="0070C0"/>
              </a:solidFill>
            </a:endParaRPr>
          </a:p>
        </p:txBody>
      </p:sp>
      <p:sp>
        <p:nvSpPr>
          <p:cNvPr id="6" name="Rectangle 5"/>
          <p:cNvSpPr/>
          <p:nvPr/>
        </p:nvSpPr>
        <p:spPr>
          <a:xfrm>
            <a:off x="1216297" y="4953000"/>
            <a:ext cx="7376160" cy="6858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php artisan </a:t>
            </a:r>
            <a:r>
              <a:rPr lang="en-US" sz="2000" b="1" dirty="0" err="1">
                <a:solidFill>
                  <a:srgbClr val="C00000"/>
                </a:solidFill>
              </a:rPr>
              <a:t>db:seed</a:t>
            </a:r>
            <a:r>
              <a:rPr lang="en-US" sz="2000" b="1" dirty="0">
                <a:solidFill>
                  <a:srgbClr val="C00000"/>
                </a:solidFill>
              </a:rPr>
              <a:t> --class=</a:t>
            </a:r>
            <a:r>
              <a:rPr lang="en-US" sz="2000" b="1" dirty="0" err="1">
                <a:solidFill>
                  <a:srgbClr val="C00000"/>
                </a:solidFill>
              </a:rPr>
              <a:t>UserSeeder</a:t>
            </a:r>
            <a:endParaRPr lang="en-US" sz="2000" b="1" dirty="0">
              <a:solidFill>
                <a:srgbClr val="0070C0"/>
              </a:solidFill>
            </a:endParaRPr>
          </a:p>
        </p:txBody>
      </p:sp>
    </p:spTree>
    <p:extLst>
      <p:ext uri="{BB962C8B-B14F-4D97-AF65-F5344CB8AC3E}">
        <p14:creationId xmlns:p14="http://schemas.microsoft.com/office/powerpoint/2010/main" val="197076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8450" y="1794937"/>
            <a:ext cx="6769100" cy="1100665"/>
          </a:xfrm>
        </p:spPr>
        <p:txBody>
          <a:bodyPr>
            <a:normAutofit/>
          </a:bodyPr>
          <a:lstStyle/>
          <a:p>
            <a:r>
              <a:rPr lang="en-US" b="1" dirty="0">
                <a:latin typeface="Calibri" pitchFamily="34" charset="0"/>
                <a:cs typeface="Calibri" pitchFamily="34" charset="0"/>
              </a:rPr>
              <a:t>Database – Query Builder</a:t>
            </a:r>
            <a:endParaRPr lang="en-US" sz="3100" b="1" dirty="0">
              <a:latin typeface="Calibri" pitchFamily="34" charset="0"/>
              <a:cs typeface="Calibri" pitchFamily="34" charset="0"/>
            </a:endParaRPr>
          </a:p>
        </p:txBody>
      </p:sp>
      <p:sp>
        <p:nvSpPr>
          <p:cNvPr id="3" name="TextBox 2"/>
          <p:cNvSpPr txBox="1"/>
          <p:nvPr/>
        </p:nvSpPr>
        <p:spPr>
          <a:xfrm>
            <a:off x="2182134" y="5480540"/>
            <a:ext cx="5056192" cy="461665"/>
          </a:xfrm>
          <a:prstGeom prst="rect">
            <a:avLst/>
          </a:prstGeom>
          <a:noFill/>
        </p:spPr>
        <p:txBody>
          <a:bodyPr wrap="none" rtlCol="0">
            <a:spAutoFit/>
          </a:bodyPr>
          <a:lstStyle/>
          <a:p>
            <a:r>
              <a:rPr lang="en-US" sz="2400" b="1" dirty="0">
                <a:latin typeface="+mj-lt"/>
              </a:rPr>
              <a:t>The PHP Framework For Web Artisans</a:t>
            </a:r>
          </a:p>
        </p:txBody>
      </p:sp>
      <p:pic>
        <p:nvPicPr>
          <p:cNvPr id="6" name="Graphic 5">
            <a:extLst>
              <a:ext uri="{FF2B5EF4-FFF2-40B4-BE49-F238E27FC236}">
                <a16:creationId xmlns:a16="http://schemas.microsoft.com/office/drawing/2014/main" id="{3DD2A5F8-AC5E-424F-AEE5-C9A972A964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825" y="2656080"/>
            <a:ext cx="8896350" cy="3286125"/>
          </a:xfrm>
          <a:prstGeom prst="rect">
            <a:avLst/>
          </a:prstGeom>
        </p:spPr>
      </p:pic>
    </p:spTree>
    <p:extLst>
      <p:ext uri="{BB962C8B-B14F-4D97-AF65-F5344CB8AC3E}">
        <p14:creationId xmlns:p14="http://schemas.microsoft.com/office/powerpoint/2010/main" val="7176073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Builder – </a:t>
            </a:r>
            <a:r>
              <a:rPr lang="en-US" dirty="0" err="1"/>
              <a:t>Dapatkan</a:t>
            </a:r>
            <a:r>
              <a:rPr lang="en-US" dirty="0"/>
              <a:t> Data</a:t>
            </a:r>
          </a:p>
        </p:txBody>
      </p:sp>
      <p:sp>
        <p:nvSpPr>
          <p:cNvPr id="4" name="Content Placeholder 2"/>
          <p:cNvSpPr>
            <a:spLocks noGrp="1"/>
          </p:cNvSpPr>
          <p:nvPr>
            <p:ph sz="quarter" idx="1"/>
          </p:nvPr>
        </p:nvSpPr>
        <p:spPr>
          <a:xfrm>
            <a:off x="304800" y="1524000"/>
            <a:ext cx="9296400" cy="4953000"/>
          </a:xfrm>
        </p:spPr>
        <p:txBody>
          <a:bodyPr>
            <a:normAutofit/>
          </a:bodyPr>
          <a:lstStyle/>
          <a:p>
            <a:pPr>
              <a:lnSpc>
                <a:spcPct val="150000"/>
              </a:lnSpc>
            </a:pPr>
            <a:r>
              <a:rPr lang="en-US" dirty="0"/>
              <a:t>Untuk </a:t>
            </a:r>
            <a:r>
              <a:rPr lang="en-US" dirty="0" err="1"/>
              <a:t>menyimpan</a:t>
            </a:r>
            <a:r>
              <a:rPr lang="en-US" dirty="0"/>
              <a:t>, </a:t>
            </a:r>
            <a:r>
              <a:rPr lang="en-US" dirty="0" err="1"/>
              <a:t>kemaskini</a:t>
            </a:r>
            <a:r>
              <a:rPr lang="en-US" dirty="0"/>
              <a:t>, </a:t>
            </a:r>
            <a:r>
              <a:rPr lang="en-US" dirty="0" err="1"/>
              <a:t>baca</a:t>
            </a:r>
            <a:r>
              <a:rPr lang="en-US" dirty="0"/>
              <a:t> </a:t>
            </a:r>
            <a:r>
              <a:rPr lang="en-US" dirty="0" err="1"/>
              <a:t>atau</a:t>
            </a:r>
            <a:r>
              <a:rPr lang="en-US" dirty="0"/>
              <a:t> </a:t>
            </a:r>
            <a:r>
              <a:rPr lang="en-US" dirty="0" err="1"/>
              <a:t>hapus</a:t>
            </a:r>
            <a:r>
              <a:rPr lang="en-US" dirty="0"/>
              <a:t> data </a:t>
            </a:r>
            <a:r>
              <a:rPr lang="en-US" dirty="0" err="1"/>
              <a:t>daripada</a:t>
            </a:r>
            <a:r>
              <a:rPr lang="en-US" dirty="0"/>
              <a:t> database, </a:t>
            </a:r>
            <a:r>
              <a:rPr lang="en-US" dirty="0" err="1"/>
              <a:t>kita</a:t>
            </a:r>
            <a:r>
              <a:rPr lang="en-US" dirty="0"/>
              <a:t> </a:t>
            </a:r>
            <a:r>
              <a:rPr lang="en-US" dirty="0" err="1"/>
              <a:t>boleh</a:t>
            </a:r>
            <a:r>
              <a:rPr lang="en-US" dirty="0"/>
              <a:t> </a:t>
            </a:r>
            <a:r>
              <a:rPr lang="en-US" dirty="0" err="1"/>
              <a:t>menggunakan</a:t>
            </a:r>
            <a:r>
              <a:rPr lang="en-US" dirty="0"/>
              <a:t> </a:t>
            </a:r>
            <a:r>
              <a:rPr lang="en-US" dirty="0" err="1"/>
              <a:t>fungsi</a:t>
            </a:r>
            <a:r>
              <a:rPr lang="en-US" dirty="0"/>
              <a:t> query builder. Terdapat </a:t>
            </a:r>
            <a:r>
              <a:rPr lang="en-US" dirty="0" err="1"/>
              <a:t>beberapa</a:t>
            </a:r>
            <a:r>
              <a:rPr lang="en-US" dirty="0"/>
              <a:t> format query builder yang </a:t>
            </a:r>
            <a:r>
              <a:rPr lang="en-US" dirty="0" err="1"/>
              <a:t>boleh</a:t>
            </a:r>
            <a:r>
              <a:rPr lang="en-US" dirty="0"/>
              <a:t> </a:t>
            </a:r>
            <a:r>
              <a:rPr lang="en-US" dirty="0" err="1"/>
              <a:t>kita</a:t>
            </a:r>
            <a:r>
              <a:rPr lang="en-US" dirty="0"/>
              <a:t> </a:t>
            </a:r>
            <a:r>
              <a:rPr lang="en-US" dirty="0" err="1"/>
              <a:t>gunakan</a:t>
            </a:r>
            <a:r>
              <a:rPr lang="en-US" dirty="0"/>
              <a:t> </a:t>
            </a:r>
            <a:r>
              <a:rPr lang="en-US" dirty="0" err="1"/>
              <a:t>iaitu</a:t>
            </a:r>
            <a:r>
              <a:rPr lang="en-US" dirty="0"/>
              <a:t>:</a:t>
            </a:r>
          </a:p>
          <a:p>
            <a:pPr marL="777240" lvl="1" indent="-457200">
              <a:lnSpc>
                <a:spcPct val="150000"/>
              </a:lnSpc>
              <a:buFont typeface="+mj-lt"/>
              <a:buAutoNum type="arabicPeriod"/>
            </a:pPr>
            <a:r>
              <a:rPr lang="en-US" dirty="0" err="1"/>
              <a:t>Mendapatkan</a:t>
            </a:r>
            <a:r>
              <a:rPr lang="en-US" dirty="0"/>
              <a:t> </a:t>
            </a:r>
            <a:r>
              <a:rPr lang="en-US" dirty="0" err="1"/>
              <a:t>semua</a:t>
            </a:r>
            <a:r>
              <a:rPr lang="en-US" dirty="0"/>
              <a:t> </a:t>
            </a:r>
            <a:r>
              <a:rPr lang="en-US" dirty="0" err="1"/>
              <a:t>rekod</a:t>
            </a:r>
            <a:r>
              <a:rPr lang="en-US" dirty="0"/>
              <a:t> data </a:t>
            </a:r>
            <a:r>
              <a:rPr lang="en-US" dirty="0" err="1"/>
              <a:t>dalam</a:t>
            </a:r>
            <a:r>
              <a:rPr lang="en-US" dirty="0"/>
              <a:t> table yang </a:t>
            </a:r>
            <a:r>
              <a:rPr lang="en-US" dirty="0" err="1"/>
              <a:t>dipilih</a:t>
            </a:r>
            <a:r>
              <a:rPr lang="en-US" dirty="0"/>
              <a:t>.</a:t>
            </a:r>
          </a:p>
          <a:p>
            <a:pPr marL="777240" lvl="1" indent="-457200">
              <a:lnSpc>
                <a:spcPct val="150000"/>
              </a:lnSpc>
              <a:buFont typeface="+mj-lt"/>
              <a:buAutoNum type="arabicPeriod"/>
            </a:pPr>
            <a:endParaRPr lang="en-US" dirty="0"/>
          </a:p>
          <a:p>
            <a:pPr marL="502920" indent="-457200">
              <a:lnSpc>
                <a:spcPct val="150000"/>
              </a:lnSpc>
            </a:pPr>
            <a:r>
              <a:rPr lang="en-US" dirty="0" err="1"/>
              <a:t>Dimana</a:t>
            </a:r>
            <a:r>
              <a:rPr lang="en-US" dirty="0"/>
              <a:t>:</a:t>
            </a:r>
          </a:p>
          <a:p>
            <a:pPr marL="777240" lvl="1" indent="-457200">
              <a:lnSpc>
                <a:spcPct val="150000"/>
              </a:lnSpc>
            </a:pPr>
            <a:r>
              <a:rPr lang="en-US" dirty="0"/>
              <a:t>Penggunaan get() </a:t>
            </a:r>
            <a:r>
              <a:rPr lang="en-US" dirty="0" err="1"/>
              <a:t>akan</a:t>
            </a:r>
            <a:r>
              <a:rPr lang="en-US" dirty="0"/>
              <a:t> </a:t>
            </a:r>
            <a:r>
              <a:rPr lang="en-US" dirty="0" err="1"/>
              <a:t>mendapatkan</a:t>
            </a:r>
            <a:r>
              <a:rPr lang="en-US" dirty="0"/>
              <a:t> </a:t>
            </a:r>
            <a:r>
              <a:rPr lang="en-US" dirty="0" err="1"/>
              <a:t>semua</a:t>
            </a:r>
            <a:r>
              <a:rPr lang="en-US" dirty="0"/>
              <a:t> data yang </a:t>
            </a:r>
            <a:r>
              <a:rPr lang="en-US" dirty="0" err="1"/>
              <a:t>dipohon</a:t>
            </a:r>
            <a:r>
              <a:rPr lang="en-US" dirty="0"/>
              <a:t>.</a:t>
            </a:r>
          </a:p>
        </p:txBody>
      </p:sp>
      <p:sp>
        <p:nvSpPr>
          <p:cNvPr id="5" name="Rectangle 4"/>
          <p:cNvSpPr/>
          <p:nvPr/>
        </p:nvSpPr>
        <p:spPr>
          <a:xfrm>
            <a:off x="914400" y="3962400"/>
            <a:ext cx="8153400" cy="6858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rPr>
              <a:t>$variable</a:t>
            </a:r>
            <a:r>
              <a:rPr lang="en-US" sz="2000" b="1" dirty="0">
                <a:solidFill>
                  <a:schemeClr val="tx1"/>
                </a:solidFill>
              </a:rPr>
              <a:t> = </a:t>
            </a:r>
            <a:r>
              <a:rPr lang="en-US" sz="2000" b="1" dirty="0">
                <a:solidFill>
                  <a:srgbClr val="00B050"/>
                </a:solidFill>
              </a:rPr>
              <a:t>DB::table(</a:t>
            </a:r>
            <a:r>
              <a:rPr lang="en-US" sz="2000" b="1" dirty="0">
                <a:solidFill>
                  <a:srgbClr val="002060"/>
                </a:solidFill>
              </a:rPr>
              <a:t>‘</a:t>
            </a:r>
            <a:r>
              <a:rPr lang="en-US" sz="2000" b="1" dirty="0" err="1">
                <a:solidFill>
                  <a:srgbClr val="002060"/>
                </a:solidFill>
              </a:rPr>
              <a:t>namatable</a:t>
            </a:r>
            <a:r>
              <a:rPr lang="en-US" sz="2000" b="1" dirty="0">
                <a:solidFill>
                  <a:srgbClr val="002060"/>
                </a:solidFill>
              </a:rPr>
              <a:t>’</a:t>
            </a:r>
            <a:r>
              <a:rPr lang="en-US" sz="2000" b="1" dirty="0">
                <a:solidFill>
                  <a:srgbClr val="00B050"/>
                </a:solidFill>
              </a:rPr>
              <a:t>)</a:t>
            </a:r>
            <a:r>
              <a:rPr lang="en-US" sz="2000" b="1" dirty="0">
                <a:solidFill>
                  <a:schemeClr val="accent1"/>
                </a:solidFill>
              </a:rPr>
              <a:t>-&gt;get()</a:t>
            </a:r>
          </a:p>
        </p:txBody>
      </p:sp>
    </p:spTree>
    <p:extLst>
      <p:ext uri="{BB962C8B-B14F-4D97-AF65-F5344CB8AC3E}">
        <p14:creationId xmlns:p14="http://schemas.microsoft.com/office/powerpoint/2010/main" val="5406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Builder – </a:t>
            </a:r>
            <a:r>
              <a:rPr lang="en-US" dirty="0" err="1"/>
              <a:t>Dapatkan</a:t>
            </a:r>
            <a:r>
              <a:rPr lang="en-US" dirty="0"/>
              <a:t> Data</a:t>
            </a:r>
          </a:p>
        </p:txBody>
      </p:sp>
      <p:sp>
        <p:nvSpPr>
          <p:cNvPr id="4" name="Content Placeholder 2"/>
          <p:cNvSpPr>
            <a:spLocks noGrp="1"/>
          </p:cNvSpPr>
          <p:nvPr>
            <p:ph sz="quarter" idx="1"/>
          </p:nvPr>
        </p:nvSpPr>
        <p:spPr>
          <a:xfrm>
            <a:off x="381000" y="1524000"/>
            <a:ext cx="9220200" cy="4800600"/>
          </a:xfrm>
        </p:spPr>
        <p:txBody>
          <a:bodyPr>
            <a:normAutofit/>
          </a:bodyPr>
          <a:lstStyle/>
          <a:p>
            <a:pPr marL="777240" lvl="1" indent="-457200">
              <a:lnSpc>
                <a:spcPct val="150000"/>
              </a:lnSpc>
              <a:buFont typeface="+mj-lt"/>
              <a:buAutoNum type="arabicPeriod"/>
            </a:pPr>
            <a:r>
              <a:rPr lang="en-US" dirty="0" err="1"/>
              <a:t>Mendapatkan</a:t>
            </a:r>
            <a:r>
              <a:rPr lang="en-US" dirty="0"/>
              <a:t> </a:t>
            </a:r>
            <a:r>
              <a:rPr lang="en-US" dirty="0" err="1"/>
              <a:t>bilangan</a:t>
            </a:r>
            <a:r>
              <a:rPr lang="en-US" dirty="0"/>
              <a:t> “row” data yang </a:t>
            </a:r>
            <a:r>
              <a:rPr lang="en-US" dirty="0" err="1"/>
              <a:t>dipilih</a:t>
            </a:r>
            <a:r>
              <a:rPr lang="en-US" dirty="0"/>
              <a:t> </a:t>
            </a:r>
            <a:r>
              <a:rPr lang="en-US" dirty="0" err="1"/>
              <a:t>berdasarkan</a:t>
            </a:r>
            <a:r>
              <a:rPr lang="en-US" dirty="0"/>
              <a:t> data – data </a:t>
            </a:r>
            <a:r>
              <a:rPr lang="en-US" dirty="0" err="1"/>
              <a:t>tertentu</a:t>
            </a:r>
            <a:r>
              <a:rPr lang="en-US" dirty="0"/>
              <a:t>.</a:t>
            </a:r>
          </a:p>
          <a:p>
            <a:pPr marL="777240" lvl="1" indent="-457200">
              <a:lnSpc>
                <a:spcPct val="150000"/>
              </a:lnSpc>
              <a:buFont typeface="+mj-lt"/>
              <a:buAutoNum type="arabicPeriod"/>
            </a:pPr>
            <a:endParaRPr lang="en-US" dirty="0"/>
          </a:p>
          <a:p>
            <a:pPr marL="777240" lvl="1" indent="-457200">
              <a:lnSpc>
                <a:spcPct val="150000"/>
              </a:lnSpc>
              <a:buFont typeface="+mj-lt"/>
              <a:buAutoNum type="arabicPeriod"/>
            </a:pPr>
            <a:endParaRPr lang="en-US" dirty="0"/>
          </a:p>
          <a:p>
            <a:pPr marL="777240" lvl="1" indent="-457200">
              <a:lnSpc>
                <a:spcPct val="150000"/>
              </a:lnSpc>
              <a:buFont typeface="+mj-lt"/>
              <a:buAutoNum type="arabicPeriod"/>
            </a:pPr>
            <a:r>
              <a:rPr lang="en-US" dirty="0" err="1"/>
              <a:t>Mendapatkan</a:t>
            </a:r>
            <a:r>
              <a:rPr lang="en-US" dirty="0"/>
              <a:t> </a:t>
            </a:r>
            <a:r>
              <a:rPr lang="en-US" dirty="0" err="1"/>
              <a:t>satu</a:t>
            </a:r>
            <a:r>
              <a:rPr lang="en-US" dirty="0"/>
              <a:t> (1) row data yang </a:t>
            </a:r>
            <a:r>
              <a:rPr lang="en-US" dirty="0" err="1"/>
              <a:t>dipilih</a:t>
            </a:r>
            <a:r>
              <a:rPr lang="en-US" dirty="0"/>
              <a:t> </a:t>
            </a:r>
            <a:r>
              <a:rPr lang="en-US" dirty="0" err="1"/>
              <a:t>berdasarkan</a:t>
            </a:r>
            <a:r>
              <a:rPr lang="en-US" dirty="0"/>
              <a:t> data – data </a:t>
            </a:r>
            <a:r>
              <a:rPr lang="en-US" dirty="0" err="1"/>
              <a:t>tertentu</a:t>
            </a:r>
            <a:r>
              <a:rPr lang="en-US" dirty="0"/>
              <a:t>.</a:t>
            </a:r>
          </a:p>
          <a:p>
            <a:pPr>
              <a:lnSpc>
                <a:spcPct val="150000"/>
              </a:lnSpc>
            </a:pPr>
            <a:endParaRPr lang="en-US" dirty="0"/>
          </a:p>
          <a:p>
            <a:pPr>
              <a:lnSpc>
                <a:spcPct val="150000"/>
              </a:lnSpc>
            </a:pPr>
            <a:endParaRPr lang="en-US" dirty="0"/>
          </a:p>
        </p:txBody>
      </p:sp>
      <p:sp>
        <p:nvSpPr>
          <p:cNvPr id="6" name="Rectangle 5"/>
          <p:cNvSpPr/>
          <p:nvPr/>
        </p:nvSpPr>
        <p:spPr>
          <a:xfrm>
            <a:off x="1103086" y="2819400"/>
            <a:ext cx="8153400" cy="6858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rPr>
              <a:t>$variable</a:t>
            </a:r>
            <a:r>
              <a:rPr lang="en-US" sz="2000" b="1" dirty="0">
                <a:solidFill>
                  <a:schemeClr val="tx1"/>
                </a:solidFill>
              </a:rPr>
              <a:t> = </a:t>
            </a:r>
            <a:r>
              <a:rPr lang="en-US" sz="2000" b="1" dirty="0">
                <a:solidFill>
                  <a:srgbClr val="00B050"/>
                </a:solidFill>
              </a:rPr>
              <a:t>DB::table(</a:t>
            </a:r>
            <a:r>
              <a:rPr lang="en-US" sz="2000" b="1" dirty="0">
                <a:solidFill>
                  <a:srgbClr val="002060"/>
                </a:solidFill>
              </a:rPr>
              <a:t>‘</a:t>
            </a:r>
            <a:r>
              <a:rPr lang="en-US" sz="2000" b="1" dirty="0" err="1">
                <a:solidFill>
                  <a:srgbClr val="002060"/>
                </a:solidFill>
              </a:rPr>
              <a:t>namatable</a:t>
            </a:r>
            <a:r>
              <a:rPr lang="en-US" sz="2000" b="1" dirty="0">
                <a:solidFill>
                  <a:srgbClr val="002060"/>
                </a:solidFill>
              </a:rPr>
              <a:t>’</a:t>
            </a:r>
            <a:r>
              <a:rPr lang="en-US" sz="2000" b="1" dirty="0">
                <a:solidFill>
                  <a:srgbClr val="00B050"/>
                </a:solidFill>
              </a:rPr>
              <a:t>)</a:t>
            </a:r>
            <a:r>
              <a:rPr lang="en-US" sz="2000" b="1" dirty="0">
                <a:solidFill>
                  <a:schemeClr val="tx1"/>
                </a:solidFill>
              </a:rPr>
              <a:t>-&gt;where(</a:t>
            </a:r>
            <a:r>
              <a:rPr lang="en-US" sz="2000" b="1" dirty="0">
                <a:solidFill>
                  <a:srgbClr val="002060"/>
                </a:solidFill>
              </a:rPr>
              <a:t>‘column’</a:t>
            </a:r>
            <a:r>
              <a:rPr lang="en-US" sz="2000" b="1" dirty="0">
                <a:solidFill>
                  <a:schemeClr val="tx1"/>
                </a:solidFill>
              </a:rPr>
              <a:t>, </a:t>
            </a:r>
            <a:r>
              <a:rPr lang="en-US" sz="2000" b="1" dirty="0">
                <a:solidFill>
                  <a:srgbClr val="002060"/>
                </a:solidFill>
              </a:rPr>
              <a:t>‘data’</a:t>
            </a:r>
            <a:r>
              <a:rPr lang="en-US" sz="2000" b="1" dirty="0">
                <a:solidFill>
                  <a:schemeClr val="tx1"/>
                </a:solidFill>
              </a:rPr>
              <a:t>)</a:t>
            </a:r>
            <a:r>
              <a:rPr lang="en-US" sz="2000" b="1" dirty="0">
                <a:solidFill>
                  <a:schemeClr val="accent1"/>
                </a:solidFill>
              </a:rPr>
              <a:t>-&gt;get()</a:t>
            </a:r>
          </a:p>
        </p:txBody>
      </p:sp>
      <p:sp>
        <p:nvSpPr>
          <p:cNvPr id="7" name="Rectangle 6"/>
          <p:cNvSpPr/>
          <p:nvPr/>
        </p:nvSpPr>
        <p:spPr>
          <a:xfrm>
            <a:off x="1103086" y="5105400"/>
            <a:ext cx="8153400" cy="6858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rPr>
              <a:t>$variable</a:t>
            </a:r>
            <a:r>
              <a:rPr lang="en-US" sz="2000" b="1" dirty="0">
                <a:solidFill>
                  <a:schemeClr val="tx1"/>
                </a:solidFill>
              </a:rPr>
              <a:t> = </a:t>
            </a:r>
            <a:r>
              <a:rPr lang="en-US" sz="2000" b="1" dirty="0">
                <a:solidFill>
                  <a:srgbClr val="00B050"/>
                </a:solidFill>
              </a:rPr>
              <a:t>DB::table(</a:t>
            </a:r>
            <a:r>
              <a:rPr lang="en-US" sz="2000" b="1" dirty="0">
                <a:solidFill>
                  <a:srgbClr val="002060"/>
                </a:solidFill>
              </a:rPr>
              <a:t>‘</a:t>
            </a:r>
            <a:r>
              <a:rPr lang="en-US" sz="2000" b="1" dirty="0" err="1">
                <a:solidFill>
                  <a:srgbClr val="002060"/>
                </a:solidFill>
              </a:rPr>
              <a:t>namatable</a:t>
            </a:r>
            <a:r>
              <a:rPr lang="en-US" sz="2000" b="1" dirty="0">
                <a:solidFill>
                  <a:srgbClr val="002060"/>
                </a:solidFill>
              </a:rPr>
              <a:t>’</a:t>
            </a:r>
            <a:r>
              <a:rPr lang="en-US" sz="2000" b="1" dirty="0">
                <a:solidFill>
                  <a:srgbClr val="00B050"/>
                </a:solidFill>
              </a:rPr>
              <a:t>)</a:t>
            </a:r>
            <a:r>
              <a:rPr lang="en-US" sz="2000" b="1" dirty="0">
                <a:solidFill>
                  <a:schemeClr val="tx1"/>
                </a:solidFill>
              </a:rPr>
              <a:t>-&gt;where(</a:t>
            </a:r>
            <a:r>
              <a:rPr lang="en-US" sz="2000" b="1" dirty="0">
                <a:solidFill>
                  <a:srgbClr val="002060"/>
                </a:solidFill>
              </a:rPr>
              <a:t>‘column’</a:t>
            </a:r>
            <a:r>
              <a:rPr lang="en-US" sz="2000" b="1" dirty="0">
                <a:solidFill>
                  <a:schemeClr val="tx1"/>
                </a:solidFill>
              </a:rPr>
              <a:t>, </a:t>
            </a:r>
            <a:r>
              <a:rPr lang="en-US" sz="2000" b="1" dirty="0">
                <a:solidFill>
                  <a:srgbClr val="002060"/>
                </a:solidFill>
              </a:rPr>
              <a:t>‘data’</a:t>
            </a:r>
            <a:r>
              <a:rPr lang="en-US" sz="2000" b="1" dirty="0">
                <a:solidFill>
                  <a:schemeClr val="tx1"/>
                </a:solidFill>
              </a:rPr>
              <a:t>)</a:t>
            </a:r>
            <a:r>
              <a:rPr lang="en-US" sz="2000" b="1" dirty="0">
                <a:solidFill>
                  <a:schemeClr val="accent1"/>
                </a:solidFill>
              </a:rPr>
              <a:t>-&gt;first()</a:t>
            </a:r>
          </a:p>
        </p:txBody>
      </p:sp>
    </p:spTree>
    <p:extLst>
      <p:ext uri="{BB962C8B-B14F-4D97-AF65-F5344CB8AC3E}">
        <p14:creationId xmlns:p14="http://schemas.microsoft.com/office/powerpoint/2010/main" val="155796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P spid="7"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Builder – </a:t>
            </a:r>
            <a:r>
              <a:rPr lang="en-US" dirty="0" err="1"/>
              <a:t>Dapatkan</a:t>
            </a:r>
            <a:r>
              <a:rPr lang="en-US" dirty="0"/>
              <a:t> Data</a:t>
            </a:r>
          </a:p>
        </p:txBody>
      </p:sp>
      <p:sp>
        <p:nvSpPr>
          <p:cNvPr id="4" name="Content Placeholder 2"/>
          <p:cNvSpPr>
            <a:spLocks noGrp="1"/>
          </p:cNvSpPr>
          <p:nvPr>
            <p:ph sz="quarter" idx="1"/>
          </p:nvPr>
        </p:nvSpPr>
        <p:spPr>
          <a:xfrm>
            <a:off x="304800" y="1524000"/>
            <a:ext cx="9296400" cy="4800600"/>
          </a:xfrm>
        </p:spPr>
        <p:txBody>
          <a:bodyPr>
            <a:normAutofit/>
          </a:bodyPr>
          <a:lstStyle/>
          <a:p>
            <a:pPr marL="777240" lvl="1" indent="-457200">
              <a:lnSpc>
                <a:spcPct val="150000"/>
              </a:lnSpc>
              <a:buFont typeface="+mj-lt"/>
              <a:buAutoNum type="arabicPeriod"/>
            </a:pPr>
            <a:r>
              <a:rPr lang="en-US" dirty="0" err="1"/>
              <a:t>Mendapatkan</a:t>
            </a:r>
            <a:r>
              <a:rPr lang="en-US" dirty="0"/>
              <a:t> data </a:t>
            </a:r>
            <a:r>
              <a:rPr lang="en-US" dirty="0" err="1"/>
              <a:t>dari</a:t>
            </a:r>
            <a:r>
              <a:rPr lang="en-US" dirty="0"/>
              <a:t> </a:t>
            </a:r>
            <a:r>
              <a:rPr lang="en-US" dirty="0" err="1"/>
              <a:t>senarai</a:t>
            </a:r>
            <a:r>
              <a:rPr lang="en-US" dirty="0"/>
              <a:t> column yang </a:t>
            </a:r>
            <a:r>
              <a:rPr lang="en-US" dirty="0" err="1"/>
              <a:t>diperlukan</a:t>
            </a:r>
            <a:r>
              <a:rPr lang="en-US" dirty="0"/>
              <a:t> </a:t>
            </a:r>
            <a:r>
              <a:rPr lang="en-US" dirty="0" err="1"/>
              <a:t>sahaja</a:t>
            </a:r>
            <a:r>
              <a:rPr lang="en-US" dirty="0"/>
              <a:t>.</a:t>
            </a:r>
          </a:p>
          <a:p>
            <a:pPr marL="777240" lvl="1" indent="-457200">
              <a:lnSpc>
                <a:spcPct val="150000"/>
              </a:lnSpc>
              <a:buFont typeface="+mj-lt"/>
              <a:buAutoNum type="arabicPeriod"/>
            </a:pPr>
            <a:endParaRPr lang="en-US" dirty="0"/>
          </a:p>
          <a:p>
            <a:pPr marL="777240" lvl="1" indent="-457200">
              <a:lnSpc>
                <a:spcPct val="150000"/>
              </a:lnSpc>
              <a:buFont typeface="+mj-lt"/>
              <a:buAutoNum type="arabicPeriod"/>
            </a:pPr>
            <a:endParaRPr lang="en-US" dirty="0"/>
          </a:p>
          <a:p>
            <a:pPr marL="777240" lvl="1" indent="-457200">
              <a:lnSpc>
                <a:spcPct val="150000"/>
              </a:lnSpc>
              <a:buFont typeface="+mj-lt"/>
              <a:buAutoNum type="arabicPeriod"/>
            </a:pPr>
            <a:r>
              <a:rPr lang="en-US" dirty="0" err="1"/>
              <a:t>Mengira</a:t>
            </a:r>
            <a:r>
              <a:rPr lang="en-US" dirty="0"/>
              <a:t> </a:t>
            </a:r>
            <a:r>
              <a:rPr lang="en-US" dirty="0" err="1"/>
              <a:t>jumlah</a:t>
            </a:r>
            <a:r>
              <a:rPr lang="en-US" dirty="0"/>
              <a:t> rows</a:t>
            </a:r>
          </a:p>
          <a:p>
            <a:pPr marL="777240" lvl="1" indent="-457200">
              <a:lnSpc>
                <a:spcPct val="150000"/>
              </a:lnSpc>
              <a:buFont typeface="+mj-lt"/>
              <a:buAutoNum type="arabicPeriod"/>
            </a:pPr>
            <a:endParaRPr lang="en-US" dirty="0"/>
          </a:p>
          <a:p>
            <a:pPr marL="777240" lvl="1" indent="-457200">
              <a:lnSpc>
                <a:spcPct val="150000"/>
              </a:lnSpc>
              <a:buFont typeface="+mj-lt"/>
              <a:buAutoNum type="arabicPeriod"/>
            </a:pPr>
            <a:endParaRPr lang="en-US" dirty="0"/>
          </a:p>
          <a:p>
            <a:pPr marL="777240" lvl="1" indent="-457200">
              <a:lnSpc>
                <a:spcPct val="150000"/>
              </a:lnSpc>
              <a:buFont typeface="+mj-lt"/>
              <a:buAutoNum type="arabicPeriod"/>
            </a:pPr>
            <a:r>
              <a:rPr lang="en-US" dirty="0" err="1"/>
              <a:t>Membuat</a:t>
            </a:r>
            <a:r>
              <a:rPr lang="en-US" dirty="0"/>
              <a:t> </a:t>
            </a:r>
            <a:r>
              <a:rPr lang="en-US" dirty="0" err="1"/>
              <a:t>kira</a:t>
            </a:r>
            <a:r>
              <a:rPr lang="en-US" dirty="0"/>
              <a:t> – </a:t>
            </a:r>
            <a:r>
              <a:rPr lang="en-US" dirty="0" err="1"/>
              <a:t>kira</a:t>
            </a:r>
            <a:r>
              <a:rPr lang="en-US" dirty="0"/>
              <a:t> </a:t>
            </a:r>
            <a:r>
              <a:rPr lang="en-US" dirty="0" err="1"/>
              <a:t>jumlah</a:t>
            </a:r>
            <a:r>
              <a:rPr lang="en-US" dirty="0"/>
              <a:t> </a:t>
            </a:r>
            <a:r>
              <a:rPr lang="en-US" dirty="0" err="1"/>
              <a:t>nilai</a:t>
            </a:r>
            <a:r>
              <a:rPr lang="en-US" dirty="0"/>
              <a:t> </a:t>
            </a:r>
            <a:r>
              <a:rPr lang="en-US" dirty="0" err="1"/>
              <a:t>dalam</a:t>
            </a:r>
            <a:r>
              <a:rPr lang="en-US" dirty="0"/>
              <a:t> column</a:t>
            </a:r>
          </a:p>
          <a:p>
            <a:pPr>
              <a:lnSpc>
                <a:spcPct val="150000"/>
              </a:lnSpc>
            </a:pPr>
            <a:endParaRPr lang="en-US" dirty="0"/>
          </a:p>
          <a:p>
            <a:pPr>
              <a:lnSpc>
                <a:spcPct val="150000"/>
              </a:lnSpc>
            </a:pPr>
            <a:endParaRPr lang="en-US" dirty="0"/>
          </a:p>
        </p:txBody>
      </p:sp>
      <p:sp>
        <p:nvSpPr>
          <p:cNvPr id="6" name="Rectangle 5"/>
          <p:cNvSpPr/>
          <p:nvPr/>
        </p:nvSpPr>
        <p:spPr>
          <a:xfrm>
            <a:off x="1081315" y="2286000"/>
            <a:ext cx="8153400" cy="6858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rPr>
              <a:t>$variable</a:t>
            </a:r>
            <a:r>
              <a:rPr lang="en-US" sz="2000" b="1" dirty="0">
                <a:solidFill>
                  <a:schemeClr val="tx1"/>
                </a:solidFill>
              </a:rPr>
              <a:t> = </a:t>
            </a:r>
            <a:r>
              <a:rPr lang="en-US" sz="2000" b="1" dirty="0">
                <a:solidFill>
                  <a:srgbClr val="00B050"/>
                </a:solidFill>
              </a:rPr>
              <a:t>DB::table(</a:t>
            </a:r>
            <a:r>
              <a:rPr lang="en-US" sz="2000" b="1" dirty="0">
                <a:solidFill>
                  <a:srgbClr val="002060"/>
                </a:solidFill>
              </a:rPr>
              <a:t>‘</a:t>
            </a:r>
            <a:r>
              <a:rPr lang="en-US" sz="2000" b="1" dirty="0" err="1">
                <a:solidFill>
                  <a:srgbClr val="002060"/>
                </a:solidFill>
              </a:rPr>
              <a:t>namatable</a:t>
            </a:r>
            <a:r>
              <a:rPr lang="en-US" sz="2000" b="1" dirty="0">
                <a:solidFill>
                  <a:srgbClr val="002060"/>
                </a:solidFill>
              </a:rPr>
              <a:t>’</a:t>
            </a:r>
            <a:r>
              <a:rPr lang="en-US" sz="2000" b="1" dirty="0">
                <a:solidFill>
                  <a:srgbClr val="00B050"/>
                </a:solidFill>
              </a:rPr>
              <a:t>)</a:t>
            </a:r>
            <a:r>
              <a:rPr lang="en-US" sz="2000" b="1" dirty="0">
                <a:solidFill>
                  <a:schemeClr val="tx1"/>
                </a:solidFill>
              </a:rPr>
              <a:t>-&gt;select(</a:t>
            </a:r>
            <a:r>
              <a:rPr lang="en-US" sz="2000" b="1" dirty="0">
                <a:solidFill>
                  <a:srgbClr val="002060"/>
                </a:solidFill>
              </a:rPr>
              <a:t>‘column1’</a:t>
            </a:r>
            <a:r>
              <a:rPr lang="en-US" sz="2000" b="1" dirty="0">
                <a:solidFill>
                  <a:schemeClr val="tx1"/>
                </a:solidFill>
              </a:rPr>
              <a:t>, </a:t>
            </a:r>
            <a:r>
              <a:rPr lang="en-US" sz="2000" b="1" dirty="0">
                <a:solidFill>
                  <a:srgbClr val="002060"/>
                </a:solidFill>
              </a:rPr>
              <a:t>‘column2’</a:t>
            </a:r>
            <a:r>
              <a:rPr lang="en-US" sz="2000" b="1" dirty="0">
                <a:solidFill>
                  <a:schemeClr val="tx1"/>
                </a:solidFill>
              </a:rPr>
              <a:t>)</a:t>
            </a:r>
            <a:r>
              <a:rPr lang="en-US" sz="2000" b="1" dirty="0">
                <a:solidFill>
                  <a:schemeClr val="accent1"/>
                </a:solidFill>
              </a:rPr>
              <a:t>-&gt;get()</a:t>
            </a:r>
          </a:p>
        </p:txBody>
      </p:sp>
      <p:sp>
        <p:nvSpPr>
          <p:cNvPr id="7" name="Rectangle 6"/>
          <p:cNvSpPr/>
          <p:nvPr/>
        </p:nvSpPr>
        <p:spPr>
          <a:xfrm>
            <a:off x="1081315" y="4038600"/>
            <a:ext cx="8153400" cy="6858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rPr>
              <a:t>$variable</a:t>
            </a:r>
            <a:r>
              <a:rPr lang="en-US" sz="2000" b="1" dirty="0">
                <a:solidFill>
                  <a:schemeClr val="tx1"/>
                </a:solidFill>
              </a:rPr>
              <a:t> = </a:t>
            </a:r>
            <a:r>
              <a:rPr lang="en-US" sz="2000" b="1" dirty="0">
                <a:solidFill>
                  <a:srgbClr val="00B050"/>
                </a:solidFill>
              </a:rPr>
              <a:t>DB::table(</a:t>
            </a:r>
            <a:r>
              <a:rPr lang="en-US" sz="2000" b="1" dirty="0">
                <a:solidFill>
                  <a:srgbClr val="002060"/>
                </a:solidFill>
              </a:rPr>
              <a:t>‘</a:t>
            </a:r>
            <a:r>
              <a:rPr lang="en-US" sz="2000" b="1" dirty="0" err="1">
                <a:solidFill>
                  <a:srgbClr val="002060"/>
                </a:solidFill>
              </a:rPr>
              <a:t>namatable</a:t>
            </a:r>
            <a:r>
              <a:rPr lang="en-US" sz="2000" b="1" dirty="0">
                <a:solidFill>
                  <a:srgbClr val="002060"/>
                </a:solidFill>
              </a:rPr>
              <a:t>’</a:t>
            </a:r>
            <a:r>
              <a:rPr lang="en-US" sz="2000" b="1" dirty="0">
                <a:solidFill>
                  <a:srgbClr val="00B050"/>
                </a:solidFill>
              </a:rPr>
              <a:t>)</a:t>
            </a:r>
            <a:r>
              <a:rPr lang="en-US" sz="2000" b="1" dirty="0">
                <a:solidFill>
                  <a:schemeClr val="tx1"/>
                </a:solidFill>
              </a:rPr>
              <a:t>-&gt;where(</a:t>
            </a:r>
            <a:r>
              <a:rPr lang="en-US" sz="2000" b="1" dirty="0">
                <a:solidFill>
                  <a:srgbClr val="002060"/>
                </a:solidFill>
              </a:rPr>
              <a:t>‘column’</a:t>
            </a:r>
            <a:r>
              <a:rPr lang="en-US" sz="2000" b="1" dirty="0">
                <a:solidFill>
                  <a:schemeClr val="tx1"/>
                </a:solidFill>
              </a:rPr>
              <a:t>, </a:t>
            </a:r>
            <a:r>
              <a:rPr lang="en-US" sz="2000" b="1" dirty="0">
                <a:solidFill>
                  <a:srgbClr val="002060"/>
                </a:solidFill>
              </a:rPr>
              <a:t>‘data’</a:t>
            </a:r>
            <a:r>
              <a:rPr lang="en-US" sz="2000" b="1" dirty="0">
                <a:solidFill>
                  <a:schemeClr val="tx1"/>
                </a:solidFill>
              </a:rPr>
              <a:t>)</a:t>
            </a:r>
            <a:r>
              <a:rPr lang="en-US" sz="2000" b="1" dirty="0">
                <a:solidFill>
                  <a:schemeClr val="accent1"/>
                </a:solidFill>
              </a:rPr>
              <a:t>-&gt;count()</a:t>
            </a:r>
          </a:p>
        </p:txBody>
      </p:sp>
      <p:sp>
        <p:nvSpPr>
          <p:cNvPr id="8" name="Rectangle 7"/>
          <p:cNvSpPr/>
          <p:nvPr/>
        </p:nvSpPr>
        <p:spPr>
          <a:xfrm>
            <a:off x="1081315" y="5867400"/>
            <a:ext cx="8153400" cy="6858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rPr>
              <a:t>$variable</a:t>
            </a:r>
            <a:r>
              <a:rPr lang="en-US" sz="2000" b="1" dirty="0">
                <a:solidFill>
                  <a:schemeClr val="tx1"/>
                </a:solidFill>
              </a:rPr>
              <a:t> = </a:t>
            </a:r>
            <a:r>
              <a:rPr lang="en-US" sz="2000" b="1" dirty="0">
                <a:solidFill>
                  <a:srgbClr val="00B050"/>
                </a:solidFill>
              </a:rPr>
              <a:t>DB::table(</a:t>
            </a:r>
            <a:r>
              <a:rPr lang="en-US" sz="2000" b="1" dirty="0">
                <a:solidFill>
                  <a:srgbClr val="002060"/>
                </a:solidFill>
              </a:rPr>
              <a:t>‘</a:t>
            </a:r>
            <a:r>
              <a:rPr lang="en-US" sz="2000" b="1" dirty="0" err="1">
                <a:solidFill>
                  <a:srgbClr val="002060"/>
                </a:solidFill>
              </a:rPr>
              <a:t>namatable</a:t>
            </a:r>
            <a:r>
              <a:rPr lang="en-US" sz="2000" b="1" dirty="0">
                <a:solidFill>
                  <a:srgbClr val="002060"/>
                </a:solidFill>
              </a:rPr>
              <a:t>’</a:t>
            </a:r>
            <a:r>
              <a:rPr lang="en-US" sz="2000" b="1" dirty="0">
                <a:solidFill>
                  <a:srgbClr val="00B050"/>
                </a:solidFill>
              </a:rPr>
              <a:t>)</a:t>
            </a:r>
            <a:r>
              <a:rPr lang="en-US" sz="2000" b="1" dirty="0">
                <a:solidFill>
                  <a:schemeClr val="tx1"/>
                </a:solidFill>
              </a:rPr>
              <a:t> </a:t>
            </a:r>
            <a:r>
              <a:rPr lang="en-US" sz="2000" b="1" dirty="0">
                <a:solidFill>
                  <a:schemeClr val="accent1"/>
                </a:solidFill>
              </a:rPr>
              <a:t>-&gt;sum(‘</a:t>
            </a:r>
            <a:r>
              <a:rPr lang="en-US" sz="2000" b="1" dirty="0" err="1">
                <a:solidFill>
                  <a:schemeClr val="accent1"/>
                </a:solidFill>
              </a:rPr>
              <a:t>harga</a:t>
            </a:r>
            <a:r>
              <a:rPr lang="en-US" sz="2000" b="1" dirty="0">
                <a:solidFill>
                  <a:schemeClr val="accent1"/>
                </a:solidFill>
              </a:rPr>
              <a:t>’)</a:t>
            </a:r>
          </a:p>
        </p:txBody>
      </p:sp>
    </p:spTree>
    <p:extLst>
      <p:ext uri="{BB962C8B-B14F-4D97-AF65-F5344CB8AC3E}">
        <p14:creationId xmlns:p14="http://schemas.microsoft.com/office/powerpoint/2010/main" val="163232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animEffect transition="in" filter="fade">
                                      <p:cBhvr>
                                        <p:cTn id="13" dur="500"/>
                                        <p:tgtEl>
                                          <p:spTgt spid="4">
                                            <p:txEl>
                                              <p:pRg st="6" end="6"/>
                                            </p:txEl>
                                          </p:spTgt>
                                        </p:tgtEl>
                                      </p:cBhvr>
                                    </p:animEffect>
                                  </p:childTnLst>
                                </p:cTn>
                              </p:par>
                              <p:par>
                                <p:cTn id="14" presetID="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P spid="7" grpId="0" animBg="1"/>
      <p:bldP spid="8"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Builder – Join Tables</a:t>
            </a:r>
          </a:p>
        </p:txBody>
      </p:sp>
      <p:sp>
        <p:nvSpPr>
          <p:cNvPr id="4" name="Content Placeholder 2"/>
          <p:cNvSpPr>
            <a:spLocks noGrp="1"/>
          </p:cNvSpPr>
          <p:nvPr>
            <p:ph sz="quarter" idx="1"/>
          </p:nvPr>
        </p:nvSpPr>
        <p:spPr>
          <a:xfrm>
            <a:off x="304800" y="1524000"/>
            <a:ext cx="9296400" cy="4800600"/>
          </a:xfrm>
        </p:spPr>
        <p:txBody>
          <a:bodyPr>
            <a:normAutofit/>
          </a:bodyPr>
          <a:lstStyle/>
          <a:p>
            <a:pPr>
              <a:lnSpc>
                <a:spcPct val="150000"/>
              </a:lnSpc>
            </a:pPr>
            <a:r>
              <a:rPr lang="en-US" dirty="0"/>
              <a:t>Untuk </a:t>
            </a:r>
            <a:r>
              <a:rPr lang="en-US" dirty="0" err="1"/>
              <a:t>mendapatkan</a:t>
            </a:r>
            <a:r>
              <a:rPr lang="en-US" dirty="0"/>
              <a:t> data </a:t>
            </a:r>
            <a:r>
              <a:rPr lang="en-US" dirty="0" err="1"/>
              <a:t>daripada</a:t>
            </a:r>
            <a:r>
              <a:rPr lang="en-US" dirty="0"/>
              <a:t> 2 </a:t>
            </a:r>
            <a:r>
              <a:rPr lang="en-US" dirty="0" err="1"/>
              <a:t>atau</a:t>
            </a:r>
            <a:r>
              <a:rPr lang="en-US" dirty="0"/>
              <a:t> </a:t>
            </a:r>
            <a:r>
              <a:rPr lang="en-US" dirty="0" err="1"/>
              <a:t>lebih</a:t>
            </a:r>
            <a:r>
              <a:rPr lang="en-US" dirty="0"/>
              <a:t> table, </a:t>
            </a:r>
            <a:r>
              <a:rPr lang="en-US" dirty="0" err="1"/>
              <a:t>kita</a:t>
            </a:r>
            <a:r>
              <a:rPr lang="en-US" dirty="0"/>
              <a:t> </a:t>
            </a:r>
            <a:r>
              <a:rPr lang="en-US" dirty="0" err="1"/>
              <a:t>boleh</a:t>
            </a:r>
            <a:r>
              <a:rPr lang="en-US" dirty="0"/>
              <a:t> </a:t>
            </a:r>
            <a:r>
              <a:rPr lang="en-US" dirty="0" err="1"/>
              <a:t>melakukan</a:t>
            </a:r>
            <a:r>
              <a:rPr lang="en-US" dirty="0"/>
              <a:t> “join” table </a:t>
            </a:r>
            <a:r>
              <a:rPr lang="en-US" dirty="0" err="1"/>
              <a:t>dengan</a:t>
            </a:r>
            <a:r>
              <a:rPr lang="en-US" dirty="0"/>
              <a:t> </a:t>
            </a:r>
            <a:r>
              <a:rPr lang="en-US" dirty="0" err="1"/>
              <a:t>arahan</a:t>
            </a:r>
            <a:r>
              <a:rPr lang="en-US" dirty="0"/>
              <a:t> </a:t>
            </a:r>
            <a:r>
              <a:rPr lang="en-US" dirty="0" err="1"/>
              <a:t>asas</a:t>
            </a:r>
            <a:r>
              <a:rPr lang="en-US" dirty="0"/>
              <a:t> </a:t>
            </a:r>
            <a:r>
              <a:rPr lang="en-US" dirty="0" err="1"/>
              <a:t>seperti</a:t>
            </a:r>
            <a:r>
              <a:rPr lang="en-US" dirty="0"/>
              <a:t> </a:t>
            </a:r>
            <a:r>
              <a:rPr lang="en-US" dirty="0" err="1"/>
              <a:t>berikut</a:t>
            </a:r>
            <a:r>
              <a:rPr lang="en-US" dirty="0"/>
              <a:t>:</a:t>
            </a:r>
          </a:p>
          <a:p>
            <a:pPr marL="0" indent="0">
              <a:lnSpc>
                <a:spcPct val="150000"/>
              </a:lnSpc>
              <a:buNone/>
            </a:pPr>
            <a:endParaRPr lang="en-US" dirty="0"/>
          </a:p>
        </p:txBody>
      </p:sp>
      <p:pic>
        <p:nvPicPr>
          <p:cNvPr id="1026" name="Picture 2" descr="C:\Users\Amirol\Desktop\jo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2895600"/>
            <a:ext cx="8915400" cy="24265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3400" y="5486400"/>
            <a:ext cx="8915401" cy="1200329"/>
          </a:xfrm>
          <a:prstGeom prst="rect">
            <a:avLst/>
          </a:prstGeom>
          <a:noFill/>
        </p:spPr>
        <p:txBody>
          <a:bodyPr wrap="square" rtlCol="0">
            <a:spAutoFit/>
          </a:bodyPr>
          <a:lstStyle/>
          <a:p>
            <a:pPr algn="just"/>
            <a:r>
              <a:rPr lang="en-US" sz="2400" dirty="0"/>
              <a:t>Untuk </a:t>
            </a:r>
            <a:r>
              <a:rPr lang="en-US" sz="2400" dirty="0" err="1"/>
              <a:t>melakukan</a:t>
            </a:r>
            <a:r>
              <a:rPr lang="en-US" sz="2400" dirty="0"/>
              <a:t> join table, </a:t>
            </a:r>
            <a:r>
              <a:rPr lang="en-US" sz="2400" dirty="0" err="1"/>
              <a:t>setiap</a:t>
            </a:r>
            <a:r>
              <a:rPr lang="en-US" sz="2400" dirty="0"/>
              <a:t> table yang </a:t>
            </a:r>
            <a:r>
              <a:rPr lang="en-US" sz="2400" dirty="0" err="1"/>
              <a:t>ingin</a:t>
            </a:r>
            <a:r>
              <a:rPr lang="en-US" sz="2400" dirty="0"/>
              <a:t> di </a:t>
            </a:r>
            <a:r>
              <a:rPr lang="en-US" sz="2400" dirty="0" err="1"/>
              <a:t>campur</a:t>
            </a:r>
            <a:r>
              <a:rPr lang="en-US" sz="2400" dirty="0"/>
              <a:t> </a:t>
            </a:r>
            <a:r>
              <a:rPr lang="en-US" sz="2400" dirty="0" err="1"/>
              <a:t>haruslah</a:t>
            </a:r>
            <a:r>
              <a:rPr lang="en-US" sz="2400" dirty="0"/>
              <a:t> </a:t>
            </a:r>
            <a:r>
              <a:rPr lang="en-US" sz="2400" dirty="0" err="1"/>
              <a:t>mempunyai</a:t>
            </a:r>
            <a:r>
              <a:rPr lang="en-US" sz="2400" dirty="0"/>
              <a:t> </a:t>
            </a:r>
            <a:r>
              <a:rPr lang="en-US" sz="2400" dirty="0" err="1"/>
              <a:t>kaitan</a:t>
            </a:r>
            <a:r>
              <a:rPr lang="en-US" sz="2400" dirty="0"/>
              <a:t> di </a:t>
            </a:r>
            <a:r>
              <a:rPr lang="en-US" sz="2400" dirty="0" err="1"/>
              <a:t>antara</a:t>
            </a:r>
            <a:r>
              <a:rPr lang="en-US" sz="2400" dirty="0"/>
              <a:t> </a:t>
            </a:r>
            <a:r>
              <a:rPr lang="en-US" sz="2400" dirty="0" err="1"/>
              <a:t>satu</a:t>
            </a:r>
            <a:r>
              <a:rPr lang="en-US" sz="2400" dirty="0"/>
              <a:t> </a:t>
            </a:r>
            <a:r>
              <a:rPr lang="en-US" sz="2400" dirty="0" err="1"/>
              <a:t>sama</a:t>
            </a:r>
            <a:r>
              <a:rPr lang="en-US" sz="2400" dirty="0"/>
              <a:t> lain. Biasanya </a:t>
            </a:r>
            <a:r>
              <a:rPr lang="en-US" sz="2400" dirty="0" err="1"/>
              <a:t>perkaitan</a:t>
            </a:r>
            <a:r>
              <a:rPr lang="en-US" sz="2400" dirty="0"/>
              <a:t> </a:t>
            </a:r>
            <a:r>
              <a:rPr lang="en-US" sz="2400" dirty="0" err="1"/>
              <a:t>tersebut</a:t>
            </a:r>
            <a:r>
              <a:rPr lang="en-US" sz="2400" dirty="0"/>
              <a:t> </a:t>
            </a:r>
            <a:r>
              <a:rPr lang="en-US" sz="2400" dirty="0" err="1"/>
              <a:t>dilakukan</a:t>
            </a:r>
            <a:r>
              <a:rPr lang="en-US" sz="2400" dirty="0"/>
              <a:t> </a:t>
            </a:r>
            <a:r>
              <a:rPr lang="en-US" sz="2400" dirty="0" err="1"/>
              <a:t>dengan</a:t>
            </a:r>
            <a:r>
              <a:rPr lang="en-US" sz="2400" dirty="0"/>
              <a:t> data ID </a:t>
            </a:r>
            <a:r>
              <a:rPr lang="en-US" sz="2400" dirty="0" err="1"/>
              <a:t>bagi</a:t>
            </a:r>
            <a:r>
              <a:rPr lang="en-US" sz="2400" dirty="0"/>
              <a:t> table yang </a:t>
            </a:r>
            <a:r>
              <a:rPr lang="en-US" sz="2400" dirty="0" err="1"/>
              <a:t>ingin</a:t>
            </a:r>
            <a:r>
              <a:rPr lang="en-US" sz="2400" dirty="0"/>
              <a:t> di “</a:t>
            </a:r>
            <a:r>
              <a:rPr lang="en-US" sz="2400" dirty="0" err="1"/>
              <a:t>campur</a:t>
            </a:r>
            <a:r>
              <a:rPr lang="en-US" sz="2400" dirty="0"/>
              <a:t>/join”.</a:t>
            </a:r>
          </a:p>
        </p:txBody>
      </p:sp>
    </p:spTree>
    <p:extLst>
      <p:ext uri="{BB962C8B-B14F-4D97-AF65-F5344CB8AC3E}">
        <p14:creationId xmlns:p14="http://schemas.microsoft.com/office/powerpoint/2010/main" val="411342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Builder – </a:t>
            </a:r>
            <a:r>
              <a:rPr lang="en-US" dirty="0" err="1"/>
              <a:t>Dapatkan</a:t>
            </a:r>
            <a:r>
              <a:rPr lang="en-US" dirty="0"/>
              <a:t> Data</a:t>
            </a:r>
          </a:p>
        </p:txBody>
      </p:sp>
      <p:sp>
        <p:nvSpPr>
          <p:cNvPr id="4" name="Content Placeholder 2"/>
          <p:cNvSpPr>
            <a:spLocks noGrp="1"/>
          </p:cNvSpPr>
          <p:nvPr>
            <p:ph sz="quarter" idx="1"/>
          </p:nvPr>
        </p:nvSpPr>
        <p:spPr>
          <a:xfrm>
            <a:off x="304800" y="1524000"/>
            <a:ext cx="9296400" cy="4953000"/>
          </a:xfrm>
        </p:spPr>
        <p:txBody>
          <a:bodyPr>
            <a:normAutofit/>
          </a:bodyPr>
          <a:lstStyle/>
          <a:p>
            <a:pPr>
              <a:lnSpc>
                <a:spcPct val="150000"/>
              </a:lnSpc>
            </a:pPr>
            <a:r>
              <a:rPr lang="en-US" dirty="0"/>
              <a:t>Antara </a:t>
            </a:r>
            <a:r>
              <a:rPr lang="en-US" dirty="0" err="1"/>
              <a:t>senarai</a:t>
            </a:r>
            <a:r>
              <a:rPr lang="en-US" dirty="0"/>
              <a:t> methods yang </a:t>
            </a:r>
            <a:r>
              <a:rPr lang="en-US" dirty="0" err="1"/>
              <a:t>boleh</a:t>
            </a:r>
            <a:r>
              <a:rPr lang="en-US" dirty="0"/>
              <a:t> </a:t>
            </a:r>
            <a:r>
              <a:rPr lang="en-US" dirty="0" err="1"/>
              <a:t>digunakan</a:t>
            </a:r>
            <a:r>
              <a:rPr lang="en-US" dirty="0"/>
              <a:t> </a:t>
            </a:r>
            <a:r>
              <a:rPr lang="en-US" dirty="0" err="1"/>
              <a:t>untuk</a:t>
            </a:r>
            <a:r>
              <a:rPr lang="en-US" dirty="0"/>
              <a:t> </a:t>
            </a:r>
            <a:r>
              <a:rPr lang="en-US" dirty="0" err="1"/>
              <a:t>mendapatkan</a:t>
            </a:r>
            <a:r>
              <a:rPr lang="en-US" dirty="0"/>
              <a:t> data </a:t>
            </a:r>
            <a:r>
              <a:rPr lang="en-US" dirty="0" err="1"/>
              <a:t>daripada</a:t>
            </a:r>
            <a:r>
              <a:rPr lang="en-US" dirty="0"/>
              <a:t> database </a:t>
            </a:r>
            <a:r>
              <a:rPr lang="en-US" dirty="0" err="1"/>
              <a:t>adalah</a:t>
            </a:r>
            <a:r>
              <a:rPr lang="en-US" dirty="0"/>
              <a:t> </a:t>
            </a:r>
            <a:r>
              <a:rPr lang="en-US" dirty="0" err="1"/>
              <a:t>seperti</a:t>
            </a:r>
            <a:r>
              <a:rPr lang="en-US" dirty="0"/>
              <a:t>:</a:t>
            </a:r>
          </a:p>
          <a:p>
            <a:pPr lvl="1">
              <a:lnSpc>
                <a:spcPct val="150000"/>
              </a:lnSpc>
            </a:pPr>
            <a:r>
              <a:rPr lang="en-US" dirty="0"/>
              <a:t>DB::table()-&gt;get()</a:t>
            </a:r>
          </a:p>
          <a:p>
            <a:pPr lvl="1">
              <a:lnSpc>
                <a:spcPct val="150000"/>
              </a:lnSpc>
            </a:pPr>
            <a:r>
              <a:rPr lang="en-US" dirty="0"/>
              <a:t>DB::table()-&gt;first()</a:t>
            </a:r>
          </a:p>
          <a:p>
            <a:pPr lvl="1">
              <a:lnSpc>
                <a:spcPct val="150000"/>
              </a:lnSpc>
            </a:pPr>
            <a:r>
              <a:rPr lang="en-US" dirty="0"/>
              <a:t>DB::table()-&gt;where(‘</a:t>
            </a:r>
            <a:r>
              <a:rPr lang="en-US" i="1" dirty="0"/>
              <a:t>column</a:t>
            </a:r>
            <a:r>
              <a:rPr lang="en-US" dirty="0"/>
              <a:t>’, ‘</a:t>
            </a:r>
            <a:r>
              <a:rPr lang="en-US" i="1" dirty="0"/>
              <a:t>data</a:t>
            </a:r>
            <a:r>
              <a:rPr lang="en-US" dirty="0"/>
              <a:t>’)</a:t>
            </a:r>
          </a:p>
          <a:p>
            <a:pPr lvl="1">
              <a:lnSpc>
                <a:spcPct val="150000"/>
              </a:lnSpc>
            </a:pPr>
            <a:r>
              <a:rPr lang="en-US" dirty="0"/>
              <a:t>DB::table()-&gt;</a:t>
            </a:r>
            <a:r>
              <a:rPr lang="en-US" dirty="0" err="1"/>
              <a:t>orderBy</a:t>
            </a:r>
            <a:r>
              <a:rPr lang="en-US" dirty="0"/>
              <a:t>(‘</a:t>
            </a:r>
            <a:r>
              <a:rPr lang="en-US" i="1" dirty="0"/>
              <a:t>column</a:t>
            </a:r>
            <a:r>
              <a:rPr lang="en-US" dirty="0"/>
              <a:t>’)</a:t>
            </a:r>
          </a:p>
          <a:p>
            <a:pPr lvl="1">
              <a:lnSpc>
                <a:spcPct val="150000"/>
              </a:lnSpc>
            </a:pPr>
            <a:r>
              <a:rPr lang="en-US" dirty="0"/>
              <a:t>DB::table()-&gt;paginate(numbers)</a:t>
            </a:r>
          </a:p>
          <a:p>
            <a:pPr lvl="1">
              <a:lnSpc>
                <a:spcPct val="150000"/>
              </a:lnSpc>
            </a:pPr>
            <a:r>
              <a:rPr lang="en-US" dirty="0"/>
              <a:t>DB::table()-&gt;</a:t>
            </a:r>
            <a:r>
              <a:rPr lang="en-US" dirty="0" err="1"/>
              <a:t>groupBy</a:t>
            </a:r>
            <a:r>
              <a:rPr lang="en-US" dirty="0"/>
              <a:t>(‘</a:t>
            </a:r>
            <a:r>
              <a:rPr lang="en-US" i="1" dirty="0"/>
              <a:t>column</a:t>
            </a:r>
            <a:r>
              <a:rPr lang="en-US" dirty="0"/>
              <a:t>’)</a:t>
            </a:r>
          </a:p>
        </p:txBody>
      </p:sp>
    </p:spTree>
    <p:extLst>
      <p:ext uri="{BB962C8B-B14F-4D97-AF65-F5344CB8AC3E}">
        <p14:creationId xmlns:p14="http://schemas.microsoft.com/office/powerpoint/2010/main" val="136704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931177"/>
          </a:xfrm>
        </p:spPr>
        <p:txBody>
          <a:bodyPr/>
          <a:lstStyle/>
          <a:p>
            <a:r>
              <a:rPr lang="en-US" b="1" dirty="0"/>
              <a:t>PHP Framework Popular</a:t>
            </a:r>
          </a:p>
        </p:txBody>
      </p:sp>
      <p:pic>
        <p:nvPicPr>
          <p:cNvPr id="6" name="Picture 2" descr="C:\Users\Amirol\Desktop\phalc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587" y="5228771"/>
            <a:ext cx="3487738" cy="1104900"/>
          </a:xfrm>
          <a:prstGeom prst="rect">
            <a:avLst/>
          </a:prstGeom>
          <a:solidFill>
            <a:schemeClr val="tx2">
              <a:lumMod val="60000"/>
              <a:lumOff val="40000"/>
            </a:schemeClr>
          </a:solidFill>
        </p:spPr>
      </p:pic>
      <p:pic>
        <p:nvPicPr>
          <p:cNvPr id="7" name="Picture 3" descr="C:\Users\Amirol\Desktop\symfony_black_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0650" y="1821794"/>
            <a:ext cx="4043722" cy="9311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Users\Amirol\Desktop\codeigniter-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5501" y="2916298"/>
            <a:ext cx="4001956" cy="8635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C:\Users\Amirol\Desktop\yi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4588" y="2933084"/>
            <a:ext cx="4235846" cy="8467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C:\Users\Amirol\Desktop\logo-1.jpg"/>
          <p:cNvPicPr>
            <a:picLocks noChangeAspect="1" noChangeArrowheads="1"/>
          </p:cNvPicPr>
          <p:nvPr/>
        </p:nvPicPr>
        <p:blipFill rotWithShape="1">
          <a:blip r:embed="rId6">
            <a:extLst>
              <a:ext uri="{28A0092B-C50C-407E-A947-70E740481C1C}">
                <a14:useLocalDpi xmlns:a14="http://schemas.microsoft.com/office/drawing/2010/main" val="0"/>
              </a:ext>
            </a:extLst>
          </a:blip>
          <a:srcRect l="20337" t="28469" r="20675" b="27600"/>
          <a:stretch/>
        </p:blipFill>
        <p:spPr bwMode="auto">
          <a:xfrm>
            <a:off x="825501" y="4114802"/>
            <a:ext cx="4565187" cy="10461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descr="C:\Users\Amirol\Desktop\ZendFramework-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0651" y="4125882"/>
            <a:ext cx="4191993" cy="102393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EC85F510-F934-45B7-A977-00314D779A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4800" y="1439388"/>
            <a:ext cx="4591454" cy="1695987"/>
          </a:xfrm>
          <a:prstGeom prst="rect">
            <a:avLst/>
          </a:prstGeom>
        </p:spPr>
      </p:pic>
    </p:spTree>
    <p:extLst>
      <p:ext uri="{BB962C8B-B14F-4D97-AF65-F5344CB8AC3E}">
        <p14:creationId xmlns:p14="http://schemas.microsoft.com/office/powerpoint/2010/main" val="318008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fltVal val="0"/>
                                          </p:val>
                                        </p:tav>
                                        <p:tav tm="100000">
                                          <p:val>
                                            <p:strVal val="#ppt_w"/>
                                          </p:val>
                                        </p:tav>
                                      </p:tavLst>
                                    </p:anim>
                                    <p:anim calcmode="lin" valueType="num">
                                      <p:cBhvr>
                                        <p:cTn id="15" dur="1000" fill="hold"/>
                                        <p:tgtEl>
                                          <p:spTgt spid="7"/>
                                        </p:tgtEl>
                                        <p:attrNameLst>
                                          <p:attrName>ppt_h</p:attrName>
                                        </p:attrNameLst>
                                      </p:cBhvr>
                                      <p:tavLst>
                                        <p:tav tm="0">
                                          <p:val>
                                            <p:fltVal val="0"/>
                                          </p:val>
                                        </p:tav>
                                        <p:tav tm="100000">
                                          <p:val>
                                            <p:strVal val="#ppt_h"/>
                                          </p:val>
                                        </p:tav>
                                      </p:tavLst>
                                    </p:anim>
                                    <p:anim calcmode="lin" valueType="num">
                                      <p:cBhvr>
                                        <p:cTn id="16" dur="1000" fill="hold"/>
                                        <p:tgtEl>
                                          <p:spTgt spid="7"/>
                                        </p:tgtEl>
                                        <p:attrNameLst>
                                          <p:attrName>style.rotation</p:attrName>
                                        </p:attrNameLst>
                                      </p:cBhvr>
                                      <p:tavLst>
                                        <p:tav tm="0">
                                          <p:val>
                                            <p:fltVal val="90"/>
                                          </p:val>
                                        </p:tav>
                                        <p:tav tm="100000">
                                          <p:val>
                                            <p:fltVal val="0"/>
                                          </p:val>
                                        </p:tav>
                                      </p:tavLst>
                                    </p:anim>
                                    <p:animEffect transition="in" filter="fade">
                                      <p:cBhvr>
                                        <p:cTn id="17" dur="1000"/>
                                        <p:tgtEl>
                                          <p:spTgt spid="7"/>
                                        </p:tgtEl>
                                      </p:cBhvr>
                                    </p:animEffect>
                                  </p:childTnLst>
                                </p:cTn>
                              </p:par>
                              <p:par>
                                <p:cTn id="18" presetID="31"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1000" fill="hold"/>
                                        <p:tgtEl>
                                          <p:spTgt spid="11"/>
                                        </p:tgtEl>
                                        <p:attrNameLst>
                                          <p:attrName>ppt_w</p:attrName>
                                        </p:attrNameLst>
                                      </p:cBhvr>
                                      <p:tavLst>
                                        <p:tav tm="0">
                                          <p:val>
                                            <p:fltVal val="0"/>
                                          </p:val>
                                        </p:tav>
                                        <p:tav tm="100000">
                                          <p:val>
                                            <p:strVal val="#ppt_w"/>
                                          </p:val>
                                        </p:tav>
                                      </p:tavLst>
                                    </p:anim>
                                    <p:anim calcmode="lin" valueType="num">
                                      <p:cBhvr>
                                        <p:cTn id="21" dur="1000" fill="hold"/>
                                        <p:tgtEl>
                                          <p:spTgt spid="11"/>
                                        </p:tgtEl>
                                        <p:attrNameLst>
                                          <p:attrName>ppt_h</p:attrName>
                                        </p:attrNameLst>
                                      </p:cBhvr>
                                      <p:tavLst>
                                        <p:tav tm="0">
                                          <p:val>
                                            <p:fltVal val="0"/>
                                          </p:val>
                                        </p:tav>
                                        <p:tav tm="100000">
                                          <p:val>
                                            <p:strVal val="#ppt_h"/>
                                          </p:val>
                                        </p:tav>
                                      </p:tavLst>
                                    </p:anim>
                                    <p:anim calcmode="lin" valueType="num">
                                      <p:cBhvr>
                                        <p:cTn id="22" dur="1000" fill="hold"/>
                                        <p:tgtEl>
                                          <p:spTgt spid="11"/>
                                        </p:tgtEl>
                                        <p:attrNameLst>
                                          <p:attrName>style.rotation</p:attrName>
                                        </p:attrNameLst>
                                      </p:cBhvr>
                                      <p:tavLst>
                                        <p:tav tm="0">
                                          <p:val>
                                            <p:fltVal val="90"/>
                                          </p:val>
                                        </p:tav>
                                        <p:tav tm="100000">
                                          <p:val>
                                            <p:fltVal val="0"/>
                                          </p:val>
                                        </p:tav>
                                      </p:tavLst>
                                    </p:anim>
                                    <p:animEffect transition="in" filter="fade">
                                      <p:cBhvr>
                                        <p:cTn id="23" dur="1000"/>
                                        <p:tgtEl>
                                          <p:spTgt spid="11"/>
                                        </p:tgtEl>
                                      </p:cBhvr>
                                    </p:animEffect>
                                  </p:childTnLst>
                                </p:cTn>
                              </p:par>
                              <p:par>
                                <p:cTn id="24" presetID="31"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1000" fill="hold"/>
                                        <p:tgtEl>
                                          <p:spTgt spid="9"/>
                                        </p:tgtEl>
                                        <p:attrNameLst>
                                          <p:attrName>ppt_w</p:attrName>
                                        </p:attrNameLst>
                                      </p:cBhvr>
                                      <p:tavLst>
                                        <p:tav tm="0">
                                          <p:val>
                                            <p:fltVal val="0"/>
                                          </p:val>
                                        </p:tav>
                                        <p:tav tm="100000">
                                          <p:val>
                                            <p:strVal val="#ppt_w"/>
                                          </p:val>
                                        </p:tav>
                                      </p:tavLst>
                                    </p:anim>
                                    <p:anim calcmode="lin" valueType="num">
                                      <p:cBhvr>
                                        <p:cTn id="27" dur="1000" fill="hold"/>
                                        <p:tgtEl>
                                          <p:spTgt spid="9"/>
                                        </p:tgtEl>
                                        <p:attrNameLst>
                                          <p:attrName>ppt_h</p:attrName>
                                        </p:attrNameLst>
                                      </p:cBhvr>
                                      <p:tavLst>
                                        <p:tav tm="0">
                                          <p:val>
                                            <p:fltVal val="0"/>
                                          </p:val>
                                        </p:tav>
                                        <p:tav tm="100000">
                                          <p:val>
                                            <p:strVal val="#ppt_h"/>
                                          </p:val>
                                        </p:tav>
                                      </p:tavLst>
                                    </p:anim>
                                    <p:anim calcmode="lin" valueType="num">
                                      <p:cBhvr>
                                        <p:cTn id="28" dur="1000" fill="hold"/>
                                        <p:tgtEl>
                                          <p:spTgt spid="9"/>
                                        </p:tgtEl>
                                        <p:attrNameLst>
                                          <p:attrName>style.rotation</p:attrName>
                                        </p:attrNameLst>
                                      </p:cBhvr>
                                      <p:tavLst>
                                        <p:tav tm="0">
                                          <p:val>
                                            <p:fltVal val="90"/>
                                          </p:val>
                                        </p:tav>
                                        <p:tav tm="100000">
                                          <p:val>
                                            <p:fltVal val="0"/>
                                          </p:val>
                                        </p:tav>
                                      </p:tavLst>
                                    </p:anim>
                                    <p:animEffect transition="in" filter="fade">
                                      <p:cBhvr>
                                        <p:cTn id="29" dur="1000"/>
                                        <p:tgtEl>
                                          <p:spTgt spid="9"/>
                                        </p:tgtEl>
                                      </p:cBhvr>
                                    </p:animEffect>
                                  </p:childTnLst>
                                </p:cTn>
                              </p:par>
                              <p:par>
                                <p:cTn id="30" presetID="31"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1000" fill="hold"/>
                                        <p:tgtEl>
                                          <p:spTgt spid="8"/>
                                        </p:tgtEl>
                                        <p:attrNameLst>
                                          <p:attrName>ppt_w</p:attrName>
                                        </p:attrNameLst>
                                      </p:cBhvr>
                                      <p:tavLst>
                                        <p:tav tm="0">
                                          <p:val>
                                            <p:fltVal val="0"/>
                                          </p:val>
                                        </p:tav>
                                        <p:tav tm="100000">
                                          <p:val>
                                            <p:strVal val="#ppt_w"/>
                                          </p:val>
                                        </p:tav>
                                      </p:tavLst>
                                    </p:anim>
                                    <p:anim calcmode="lin" valueType="num">
                                      <p:cBhvr>
                                        <p:cTn id="33" dur="1000" fill="hold"/>
                                        <p:tgtEl>
                                          <p:spTgt spid="8"/>
                                        </p:tgtEl>
                                        <p:attrNameLst>
                                          <p:attrName>ppt_h</p:attrName>
                                        </p:attrNameLst>
                                      </p:cBhvr>
                                      <p:tavLst>
                                        <p:tav tm="0">
                                          <p:val>
                                            <p:fltVal val="0"/>
                                          </p:val>
                                        </p:tav>
                                        <p:tav tm="100000">
                                          <p:val>
                                            <p:strVal val="#ppt_h"/>
                                          </p:val>
                                        </p:tav>
                                      </p:tavLst>
                                    </p:anim>
                                    <p:anim calcmode="lin" valueType="num">
                                      <p:cBhvr>
                                        <p:cTn id="34" dur="1000" fill="hold"/>
                                        <p:tgtEl>
                                          <p:spTgt spid="8"/>
                                        </p:tgtEl>
                                        <p:attrNameLst>
                                          <p:attrName>style.rotation</p:attrName>
                                        </p:attrNameLst>
                                      </p:cBhvr>
                                      <p:tavLst>
                                        <p:tav tm="0">
                                          <p:val>
                                            <p:fltVal val="90"/>
                                          </p:val>
                                        </p:tav>
                                        <p:tav tm="100000">
                                          <p:val>
                                            <p:fltVal val="0"/>
                                          </p:val>
                                        </p:tav>
                                      </p:tavLst>
                                    </p:anim>
                                    <p:animEffect transition="in" filter="fade">
                                      <p:cBhvr>
                                        <p:cTn id="35" dur="1000"/>
                                        <p:tgtEl>
                                          <p:spTgt spid="8"/>
                                        </p:tgtEl>
                                      </p:cBhvr>
                                    </p:animEffect>
                                  </p:childTnLst>
                                </p:cTn>
                              </p:par>
                              <p:par>
                                <p:cTn id="36" presetID="31"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1000" fill="hold"/>
                                        <p:tgtEl>
                                          <p:spTgt spid="10"/>
                                        </p:tgtEl>
                                        <p:attrNameLst>
                                          <p:attrName>ppt_w</p:attrName>
                                        </p:attrNameLst>
                                      </p:cBhvr>
                                      <p:tavLst>
                                        <p:tav tm="0">
                                          <p:val>
                                            <p:fltVal val="0"/>
                                          </p:val>
                                        </p:tav>
                                        <p:tav tm="100000">
                                          <p:val>
                                            <p:strVal val="#ppt_w"/>
                                          </p:val>
                                        </p:tav>
                                      </p:tavLst>
                                    </p:anim>
                                    <p:anim calcmode="lin" valueType="num">
                                      <p:cBhvr>
                                        <p:cTn id="39" dur="1000" fill="hold"/>
                                        <p:tgtEl>
                                          <p:spTgt spid="10"/>
                                        </p:tgtEl>
                                        <p:attrNameLst>
                                          <p:attrName>ppt_h</p:attrName>
                                        </p:attrNameLst>
                                      </p:cBhvr>
                                      <p:tavLst>
                                        <p:tav tm="0">
                                          <p:val>
                                            <p:fltVal val="0"/>
                                          </p:val>
                                        </p:tav>
                                        <p:tav tm="100000">
                                          <p:val>
                                            <p:strVal val="#ppt_h"/>
                                          </p:val>
                                        </p:tav>
                                      </p:tavLst>
                                    </p:anim>
                                    <p:anim calcmode="lin" valueType="num">
                                      <p:cBhvr>
                                        <p:cTn id="40" dur="1000" fill="hold"/>
                                        <p:tgtEl>
                                          <p:spTgt spid="10"/>
                                        </p:tgtEl>
                                        <p:attrNameLst>
                                          <p:attrName>style.rotation</p:attrName>
                                        </p:attrNameLst>
                                      </p:cBhvr>
                                      <p:tavLst>
                                        <p:tav tm="0">
                                          <p:val>
                                            <p:fltVal val="90"/>
                                          </p:val>
                                        </p:tav>
                                        <p:tav tm="100000">
                                          <p:val>
                                            <p:fltVal val="0"/>
                                          </p:val>
                                        </p:tav>
                                      </p:tavLst>
                                    </p:anim>
                                    <p:animEffect transition="in" filter="fade">
                                      <p:cBhvr>
                                        <p:cTn id="41" dur="1000"/>
                                        <p:tgtEl>
                                          <p:spTgt spid="10"/>
                                        </p:tgtEl>
                                      </p:cBhvr>
                                    </p:animEffect>
                                  </p:childTnLst>
                                </p:cTn>
                              </p:par>
                              <p:par>
                                <p:cTn id="42" presetID="31"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p:cTn id="44" dur="1000" fill="hold"/>
                                        <p:tgtEl>
                                          <p:spTgt spid="6"/>
                                        </p:tgtEl>
                                        <p:attrNameLst>
                                          <p:attrName>ppt_w</p:attrName>
                                        </p:attrNameLst>
                                      </p:cBhvr>
                                      <p:tavLst>
                                        <p:tav tm="0">
                                          <p:val>
                                            <p:fltVal val="0"/>
                                          </p:val>
                                        </p:tav>
                                        <p:tav tm="100000">
                                          <p:val>
                                            <p:strVal val="#ppt_w"/>
                                          </p:val>
                                        </p:tav>
                                      </p:tavLst>
                                    </p:anim>
                                    <p:anim calcmode="lin" valueType="num">
                                      <p:cBhvr>
                                        <p:cTn id="45" dur="1000" fill="hold"/>
                                        <p:tgtEl>
                                          <p:spTgt spid="6"/>
                                        </p:tgtEl>
                                        <p:attrNameLst>
                                          <p:attrName>ppt_h</p:attrName>
                                        </p:attrNameLst>
                                      </p:cBhvr>
                                      <p:tavLst>
                                        <p:tav tm="0">
                                          <p:val>
                                            <p:fltVal val="0"/>
                                          </p:val>
                                        </p:tav>
                                        <p:tav tm="100000">
                                          <p:val>
                                            <p:strVal val="#ppt_h"/>
                                          </p:val>
                                        </p:tav>
                                      </p:tavLst>
                                    </p:anim>
                                    <p:anim calcmode="lin" valueType="num">
                                      <p:cBhvr>
                                        <p:cTn id="46" dur="1000" fill="hold"/>
                                        <p:tgtEl>
                                          <p:spTgt spid="6"/>
                                        </p:tgtEl>
                                        <p:attrNameLst>
                                          <p:attrName>style.rotation</p:attrName>
                                        </p:attrNameLst>
                                      </p:cBhvr>
                                      <p:tavLst>
                                        <p:tav tm="0">
                                          <p:val>
                                            <p:fltVal val="90"/>
                                          </p:val>
                                        </p:tav>
                                        <p:tav tm="100000">
                                          <p:val>
                                            <p:fltVal val="0"/>
                                          </p:val>
                                        </p:tav>
                                      </p:tavLst>
                                    </p:anim>
                                    <p:animEffect transition="in" filter="fade">
                                      <p:cBhvr>
                                        <p:cTn id="4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Builder – </a:t>
            </a:r>
            <a:r>
              <a:rPr lang="en-US" dirty="0" err="1"/>
              <a:t>Dapatkan</a:t>
            </a:r>
            <a:r>
              <a:rPr lang="en-US" dirty="0"/>
              <a:t> Data</a:t>
            </a:r>
          </a:p>
        </p:txBody>
      </p:sp>
      <p:sp>
        <p:nvSpPr>
          <p:cNvPr id="4" name="Content Placeholder 2"/>
          <p:cNvSpPr>
            <a:spLocks noGrp="1"/>
          </p:cNvSpPr>
          <p:nvPr>
            <p:ph sz="quarter" idx="1"/>
          </p:nvPr>
        </p:nvSpPr>
        <p:spPr>
          <a:xfrm>
            <a:off x="304800" y="1524000"/>
            <a:ext cx="9296400" cy="5029200"/>
          </a:xfrm>
        </p:spPr>
        <p:txBody>
          <a:bodyPr>
            <a:normAutofit/>
          </a:bodyPr>
          <a:lstStyle/>
          <a:p>
            <a:pPr>
              <a:lnSpc>
                <a:spcPct val="150000"/>
              </a:lnSpc>
            </a:pPr>
            <a:r>
              <a:rPr lang="en-US" dirty="0"/>
              <a:t>Antara </a:t>
            </a:r>
            <a:r>
              <a:rPr lang="en-US" dirty="0" err="1"/>
              <a:t>senarai</a:t>
            </a:r>
            <a:r>
              <a:rPr lang="en-US" dirty="0"/>
              <a:t> methods yang </a:t>
            </a:r>
            <a:r>
              <a:rPr lang="en-US" dirty="0" err="1"/>
              <a:t>boleh</a:t>
            </a:r>
            <a:r>
              <a:rPr lang="en-US" dirty="0"/>
              <a:t> </a:t>
            </a:r>
            <a:r>
              <a:rPr lang="en-US" dirty="0" err="1"/>
              <a:t>digunakan</a:t>
            </a:r>
            <a:r>
              <a:rPr lang="en-US" dirty="0"/>
              <a:t> </a:t>
            </a:r>
            <a:r>
              <a:rPr lang="en-US" dirty="0" err="1"/>
              <a:t>untuk</a:t>
            </a:r>
            <a:r>
              <a:rPr lang="en-US" dirty="0"/>
              <a:t> </a:t>
            </a:r>
            <a:r>
              <a:rPr lang="en-US" dirty="0" err="1"/>
              <a:t>mendapatkan</a:t>
            </a:r>
            <a:r>
              <a:rPr lang="en-US" dirty="0"/>
              <a:t> data </a:t>
            </a:r>
            <a:r>
              <a:rPr lang="en-US" dirty="0" err="1"/>
              <a:t>daripada</a:t>
            </a:r>
            <a:r>
              <a:rPr lang="en-US" dirty="0"/>
              <a:t> database </a:t>
            </a:r>
            <a:r>
              <a:rPr lang="en-US" dirty="0" err="1"/>
              <a:t>adalah</a:t>
            </a:r>
            <a:r>
              <a:rPr lang="en-US" dirty="0"/>
              <a:t> </a:t>
            </a:r>
            <a:r>
              <a:rPr lang="en-US" dirty="0" err="1"/>
              <a:t>seperti</a:t>
            </a:r>
            <a:r>
              <a:rPr lang="en-US" dirty="0"/>
              <a:t>:</a:t>
            </a:r>
          </a:p>
          <a:p>
            <a:pPr lvl="1">
              <a:lnSpc>
                <a:spcPct val="150000"/>
              </a:lnSpc>
            </a:pPr>
            <a:r>
              <a:rPr lang="en-US" dirty="0"/>
              <a:t>DB::table()-&gt;count()</a:t>
            </a:r>
          </a:p>
          <a:p>
            <a:pPr lvl="1">
              <a:lnSpc>
                <a:spcPct val="150000"/>
              </a:lnSpc>
            </a:pPr>
            <a:r>
              <a:rPr lang="en-US" dirty="0"/>
              <a:t>DB::table()-&gt;sum(‘</a:t>
            </a:r>
            <a:r>
              <a:rPr lang="en-US" i="1" dirty="0"/>
              <a:t>column</a:t>
            </a:r>
            <a:r>
              <a:rPr lang="en-US" dirty="0"/>
              <a:t>’)</a:t>
            </a:r>
          </a:p>
          <a:p>
            <a:pPr lvl="1">
              <a:lnSpc>
                <a:spcPct val="150000"/>
              </a:lnSpc>
            </a:pPr>
            <a:r>
              <a:rPr lang="en-US" dirty="0"/>
              <a:t>DB::table()-&gt;join(‘</a:t>
            </a:r>
            <a:r>
              <a:rPr lang="en-US" i="1" dirty="0"/>
              <a:t>table</a:t>
            </a:r>
            <a:r>
              <a:rPr lang="en-US" dirty="0"/>
              <a:t>’, ‘</a:t>
            </a:r>
            <a:r>
              <a:rPr lang="en-US" i="1" dirty="0"/>
              <a:t>column.id</a:t>
            </a:r>
            <a:r>
              <a:rPr lang="en-US" dirty="0"/>
              <a:t>’, ‘=‘, ‘</a:t>
            </a:r>
            <a:r>
              <a:rPr lang="en-US" i="1" dirty="0" err="1"/>
              <a:t>table.column_id</a:t>
            </a:r>
            <a:r>
              <a:rPr lang="en-US" dirty="0"/>
              <a:t>’)</a:t>
            </a:r>
          </a:p>
          <a:p>
            <a:pPr lvl="1">
              <a:lnSpc>
                <a:spcPct val="150000"/>
              </a:lnSpc>
            </a:pPr>
            <a:r>
              <a:rPr lang="en-US" dirty="0"/>
              <a:t>DB::table()-&gt;</a:t>
            </a:r>
            <a:r>
              <a:rPr lang="en-US" dirty="0" err="1"/>
              <a:t>whereIn</a:t>
            </a:r>
            <a:r>
              <a:rPr lang="en-US" dirty="0"/>
              <a:t>(‘</a:t>
            </a:r>
            <a:r>
              <a:rPr lang="en-US" i="1" dirty="0"/>
              <a:t>column</a:t>
            </a:r>
            <a:r>
              <a:rPr lang="en-US" dirty="0"/>
              <a:t>’, </a:t>
            </a:r>
            <a:r>
              <a:rPr lang="en-US" i="1" dirty="0"/>
              <a:t>array</a:t>
            </a:r>
            <a:r>
              <a:rPr lang="en-US" dirty="0"/>
              <a:t>)</a:t>
            </a:r>
          </a:p>
          <a:p>
            <a:pPr lvl="1">
              <a:lnSpc>
                <a:spcPct val="150000"/>
              </a:lnSpc>
            </a:pPr>
            <a:r>
              <a:rPr lang="en-US" dirty="0"/>
              <a:t>DB::table()-&gt;</a:t>
            </a:r>
            <a:r>
              <a:rPr lang="en-US" dirty="0" err="1"/>
              <a:t>whereNotIn</a:t>
            </a:r>
            <a:r>
              <a:rPr lang="en-US" dirty="0"/>
              <a:t>(‘</a:t>
            </a:r>
            <a:r>
              <a:rPr lang="en-US" i="1" dirty="0"/>
              <a:t>column</a:t>
            </a:r>
            <a:r>
              <a:rPr lang="en-US" dirty="0"/>
              <a:t>’, </a:t>
            </a:r>
            <a:r>
              <a:rPr lang="en-US" i="1" dirty="0"/>
              <a:t>array</a:t>
            </a:r>
            <a:r>
              <a:rPr lang="en-US" dirty="0"/>
              <a:t>)</a:t>
            </a:r>
          </a:p>
          <a:p>
            <a:pPr>
              <a:lnSpc>
                <a:spcPct val="150000"/>
              </a:lnSpc>
            </a:pPr>
            <a:r>
              <a:rPr lang="en-US" dirty="0" err="1"/>
              <a:t>Informasi</a:t>
            </a:r>
            <a:r>
              <a:rPr lang="en-US" dirty="0"/>
              <a:t> </a:t>
            </a:r>
            <a:r>
              <a:rPr lang="en-US" dirty="0" err="1"/>
              <a:t>lanjut</a:t>
            </a:r>
            <a:r>
              <a:rPr lang="en-US" dirty="0"/>
              <a:t>, </a:t>
            </a:r>
            <a:r>
              <a:rPr lang="en-US" dirty="0" err="1"/>
              <a:t>layari</a:t>
            </a:r>
            <a:r>
              <a:rPr lang="en-US" dirty="0"/>
              <a:t>: https://laravel.com/docs/6.x/database</a:t>
            </a:r>
          </a:p>
        </p:txBody>
      </p:sp>
    </p:spTree>
    <p:extLst>
      <p:ext uri="{BB962C8B-B14F-4D97-AF65-F5344CB8AC3E}">
        <p14:creationId xmlns:p14="http://schemas.microsoft.com/office/powerpoint/2010/main" val="313991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Builder – </a:t>
            </a:r>
            <a:r>
              <a:rPr lang="en-US" dirty="0" err="1"/>
              <a:t>Memasukkan</a:t>
            </a:r>
            <a:r>
              <a:rPr lang="en-US" dirty="0"/>
              <a:t> Data</a:t>
            </a:r>
          </a:p>
        </p:txBody>
      </p:sp>
      <p:sp>
        <p:nvSpPr>
          <p:cNvPr id="4" name="Content Placeholder 2"/>
          <p:cNvSpPr>
            <a:spLocks noGrp="1"/>
          </p:cNvSpPr>
          <p:nvPr>
            <p:ph sz="quarter" idx="1"/>
          </p:nvPr>
        </p:nvSpPr>
        <p:spPr>
          <a:xfrm>
            <a:off x="381000" y="1524000"/>
            <a:ext cx="9220200" cy="4800600"/>
          </a:xfrm>
        </p:spPr>
        <p:txBody>
          <a:bodyPr>
            <a:normAutofit/>
          </a:bodyPr>
          <a:lstStyle/>
          <a:p>
            <a:pPr>
              <a:lnSpc>
                <a:spcPct val="150000"/>
              </a:lnSpc>
            </a:pPr>
            <a:r>
              <a:rPr lang="en-US" dirty="0"/>
              <a:t>Untuk </a:t>
            </a:r>
            <a:r>
              <a:rPr lang="en-US" dirty="0" err="1"/>
              <a:t>memasukkan</a:t>
            </a:r>
            <a:r>
              <a:rPr lang="en-US" dirty="0"/>
              <a:t> (insert) data </a:t>
            </a:r>
            <a:r>
              <a:rPr lang="en-US" dirty="0" err="1"/>
              <a:t>ke</a:t>
            </a:r>
            <a:r>
              <a:rPr lang="en-US" dirty="0"/>
              <a:t> </a:t>
            </a:r>
            <a:r>
              <a:rPr lang="en-US" dirty="0" err="1"/>
              <a:t>dalam</a:t>
            </a:r>
            <a:r>
              <a:rPr lang="en-US" dirty="0"/>
              <a:t> table database, </a:t>
            </a:r>
            <a:r>
              <a:rPr lang="en-US" dirty="0" err="1"/>
              <a:t>maka</a:t>
            </a:r>
            <a:r>
              <a:rPr lang="en-US" dirty="0"/>
              <a:t> </a:t>
            </a:r>
            <a:r>
              <a:rPr lang="en-US" dirty="0" err="1"/>
              <a:t>berikut</a:t>
            </a:r>
            <a:r>
              <a:rPr lang="en-US" dirty="0"/>
              <a:t> </a:t>
            </a:r>
            <a:r>
              <a:rPr lang="en-US" dirty="0" err="1"/>
              <a:t>adalah</a:t>
            </a:r>
            <a:r>
              <a:rPr lang="en-US" dirty="0"/>
              <a:t> </a:t>
            </a:r>
            <a:r>
              <a:rPr lang="en-US" dirty="0" err="1"/>
              <a:t>arahan</a:t>
            </a:r>
            <a:r>
              <a:rPr lang="en-US" dirty="0"/>
              <a:t> </a:t>
            </a:r>
            <a:r>
              <a:rPr lang="en-US" dirty="0" err="1"/>
              <a:t>asasnya</a:t>
            </a:r>
            <a:r>
              <a:rPr lang="en-US" dirty="0"/>
              <a:t>:</a:t>
            </a:r>
          </a:p>
        </p:txBody>
      </p:sp>
      <p:pic>
        <p:nvPicPr>
          <p:cNvPr id="2050" name="Picture 2" descr="C:\Users\Amirol\Desktop\inser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985" y="2890837"/>
            <a:ext cx="8313215" cy="1878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49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1000"/>
                                        <p:tgtEl>
                                          <p:spTgt spid="2050"/>
                                        </p:tgtEl>
                                      </p:cBhvr>
                                    </p:animEffect>
                                    <p:anim calcmode="lin" valueType="num">
                                      <p:cBhvr>
                                        <p:cTn id="13" dur="1000" fill="hold"/>
                                        <p:tgtEl>
                                          <p:spTgt spid="2050"/>
                                        </p:tgtEl>
                                        <p:attrNameLst>
                                          <p:attrName>ppt_x</p:attrName>
                                        </p:attrNameLst>
                                      </p:cBhvr>
                                      <p:tavLst>
                                        <p:tav tm="0">
                                          <p:val>
                                            <p:strVal val="#ppt_x"/>
                                          </p:val>
                                        </p:tav>
                                        <p:tav tm="100000">
                                          <p:val>
                                            <p:strVal val="#ppt_x"/>
                                          </p:val>
                                        </p:tav>
                                      </p:tavLst>
                                    </p:anim>
                                    <p:anim calcmode="lin" valueType="num">
                                      <p:cBhvr>
                                        <p:cTn id="14"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Builder – </a:t>
            </a:r>
            <a:r>
              <a:rPr lang="en-US" dirty="0" err="1"/>
              <a:t>Kemaskini</a:t>
            </a:r>
            <a:r>
              <a:rPr lang="en-US" dirty="0"/>
              <a:t> Data</a:t>
            </a:r>
          </a:p>
        </p:txBody>
      </p:sp>
      <p:sp>
        <p:nvSpPr>
          <p:cNvPr id="4" name="Content Placeholder 2"/>
          <p:cNvSpPr>
            <a:spLocks noGrp="1"/>
          </p:cNvSpPr>
          <p:nvPr>
            <p:ph sz="quarter" idx="1"/>
          </p:nvPr>
        </p:nvSpPr>
        <p:spPr>
          <a:xfrm>
            <a:off x="304800" y="1524000"/>
            <a:ext cx="9296400" cy="4800600"/>
          </a:xfrm>
        </p:spPr>
        <p:txBody>
          <a:bodyPr>
            <a:normAutofit/>
          </a:bodyPr>
          <a:lstStyle/>
          <a:p>
            <a:pPr>
              <a:lnSpc>
                <a:spcPct val="150000"/>
              </a:lnSpc>
            </a:pPr>
            <a:r>
              <a:rPr lang="en-US" dirty="0"/>
              <a:t>Untuk </a:t>
            </a:r>
            <a:r>
              <a:rPr lang="en-US" dirty="0" err="1"/>
              <a:t>mengemaskini</a:t>
            </a:r>
            <a:r>
              <a:rPr lang="en-US" dirty="0"/>
              <a:t> data di </a:t>
            </a:r>
            <a:r>
              <a:rPr lang="en-US" dirty="0" err="1"/>
              <a:t>dalam</a:t>
            </a:r>
            <a:r>
              <a:rPr lang="en-US" dirty="0"/>
              <a:t> table database, </a:t>
            </a:r>
            <a:r>
              <a:rPr lang="en-US" dirty="0" err="1"/>
              <a:t>pertama</a:t>
            </a:r>
            <a:r>
              <a:rPr lang="en-US" dirty="0"/>
              <a:t> </a:t>
            </a:r>
            <a:r>
              <a:rPr lang="en-US" dirty="0" err="1"/>
              <a:t>sekali</a:t>
            </a:r>
            <a:r>
              <a:rPr lang="en-US" dirty="0"/>
              <a:t> </a:t>
            </a:r>
            <a:r>
              <a:rPr lang="en-US" dirty="0" err="1"/>
              <a:t>kita</a:t>
            </a:r>
            <a:r>
              <a:rPr lang="en-US" dirty="0"/>
              <a:t> </a:t>
            </a:r>
            <a:r>
              <a:rPr lang="en-US" dirty="0" err="1"/>
              <a:t>perlu</a:t>
            </a:r>
            <a:r>
              <a:rPr lang="en-US" dirty="0"/>
              <a:t> </a:t>
            </a:r>
            <a:r>
              <a:rPr lang="en-US" dirty="0" err="1"/>
              <a:t>dapatkan</a:t>
            </a:r>
            <a:r>
              <a:rPr lang="en-US" dirty="0"/>
              <a:t> data yang </a:t>
            </a:r>
            <a:r>
              <a:rPr lang="en-US" dirty="0" err="1"/>
              <a:t>ingin</a:t>
            </a:r>
            <a:r>
              <a:rPr lang="en-US" dirty="0"/>
              <a:t> </a:t>
            </a:r>
            <a:r>
              <a:rPr lang="en-US" dirty="0" err="1"/>
              <a:t>dikemaskini</a:t>
            </a:r>
            <a:r>
              <a:rPr lang="en-US" dirty="0"/>
              <a:t> (where) </a:t>
            </a:r>
            <a:r>
              <a:rPr lang="en-US" dirty="0" err="1"/>
              <a:t>dan</a:t>
            </a:r>
            <a:r>
              <a:rPr lang="en-US" dirty="0"/>
              <a:t> </a:t>
            </a:r>
            <a:r>
              <a:rPr lang="en-US" dirty="0" err="1"/>
              <a:t>kemudian</a:t>
            </a:r>
            <a:r>
              <a:rPr lang="en-US" dirty="0"/>
              <a:t> </a:t>
            </a:r>
            <a:r>
              <a:rPr lang="en-US" dirty="0" err="1"/>
              <a:t>nyatakan</a:t>
            </a:r>
            <a:r>
              <a:rPr lang="en-US" dirty="0"/>
              <a:t> update yang </a:t>
            </a:r>
            <a:r>
              <a:rPr lang="en-US" dirty="0" err="1"/>
              <a:t>ingin</a:t>
            </a:r>
            <a:r>
              <a:rPr lang="en-US" dirty="0"/>
              <a:t> </a:t>
            </a:r>
            <a:r>
              <a:rPr lang="en-US" dirty="0" err="1"/>
              <a:t>dilakukan</a:t>
            </a:r>
            <a:r>
              <a:rPr lang="en-US" dirty="0"/>
              <a:t>:</a:t>
            </a:r>
          </a:p>
        </p:txBody>
      </p:sp>
      <p:pic>
        <p:nvPicPr>
          <p:cNvPr id="3074" name="Picture 2" descr="C:\Users\Amirol\Desktop\upda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1286" y="3657600"/>
            <a:ext cx="5181600" cy="168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92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Builder – </a:t>
            </a:r>
            <a:r>
              <a:rPr lang="en-US" dirty="0" err="1"/>
              <a:t>Hapus</a:t>
            </a:r>
            <a:r>
              <a:rPr lang="en-US" dirty="0"/>
              <a:t> Data</a:t>
            </a:r>
          </a:p>
        </p:txBody>
      </p:sp>
      <p:sp>
        <p:nvSpPr>
          <p:cNvPr id="4" name="Content Placeholder 2"/>
          <p:cNvSpPr>
            <a:spLocks noGrp="1"/>
          </p:cNvSpPr>
          <p:nvPr>
            <p:ph sz="quarter" idx="1"/>
          </p:nvPr>
        </p:nvSpPr>
        <p:spPr>
          <a:xfrm>
            <a:off x="381000" y="1524000"/>
            <a:ext cx="9220200" cy="4800600"/>
          </a:xfrm>
        </p:spPr>
        <p:txBody>
          <a:bodyPr>
            <a:normAutofit/>
          </a:bodyPr>
          <a:lstStyle/>
          <a:p>
            <a:pPr>
              <a:lnSpc>
                <a:spcPct val="150000"/>
              </a:lnSpc>
            </a:pPr>
            <a:r>
              <a:rPr lang="en-US" dirty="0"/>
              <a:t>Untuk </a:t>
            </a:r>
            <a:r>
              <a:rPr lang="en-US" dirty="0" err="1"/>
              <a:t>menghapuskan</a:t>
            </a:r>
            <a:r>
              <a:rPr lang="en-US" dirty="0"/>
              <a:t> data </a:t>
            </a:r>
            <a:r>
              <a:rPr lang="en-US" dirty="0" err="1"/>
              <a:t>tertentu</a:t>
            </a:r>
            <a:r>
              <a:rPr lang="en-US" dirty="0"/>
              <a:t> di </a:t>
            </a:r>
            <a:r>
              <a:rPr lang="en-US" dirty="0" err="1"/>
              <a:t>dalam</a:t>
            </a:r>
            <a:r>
              <a:rPr lang="en-US" dirty="0"/>
              <a:t> table database, </a:t>
            </a:r>
            <a:r>
              <a:rPr lang="en-US" dirty="0" err="1"/>
              <a:t>berikut</a:t>
            </a:r>
            <a:r>
              <a:rPr lang="en-US" dirty="0"/>
              <a:t> </a:t>
            </a:r>
            <a:r>
              <a:rPr lang="en-US" dirty="0" err="1"/>
              <a:t>adalah</a:t>
            </a:r>
            <a:r>
              <a:rPr lang="en-US" dirty="0"/>
              <a:t> </a:t>
            </a:r>
            <a:r>
              <a:rPr lang="en-US" dirty="0" err="1"/>
              <a:t>arahannya</a:t>
            </a:r>
            <a:r>
              <a:rPr lang="en-US" dirty="0"/>
              <a:t>:</a:t>
            </a:r>
          </a:p>
        </p:txBody>
      </p:sp>
      <p:pic>
        <p:nvPicPr>
          <p:cNvPr id="4098" name="Picture 2" descr="C:\Users\Amirol\Desktop\dele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114" y="3505200"/>
            <a:ext cx="4193613" cy="1815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60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8450" y="1794937"/>
            <a:ext cx="6769100" cy="1100665"/>
          </a:xfrm>
        </p:spPr>
        <p:txBody>
          <a:bodyPr>
            <a:normAutofit/>
          </a:bodyPr>
          <a:lstStyle/>
          <a:p>
            <a:r>
              <a:rPr lang="en-US" b="1" dirty="0">
                <a:latin typeface="Calibri" pitchFamily="34" charset="0"/>
                <a:cs typeface="Calibri" pitchFamily="34" charset="0"/>
              </a:rPr>
              <a:t>Eloquent ORM 101</a:t>
            </a:r>
            <a:endParaRPr lang="en-US" sz="3100" b="1" dirty="0">
              <a:latin typeface="Calibri" pitchFamily="34" charset="0"/>
              <a:cs typeface="Calibri" pitchFamily="34" charset="0"/>
            </a:endParaRPr>
          </a:p>
        </p:txBody>
      </p:sp>
      <p:sp>
        <p:nvSpPr>
          <p:cNvPr id="3" name="TextBox 2"/>
          <p:cNvSpPr txBox="1"/>
          <p:nvPr/>
        </p:nvSpPr>
        <p:spPr>
          <a:xfrm>
            <a:off x="2182134" y="5480540"/>
            <a:ext cx="5056192" cy="461665"/>
          </a:xfrm>
          <a:prstGeom prst="rect">
            <a:avLst/>
          </a:prstGeom>
          <a:noFill/>
        </p:spPr>
        <p:txBody>
          <a:bodyPr wrap="none" rtlCol="0">
            <a:spAutoFit/>
          </a:bodyPr>
          <a:lstStyle/>
          <a:p>
            <a:r>
              <a:rPr lang="en-US" sz="2400" b="1" dirty="0">
                <a:latin typeface="+mj-lt"/>
              </a:rPr>
              <a:t>The PHP Framework For Web Artisans</a:t>
            </a:r>
          </a:p>
        </p:txBody>
      </p:sp>
      <p:pic>
        <p:nvPicPr>
          <p:cNvPr id="6" name="Graphic 5">
            <a:extLst>
              <a:ext uri="{FF2B5EF4-FFF2-40B4-BE49-F238E27FC236}">
                <a16:creationId xmlns:a16="http://schemas.microsoft.com/office/drawing/2014/main" id="{91709640-1C74-46F6-803D-9CDF0DC0AC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825" y="2656080"/>
            <a:ext cx="8896350" cy="3286125"/>
          </a:xfrm>
          <a:prstGeom prst="rect">
            <a:avLst/>
          </a:prstGeom>
        </p:spPr>
      </p:pic>
    </p:spTree>
    <p:extLst>
      <p:ext uri="{BB962C8B-B14F-4D97-AF65-F5344CB8AC3E}">
        <p14:creationId xmlns:p14="http://schemas.microsoft.com/office/powerpoint/2010/main" val="251643235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Eloquent ORM</a:t>
            </a:r>
          </a:p>
        </p:txBody>
      </p:sp>
      <p:sp>
        <p:nvSpPr>
          <p:cNvPr id="4" name="Content Placeholder 2"/>
          <p:cNvSpPr>
            <a:spLocks noGrp="1"/>
          </p:cNvSpPr>
          <p:nvPr>
            <p:ph sz="quarter" idx="1"/>
          </p:nvPr>
        </p:nvSpPr>
        <p:spPr>
          <a:xfrm>
            <a:off x="449036" y="1600200"/>
            <a:ext cx="9105900" cy="4800600"/>
          </a:xfrm>
        </p:spPr>
        <p:txBody>
          <a:bodyPr>
            <a:normAutofit fontScale="92500"/>
          </a:bodyPr>
          <a:lstStyle/>
          <a:p>
            <a:pPr>
              <a:lnSpc>
                <a:spcPct val="160000"/>
              </a:lnSpc>
            </a:pPr>
            <a:r>
              <a:rPr lang="en-US" dirty="0"/>
              <a:t>Eloquent ORM (Object Relational Mapper) </a:t>
            </a:r>
            <a:r>
              <a:rPr lang="en-US" dirty="0" err="1"/>
              <a:t>boleh</a:t>
            </a:r>
            <a:r>
              <a:rPr lang="en-US" dirty="0"/>
              <a:t> </a:t>
            </a:r>
            <a:r>
              <a:rPr lang="en-US" dirty="0" err="1"/>
              <a:t>dikatakan</a:t>
            </a:r>
            <a:r>
              <a:rPr lang="en-US" dirty="0"/>
              <a:t> </a:t>
            </a:r>
            <a:r>
              <a:rPr lang="en-US" dirty="0" err="1"/>
              <a:t>sebagai</a:t>
            </a:r>
            <a:r>
              <a:rPr lang="en-US" dirty="0"/>
              <a:t> </a:t>
            </a:r>
            <a:r>
              <a:rPr lang="en-US" dirty="0" err="1"/>
              <a:t>satu</a:t>
            </a:r>
            <a:r>
              <a:rPr lang="en-US" dirty="0"/>
              <a:t> “</a:t>
            </a:r>
            <a:r>
              <a:rPr lang="en-US" dirty="0" err="1"/>
              <a:t>lapisan</a:t>
            </a:r>
            <a:r>
              <a:rPr lang="en-US" dirty="0"/>
              <a:t> / layer” yang </a:t>
            </a:r>
            <a:r>
              <a:rPr lang="en-US" dirty="0" err="1"/>
              <a:t>menjadi</a:t>
            </a:r>
            <a:r>
              <a:rPr lang="en-US" dirty="0"/>
              <a:t> </a:t>
            </a:r>
            <a:r>
              <a:rPr lang="en-US" dirty="0" err="1"/>
              <a:t>perantara</a:t>
            </a:r>
            <a:r>
              <a:rPr lang="en-US" dirty="0"/>
              <a:t> di </a:t>
            </a:r>
            <a:r>
              <a:rPr lang="en-US" dirty="0" err="1"/>
              <a:t>antara</a:t>
            </a:r>
            <a:r>
              <a:rPr lang="en-US" dirty="0"/>
              <a:t> database </a:t>
            </a:r>
            <a:r>
              <a:rPr lang="en-US" dirty="0" err="1"/>
              <a:t>dan</a:t>
            </a:r>
            <a:r>
              <a:rPr lang="en-US" dirty="0"/>
              <a:t> </a:t>
            </a:r>
            <a:r>
              <a:rPr lang="en-US" dirty="0" err="1"/>
              <a:t>aplikasi</a:t>
            </a:r>
            <a:r>
              <a:rPr lang="en-US" dirty="0"/>
              <a:t> </a:t>
            </a:r>
            <a:r>
              <a:rPr lang="en-US" dirty="0" err="1"/>
              <a:t>kita</a:t>
            </a:r>
            <a:r>
              <a:rPr lang="en-US" dirty="0"/>
              <a:t>. Biasanya proses Eloquent ORM </a:t>
            </a:r>
            <a:r>
              <a:rPr lang="en-US" dirty="0" err="1"/>
              <a:t>ini</a:t>
            </a:r>
            <a:r>
              <a:rPr lang="en-US" dirty="0"/>
              <a:t> </a:t>
            </a:r>
            <a:r>
              <a:rPr lang="en-US" dirty="0" err="1"/>
              <a:t>diuruskan</a:t>
            </a:r>
            <a:r>
              <a:rPr lang="en-US" dirty="0"/>
              <a:t> </a:t>
            </a:r>
            <a:r>
              <a:rPr lang="en-US" dirty="0" err="1"/>
              <a:t>oleh</a:t>
            </a:r>
            <a:r>
              <a:rPr lang="en-US" dirty="0"/>
              <a:t> fail “Model” yang </a:t>
            </a:r>
            <a:r>
              <a:rPr lang="en-US" dirty="0" err="1"/>
              <a:t>kita</a:t>
            </a:r>
            <a:r>
              <a:rPr lang="en-US" dirty="0"/>
              <a:t> </a:t>
            </a:r>
            <a:r>
              <a:rPr lang="en-US" dirty="0" err="1"/>
              <a:t>bina</a:t>
            </a:r>
            <a:r>
              <a:rPr lang="en-US" dirty="0"/>
              <a:t>.</a:t>
            </a:r>
          </a:p>
          <a:p>
            <a:pPr>
              <a:lnSpc>
                <a:spcPct val="160000"/>
              </a:lnSpc>
            </a:pPr>
            <a:r>
              <a:rPr lang="en-US" dirty="0"/>
              <a:t>Untuk </a:t>
            </a:r>
            <a:r>
              <a:rPr lang="en-US" dirty="0" err="1"/>
              <a:t>menghasilkan</a:t>
            </a:r>
            <a:r>
              <a:rPr lang="en-US" dirty="0"/>
              <a:t> fail Model, </a:t>
            </a:r>
            <a:r>
              <a:rPr lang="en-US" dirty="0" err="1"/>
              <a:t>kita</a:t>
            </a:r>
            <a:r>
              <a:rPr lang="en-US" dirty="0"/>
              <a:t> </a:t>
            </a:r>
            <a:r>
              <a:rPr lang="en-US" dirty="0" err="1"/>
              <a:t>perlu</a:t>
            </a:r>
            <a:r>
              <a:rPr lang="en-US" dirty="0"/>
              <a:t> </a:t>
            </a:r>
            <a:r>
              <a:rPr lang="en-US" dirty="0" err="1"/>
              <a:t>taipkan</a:t>
            </a:r>
            <a:r>
              <a:rPr lang="en-US" dirty="0"/>
              <a:t> </a:t>
            </a:r>
            <a:r>
              <a:rPr lang="en-US" dirty="0" err="1"/>
              <a:t>arahan</a:t>
            </a:r>
            <a:r>
              <a:rPr lang="en-US" dirty="0"/>
              <a:t> </a:t>
            </a:r>
            <a:r>
              <a:rPr lang="en-US" dirty="0" err="1"/>
              <a:t>berikut</a:t>
            </a:r>
            <a:r>
              <a:rPr lang="en-US" dirty="0"/>
              <a:t>:</a:t>
            </a:r>
          </a:p>
          <a:p>
            <a:pPr>
              <a:lnSpc>
                <a:spcPct val="160000"/>
              </a:lnSpc>
            </a:pPr>
            <a:endParaRPr lang="en-US" dirty="0"/>
          </a:p>
          <a:p>
            <a:pPr>
              <a:lnSpc>
                <a:spcPct val="160000"/>
              </a:lnSpc>
            </a:pPr>
            <a:r>
              <a:rPr lang="en-US" i="1" dirty="0" err="1"/>
              <a:t>dimana</a:t>
            </a:r>
            <a:r>
              <a:rPr lang="en-US" i="1" dirty="0"/>
              <a:t> </a:t>
            </a:r>
            <a:r>
              <a:rPr lang="en-US" b="1" i="1" dirty="0"/>
              <a:t>Class</a:t>
            </a:r>
            <a:r>
              <a:rPr lang="en-US" i="1" dirty="0"/>
              <a:t> </a:t>
            </a:r>
            <a:r>
              <a:rPr lang="en-US" i="1" dirty="0" err="1"/>
              <a:t>perlu</a:t>
            </a:r>
            <a:r>
              <a:rPr lang="en-US" i="1" dirty="0"/>
              <a:t> </a:t>
            </a:r>
            <a:r>
              <a:rPr lang="en-US" i="1" dirty="0" err="1"/>
              <a:t>digantikan</a:t>
            </a:r>
            <a:r>
              <a:rPr lang="en-US" i="1" dirty="0"/>
              <a:t> </a:t>
            </a:r>
            <a:r>
              <a:rPr lang="en-US" i="1" dirty="0" err="1"/>
              <a:t>dengan</a:t>
            </a:r>
            <a:r>
              <a:rPr lang="en-US" i="1" dirty="0"/>
              <a:t> </a:t>
            </a:r>
            <a:r>
              <a:rPr lang="en-US" i="1" dirty="0" err="1"/>
              <a:t>nama</a:t>
            </a:r>
            <a:r>
              <a:rPr lang="en-US" i="1" dirty="0"/>
              <a:t> Class yang </a:t>
            </a:r>
            <a:r>
              <a:rPr lang="en-US" i="1" dirty="0" err="1"/>
              <a:t>berkaitan</a:t>
            </a:r>
            <a:r>
              <a:rPr lang="en-US" i="1" dirty="0"/>
              <a:t> </a:t>
            </a:r>
            <a:r>
              <a:rPr lang="en-US" i="1" dirty="0" err="1"/>
              <a:t>dengan</a:t>
            </a:r>
            <a:r>
              <a:rPr lang="en-US" i="1" dirty="0"/>
              <a:t> table yang </a:t>
            </a:r>
            <a:r>
              <a:rPr lang="en-US" i="1" dirty="0" err="1"/>
              <a:t>ingin</a:t>
            </a:r>
            <a:r>
              <a:rPr lang="en-US" i="1" dirty="0"/>
              <a:t> </a:t>
            </a:r>
            <a:r>
              <a:rPr lang="en-US" i="1" dirty="0" err="1"/>
              <a:t>diakses</a:t>
            </a:r>
            <a:r>
              <a:rPr lang="en-US" i="1" dirty="0"/>
              <a:t>. Contoh: User. NOTA: </a:t>
            </a:r>
            <a:r>
              <a:rPr lang="en-US" i="1" dirty="0" err="1"/>
              <a:t>Ejaan</a:t>
            </a:r>
            <a:r>
              <a:rPr lang="en-US" i="1" dirty="0"/>
              <a:t> </a:t>
            </a:r>
            <a:r>
              <a:rPr lang="en-US" i="1" dirty="0" err="1"/>
              <a:t>adalah</a:t>
            </a:r>
            <a:r>
              <a:rPr lang="en-US" i="1" dirty="0"/>
              <a:t> </a:t>
            </a:r>
            <a:r>
              <a:rPr lang="en-US" i="1" dirty="0" err="1"/>
              <a:t>dalam</a:t>
            </a:r>
            <a:r>
              <a:rPr lang="en-US" i="1" dirty="0"/>
              <a:t> SINGULAR</a:t>
            </a:r>
          </a:p>
        </p:txBody>
      </p:sp>
      <p:sp>
        <p:nvSpPr>
          <p:cNvPr id="6" name="Rectangle 5"/>
          <p:cNvSpPr/>
          <p:nvPr/>
        </p:nvSpPr>
        <p:spPr>
          <a:xfrm>
            <a:off x="876300" y="4191000"/>
            <a:ext cx="8153400" cy="6858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rgbClr val="FF0000"/>
                </a:solidFill>
              </a:rPr>
              <a:t>php</a:t>
            </a:r>
            <a:r>
              <a:rPr lang="en-US" sz="2400" b="1" dirty="0">
                <a:solidFill>
                  <a:srgbClr val="FF0000"/>
                </a:solidFill>
              </a:rPr>
              <a:t> artisan </a:t>
            </a:r>
            <a:r>
              <a:rPr lang="en-US" sz="2400" b="1" dirty="0" err="1">
                <a:solidFill>
                  <a:schemeClr val="tx1"/>
                </a:solidFill>
              </a:rPr>
              <a:t>make:model</a:t>
            </a:r>
            <a:r>
              <a:rPr lang="en-US" sz="2400" b="1" dirty="0">
                <a:solidFill>
                  <a:srgbClr val="FF0000"/>
                </a:solidFill>
              </a:rPr>
              <a:t> </a:t>
            </a:r>
            <a:r>
              <a:rPr lang="en-US" sz="2400" b="1" dirty="0">
                <a:solidFill>
                  <a:srgbClr val="00B050"/>
                </a:solidFill>
              </a:rPr>
              <a:t>Class</a:t>
            </a:r>
          </a:p>
        </p:txBody>
      </p:sp>
    </p:spTree>
    <p:extLst>
      <p:ext uri="{BB962C8B-B14F-4D97-AF65-F5344CB8AC3E}">
        <p14:creationId xmlns:p14="http://schemas.microsoft.com/office/powerpoint/2010/main" val="95914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Eloquent ORM</a:t>
            </a:r>
          </a:p>
        </p:txBody>
      </p:sp>
      <p:sp>
        <p:nvSpPr>
          <p:cNvPr id="4" name="Content Placeholder 2"/>
          <p:cNvSpPr>
            <a:spLocks noGrp="1"/>
          </p:cNvSpPr>
          <p:nvPr>
            <p:ph sz="quarter" idx="1"/>
          </p:nvPr>
        </p:nvSpPr>
        <p:spPr>
          <a:xfrm>
            <a:off x="304800" y="1524000"/>
            <a:ext cx="9296400" cy="4800600"/>
          </a:xfrm>
        </p:spPr>
        <p:txBody>
          <a:bodyPr>
            <a:normAutofit fontScale="92500" lnSpcReduction="10000"/>
          </a:bodyPr>
          <a:lstStyle/>
          <a:p>
            <a:pPr>
              <a:lnSpc>
                <a:spcPct val="160000"/>
              </a:lnSpc>
            </a:pPr>
            <a:r>
              <a:rPr lang="en-US" dirty="0" err="1"/>
              <a:t>Kebiasaannya</a:t>
            </a:r>
            <a:r>
              <a:rPr lang="en-US" dirty="0"/>
              <a:t>, developer Laravel </a:t>
            </a:r>
            <a:r>
              <a:rPr lang="en-US" dirty="0" err="1"/>
              <a:t>akan</a:t>
            </a:r>
            <a:r>
              <a:rPr lang="en-US" dirty="0"/>
              <a:t> </a:t>
            </a:r>
            <a:r>
              <a:rPr lang="en-US" dirty="0" err="1"/>
              <a:t>terus</a:t>
            </a:r>
            <a:r>
              <a:rPr lang="en-US" dirty="0"/>
              <a:t> </a:t>
            </a:r>
            <a:r>
              <a:rPr lang="en-US" dirty="0" err="1"/>
              <a:t>menggunakan</a:t>
            </a:r>
            <a:r>
              <a:rPr lang="en-US" dirty="0"/>
              <a:t> </a:t>
            </a:r>
            <a:r>
              <a:rPr lang="en-US" dirty="0" err="1"/>
              <a:t>kaedah</a:t>
            </a:r>
            <a:r>
              <a:rPr lang="en-US" dirty="0"/>
              <a:t> </a:t>
            </a:r>
            <a:r>
              <a:rPr lang="en-US" b="1" i="1" dirty="0" err="1"/>
              <a:t>make:model</a:t>
            </a:r>
            <a:r>
              <a:rPr lang="en-US" dirty="0"/>
              <a:t> </a:t>
            </a:r>
            <a:r>
              <a:rPr lang="en-US" dirty="0" err="1"/>
              <a:t>ini</a:t>
            </a:r>
            <a:r>
              <a:rPr lang="en-US" dirty="0"/>
              <a:t> </a:t>
            </a:r>
            <a:r>
              <a:rPr lang="en-US" dirty="0" err="1"/>
              <a:t>disertakan</a:t>
            </a:r>
            <a:r>
              <a:rPr lang="en-US" dirty="0"/>
              <a:t> </a:t>
            </a:r>
            <a:r>
              <a:rPr lang="en-US" dirty="0" err="1"/>
              <a:t>sekali</a:t>
            </a:r>
            <a:r>
              <a:rPr lang="en-US" dirty="0"/>
              <a:t> </a:t>
            </a:r>
            <a:r>
              <a:rPr lang="en-US" dirty="0" err="1"/>
              <a:t>dengan</a:t>
            </a:r>
            <a:r>
              <a:rPr lang="en-US" dirty="0"/>
              <a:t> </a:t>
            </a:r>
            <a:r>
              <a:rPr lang="en-US" dirty="0" err="1"/>
              <a:t>arahan</a:t>
            </a:r>
            <a:r>
              <a:rPr lang="en-US" dirty="0"/>
              <a:t> </a:t>
            </a:r>
            <a:r>
              <a:rPr lang="en-US" b="1" dirty="0"/>
              <a:t>--migration </a:t>
            </a:r>
            <a:r>
              <a:rPr lang="en-US" dirty="0" err="1"/>
              <a:t>atau</a:t>
            </a:r>
            <a:r>
              <a:rPr lang="en-US" dirty="0"/>
              <a:t> </a:t>
            </a:r>
            <a:r>
              <a:rPr lang="en-US" b="1" dirty="0"/>
              <a:t>-m</a:t>
            </a:r>
            <a:r>
              <a:rPr lang="en-US" dirty="0"/>
              <a:t> </a:t>
            </a:r>
            <a:r>
              <a:rPr lang="en-US" dirty="0" err="1"/>
              <a:t>untuk</a:t>
            </a:r>
            <a:r>
              <a:rPr lang="en-US" dirty="0"/>
              <a:t> </a:t>
            </a:r>
            <a:r>
              <a:rPr lang="en-US" b="1" dirty="0" err="1"/>
              <a:t>penghasilan</a:t>
            </a:r>
            <a:r>
              <a:rPr lang="en-US" b="1" dirty="0"/>
              <a:t> fail migrations </a:t>
            </a:r>
            <a:r>
              <a:rPr lang="en-US" dirty="0" err="1"/>
              <a:t>bagi</a:t>
            </a:r>
            <a:r>
              <a:rPr lang="en-US" dirty="0"/>
              <a:t> </a:t>
            </a:r>
            <a:r>
              <a:rPr lang="en-US" dirty="0" err="1"/>
              <a:t>pembinaan</a:t>
            </a:r>
            <a:r>
              <a:rPr lang="en-US" dirty="0"/>
              <a:t> table yang </a:t>
            </a:r>
            <a:r>
              <a:rPr lang="en-US" dirty="0" err="1"/>
              <a:t>berkaitan</a:t>
            </a:r>
            <a:r>
              <a:rPr lang="en-US" dirty="0"/>
              <a:t> </a:t>
            </a:r>
            <a:r>
              <a:rPr lang="en-US" dirty="0" err="1"/>
              <a:t>dengan</a:t>
            </a:r>
            <a:r>
              <a:rPr lang="en-US" dirty="0"/>
              <a:t> Model yang </a:t>
            </a:r>
            <a:r>
              <a:rPr lang="en-US" dirty="0" err="1"/>
              <a:t>dihasilkan</a:t>
            </a:r>
            <a:r>
              <a:rPr lang="en-US" dirty="0"/>
              <a:t>.</a:t>
            </a:r>
          </a:p>
          <a:p>
            <a:pPr>
              <a:lnSpc>
                <a:spcPct val="160000"/>
              </a:lnSpc>
            </a:pPr>
            <a:r>
              <a:rPr lang="en-US" dirty="0" err="1"/>
              <a:t>Arahannya</a:t>
            </a:r>
            <a:r>
              <a:rPr lang="en-US" dirty="0"/>
              <a:t> </a:t>
            </a:r>
            <a:r>
              <a:rPr lang="en-US" dirty="0" err="1"/>
              <a:t>adalah</a:t>
            </a:r>
            <a:r>
              <a:rPr lang="en-US" dirty="0"/>
              <a:t> </a:t>
            </a:r>
            <a:r>
              <a:rPr lang="en-US" dirty="0" err="1"/>
              <a:t>seperti</a:t>
            </a:r>
            <a:r>
              <a:rPr lang="en-US" dirty="0"/>
              <a:t> </a:t>
            </a:r>
            <a:r>
              <a:rPr lang="en-US" dirty="0" err="1"/>
              <a:t>berikut</a:t>
            </a:r>
            <a:r>
              <a:rPr lang="en-US" dirty="0"/>
              <a:t>:</a:t>
            </a:r>
          </a:p>
          <a:p>
            <a:pPr>
              <a:lnSpc>
                <a:spcPct val="160000"/>
              </a:lnSpc>
            </a:pPr>
            <a:endParaRPr lang="en-US" dirty="0"/>
          </a:p>
          <a:p>
            <a:pPr lvl="1">
              <a:lnSpc>
                <a:spcPct val="160000"/>
              </a:lnSpc>
            </a:pPr>
            <a:r>
              <a:rPr lang="en-US" i="1" dirty="0" err="1"/>
              <a:t>dimana</a:t>
            </a:r>
            <a:r>
              <a:rPr lang="en-US" i="1" dirty="0"/>
              <a:t> </a:t>
            </a:r>
            <a:r>
              <a:rPr lang="en-US" b="1" i="1" dirty="0"/>
              <a:t>Class</a:t>
            </a:r>
            <a:r>
              <a:rPr lang="en-US" i="1" dirty="0"/>
              <a:t> </a:t>
            </a:r>
            <a:r>
              <a:rPr lang="en-US" i="1" dirty="0" err="1"/>
              <a:t>perlu</a:t>
            </a:r>
            <a:r>
              <a:rPr lang="en-US" i="1" dirty="0"/>
              <a:t> </a:t>
            </a:r>
            <a:r>
              <a:rPr lang="en-US" i="1" dirty="0" err="1"/>
              <a:t>digantikan</a:t>
            </a:r>
            <a:r>
              <a:rPr lang="en-US" i="1" dirty="0"/>
              <a:t> </a:t>
            </a:r>
            <a:r>
              <a:rPr lang="en-US" i="1" dirty="0" err="1"/>
              <a:t>dengan</a:t>
            </a:r>
            <a:r>
              <a:rPr lang="en-US" i="1" dirty="0"/>
              <a:t> </a:t>
            </a:r>
            <a:r>
              <a:rPr lang="en-US" i="1" dirty="0" err="1"/>
              <a:t>nama</a:t>
            </a:r>
            <a:r>
              <a:rPr lang="en-US" i="1" dirty="0"/>
              <a:t> Class yang </a:t>
            </a:r>
            <a:r>
              <a:rPr lang="en-US" i="1" dirty="0" err="1"/>
              <a:t>berkaitan</a:t>
            </a:r>
            <a:r>
              <a:rPr lang="en-US" i="1" dirty="0"/>
              <a:t> </a:t>
            </a:r>
            <a:r>
              <a:rPr lang="en-US" i="1" dirty="0" err="1"/>
              <a:t>dengan</a:t>
            </a:r>
            <a:r>
              <a:rPr lang="en-US" i="1" dirty="0"/>
              <a:t> </a:t>
            </a:r>
            <a:r>
              <a:rPr lang="en-US" i="1" dirty="0" err="1"/>
              <a:t>dengan</a:t>
            </a:r>
            <a:r>
              <a:rPr lang="en-US" i="1" dirty="0"/>
              <a:t> </a:t>
            </a:r>
            <a:r>
              <a:rPr lang="en-US" i="1" dirty="0" err="1"/>
              <a:t>nama</a:t>
            </a:r>
            <a:r>
              <a:rPr lang="en-US" i="1" dirty="0"/>
              <a:t> table yang </a:t>
            </a:r>
            <a:r>
              <a:rPr lang="en-US" i="1" dirty="0" err="1"/>
              <a:t>ingin</a:t>
            </a:r>
            <a:r>
              <a:rPr lang="en-US" i="1" dirty="0"/>
              <a:t> </a:t>
            </a:r>
            <a:r>
              <a:rPr lang="en-US" i="1" dirty="0" err="1"/>
              <a:t>dihasilkan</a:t>
            </a:r>
            <a:r>
              <a:rPr lang="en-US" i="1" dirty="0"/>
              <a:t>.</a:t>
            </a:r>
          </a:p>
        </p:txBody>
      </p:sp>
      <p:sp>
        <p:nvSpPr>
          <p:cNvPr id="6" name="Rectangle 5"/>
          <p:cNvSpPr/>
          <p:nvPr/>
        </p:nvSpPr>
        <p:spPr>
          <a:xfrm>
            <a:off x="876300" y="4343400"/>
            <a:ext cx="8153400" cy="6858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rgbClr val="FF0000"/>
                </a:solidFill>
              </a:rPr>
              <a:t>php</a:t>
            </a:r>
            <a:r>
              <a:rPr lang="en-US" sz="2400" b="1" dirty="0">
                <a:solidFill>
                  <a:srgbClr val="FF0000"/>
                </a:solidFill>
              </a:rPr>
              <a:t> artisan </a:t>
            </a:r>
            <a:r>
              <a:rPr lang="en-US" sz="2400" b="1" dirty="0" err="1">
                <a:solidFill>
                  <a:schemeClr val="tx1"/>
                </a:solidFill>
              </a:rPr>
              <a:t>make:model</a:t>
            </a:r>
            <a:r>
              <a:rPr lang="en-US" sz="2400" b="1" dirty="0">
                <a:solidFill>
                  <a:srgbClr val="FF0000"/>
                </a:solidFill>
              </a:rPr>
              <a:t> </a:t>
            </a:r>
            <a:r>
              <a:rPr lang="en-US" sz="2400" b="1" dirty="0">
                <a:solidFill>
                  <a:srgbClr val="00B050"/>
                </a:solidFill>
              </a:rPr>
              <a:t>Class --migration</a:t>
            </a:r>
          </a:p>
        </p:txBody>
      </p:sp>
    </p:spTree>
    <p:extLst>
      <p:ext uri="{BB962C8B-B14F-4D97-AF65-F5344CB8AC3E}">
        <p14:creationId xmlns:p14="http://schemas.microsoft.com/office/powerpoint/2010/main" val="140775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Eloquent ORM</a:t>
            </a:r>
          </a:p>
        </p:txBody>
      </p:sp>
      <p:sp>
        <p:nvSpPr>
          <p:cNvPr id="4" name="Content Placeholder 2"/>
          <p:cNvSpPr>
            <a:spLocks noGrp="1"/>
          </p:cNvSpPr>
          <p:nvPr>
            <p:ph sz="quarter" idx="1"/>
          </p:nvPr>
        </p:nvSpPr>
        <p:spPr>
          <a:xfrm>
            <a:off x="304800" y="1524000"/>
            <a:ext cx="9296400" cy="4800600"/>
          </a:xfrm>
        </p:spPr>
        <p:txBody>
          <a:bodyPr>
            <a:normAutofit/>
          </a:bodyPr>
          <a:lstStyle/>
          <a:p>
            <a:pPr>
              <a:lnSpc>
                <a:spcPct val="160000"/>
              </a:lnSpc>
            </a:pPr>
            <a:r>
              <a:rPr lang="en-US" dirty="0" err="1"/>
              <a:t>atau</a:t>
            </a:r>
            <a:r>
              <a:rPr lang="en-US" dirty="0"/>
              <a:t> Developer Laravel juga </a:t>
            </a:r>
            <a:r>
              <a:rPr lang="en-US" dirty="0" err="1"/>
              <a:t>biasanya</a:t>
            </a:r>
            <a:r>
              <a:rPr lang="en-US" dirty="0"/>
              <a:t> </a:t>
            </a:r>
            <a:r>
              <a:rPr lang="en-US" dirty="0" err="1"/>
              <a:t>akan</a:t>
            </a:r>
            <a:r>
              <a:rPr lang="en-US" dirty="0"/>
              <a:t> </a:t>
            </a:r>
            <a:r>
              <a:rPr lang="en-US" dirty="0" err="1"/>
              <a:t>turut</a:t>
            </a:r>
            <a:r>
              <a:rPr lang="en-US" dirty="0"/>
              <a:t> </a:t>
            </a:r>
            <a:r>
              <a:rPr lang="en-US" dirty="0" err="1"/>
              <a:t>menghasilkan</a:t>
            </a:r>
            <a:r>
              <a:rPr lang="en-US" dirty="0"/>
              <a:t> Controller </a:t>
            </a:r>
            <a:r>
              <a:rPr lang="en-US" dirty="0" err="1"/>
              <a:t>sekaligus</a:t>
            </a:r>
            <a:r>
              <a:rPr lang="en-US" dirty="0"/>
              <a:t> </a:t>
            </a:r>
            <a:r>
              <a:rPr lang="en-US" dirty="0" err="1"/>
              <a:t>sewaktu</a:t>
            </a:r>
            <a:r>
              <a:rPr lang="en-US" dirty="0"/>
              <a:t> </a:t>
            </a:r>
            <a:r>
              <a:rPr lang="en-US" dirty="0" err="1"/>
              <a:t>pembinaan</a:t>
            </a:r>
            <a:r>
              <a:rPr lang="en-US" dirty="0"/>
              <a:t> Model dan Migration</a:t>
            </a:r>
          </a:p>
          <a:p>
            <a:pPr>
              <a:lnSpc>
                <a:spcPct val="160000"/>
              </a:lnSpc>
            </a:pPr>
            <a:r>
              <a:rPr lang="en-US" dirty="0" err="1"/>
              <a:t>Arahannya</a:t>
            </a:r>
            <a:r>
              <a:rPr lang="en-US" dirty="0"/>
              <a:t> </a:t>
            </a:r>
            <a:r>
              <a:rPr lang="en-US" dirty="0" err="1"/>
              <a:t>adalah</a:t>
            </a:r>
            <a:r>
              <a:rPr lang="en-US" dirty="0"/>
              <a:t> </a:t>
            </a:r>
            <a:r>
              <a:rPr lang="en-US" dirty="0" err="1"/>
              <a:t>seperti</a:t>
            </a:r>
            <a:r>
              <a:rPr lang="en-US" dirty="0"/>
              <a:t> </a:t>
            </a:r>
            <a:r>
              <a:rPr lang="en-US" dirty="0" err="1"/>
              <a:t>berikut</a:t>
            </a:r>
            <a:r>
              <a:rPr lang="en-US" dirty="0"/>
              <a:t>:</a:t>
            </a:r>
          </a:p>
          <a:p>
            <a:pPr>
              <a:lnSpc>
                <a:spcPct val="160000"/>
              </a:lnSpc>
            </a:pPr>
            <a:endParaRPr lang="en-US" dirty="0"/>
          </a:p>
          <a:p>
            <a:pPr lvl="1">
              <a:lnSpc>
                <a:spcPct val="160000"/>
              </a:lnSpc>
            </a:pPr>
            <a:r>
              <a:rPr lang="en-US" i="1" dirty="0" err="1"/>
              <a:t>dimana</a:t>
            </a:r>
            <a:r>
              <a:rPr lang="en-US" i="1" dirty="0"/>
              <a:t> </a:t>
            </a:r>
            <a:r>
              <a:rPr lang="en-US" b="1" i="1" dirty="0"/>
              <a:t>Class</a:t>
            </a:r>
            <a:r>
              <a:rPr lang="en-US" i="1" dirty="0"/>
              <a:t> </a:t>
            </a:r>
            <a:r>
              <a:rPr lang="en-US" i="1" dirty="0" err="1"/>
              <a:t>perlu</a:t>
            </a:r>
            <a:r>
              <a:rPr lang="en-US" i="1" dirty="0"/>
              <a:t> </a:t>
            </a:r>
            <a:r>
              <a:rPr lang="en-US" i="1" dirty="0" err="1"/>
              <a:t>digantikan</a:t>
            </a:r>
            <a:r>
              <a:rPr lang="en-US" i="1" dirty="0"/>
              <a:t> </a:t>
            </a:r>
            <a:r>
              <a:rPr lang="en-US" i="1" dirty="0" err="1"/>
              <a:t>dengan</a:t>
            </a:r>
            <a:r>
              <a:rPr lang="en-US" i="1" dirty="0"/>
              <a:t> </a:t>
            </a:r>
            <a:r>
              <a:rPr lang="en-US" i="1" dirty="0" err="1"/>
              <a:t>nama</a:t>
            </a:r>
            <a:r>
              <a:rPr lang="en-US" i="1" dirty="0"/>
              <a:t> Class yang </a:t>
            </a:r>
            <a:r>
              <a:rPr lang="en-US" i="1" dirty="0" err="1"/>
              <a:t>berkaitan</a:t>
            </a:r>
            <a:r>
              <a:rPr lang="en-US" i="1" dirty="0"/>
              <a:t> </a:t>
            </a:r>
            <a:r>
              <a:rPr lang="en-US" i="1" dirty="0" err="1"/>
              <a:t>dengan</a:t>
            </a:r>
            <a:r>
              <a:rPr lang="en-US" i="1" dirty="0"/>
              <a:t> </a:t>
            </a:r>
            <a:r>
              <a:rPr lang="en-US" i="1" dirty="0" err="1"/>
              <a:t>dengan</a:t>
            </a:r>
            <a:r>
              <a:rPr lang="en-US" i="1" dirty="0"/>
              <a:t> </a:t>
            </a:r>
            <a:r>
              <a:rPr lang="en-US" i="1" dirty="0" err="1"/>
              <a:t>nama</a:t>
            </a:r>
            <a:r>
              <a:rPr lang="en-US" i="1" dirty="0"/>
              <a:t> table yang </a:t>
            </a:r>
            <a:r>
              <a:rPr lang="en-US" i="1" dirty="0" err="1"/>
              <a:t>ingin</a:t>
            </a:r>
            <a:r>
              <a:rPr lang="en-US" i="1" dirty="0"/>
              <a:t> </a:t>
            </a:r>
            <a:r>
              <a:rPr lang="en-US" i="1" dirty="0" err="1"/>
              <a:t>dihasilkan</a:t>
            </a:r>
            <a:r>
              <a:rPr lang="en-US" i="1" dirty="0"/>
              <a:t>.</a:t>
            </a:r>
          </a:p>
        </p:txBody>
      </p:sp>
      <p:sp>
        <p:nvSpPr>
          <p:cNvPr id="6" name="Rectangle 5"/>
          <p:cNvSpPr/>
          <p:nvPr/>
        </p:nvSpPr>
        <p:spPr>
          <a:xfrm>
            <a:off x="876300" y="3581400"/>
            <a:ext cx="8153400" cy="6858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php artisan </a:t>
            </a:r>
            <a:r>
              <a:rPr lang="en-US" sz="2400" b="1" dirty="0" err="1">
                <a:solidFill>
                  <a:schemeClr val="tx1"/>
                </a:solidFill>
              </a:rPr>
              <a:t>make:model</a:t>
            </a:r>
            <a:r>
              <a:rPr lang="en-US" sz="2400" b="1" dirty="0">
                <a:solidFill>
                  <a:srgbClr val="FF0000"/>
                </a:solidFill>
              </a:rPr>
              <a:t> </a:t>
            </a:r>
            <a:r>
              <a:rPr lang="en-US" sz="2400" b="1" dirty="0">
                <a:solidFill>
                  <a:srgbClr val="00B050"/>
                </a:solidFill>
              </a:rPr>
              <a:t>Class --migration --controller</a:t>
            </a:r>
          </a:p>
        </p:txBody>
      </p:sp>
    </p:spTree>
    <p:extLst>
      <p:ext uri="{BB962C8B-B14F-4D97-AF65-F5344CB8AC3E}">
        <p14:creationId xmlns:p14="http://schemas.microsoft.com/office/powerpoint/2010/main" val="326023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Eloquent ORM</a:t>
            </a:r>
          </a:p>
        </p:txBody>
      </p:sp>
      <p:sp>
        <p:nvSpPr>
          <p:cNvPr id="4" name="Content Placeholder 2"/>
          <p:cNvSpPr>
            <a:spLocks noGrp="1"/>
          </p:cNvSpPr>
          <p:nvPr>
            <p:ph sz="quarter" idx="1"/>
          </p:nvPr>
        </p:nvSpPr>
        <p:spPr>
          <a:xfrm>
            <a:off x="381000" y="1524000"/>
            <a:ext cx="9220200" cy="5029200"/>
          </a:xfrm>
        </p:spPr>
        <p:txBody>
          <a:bodyPr>
            <a:normAutofit fontScale="77500" lnSpcReduction="20000"/>
          </a:bodyPr>
          <a:lstStyle/>
          <a:p>
            <a:pPr algn="just">
              <a:lnSpc>
                <a:spcPct val="170000"/>
              </a:lnSpc>
              <a:spcBef>
                <a:spcPts val="0"/>
              </a:spcBef>
              <a:spcAft>
                <a:spcPts val="1800"/>
              </a:spcAft>
            </a:pPr>
            <a:r>
              <a:rPr lang="en-US" dirty="0"/>
              <a:t>Apabila </a:t>
            </a:r>
            <a:r>
              <a:rPr lang="en-US" dirty="0" err="1"/>
              <a:t>arahan</a:t>
            </a:r>
            <a:r>
              <a:rPr lang="en-US" dirty="0"/>
              <a:t> </a:t>
            </a:r>
            <a:r>
              <a:rPr lang="en-US" b="1" i="1" dirty="0"/>
              <a:t>--migration</a:t>
            </a:r>
            <a:r>
              <a:rPr lang="en-US" dirty="0"/>
              <a:t> </a:t>
            </a:r>
            <a:r>
              <a:rPr lang="en-US" dirty="0" err="1"/>
              <a:t>atau</a:t>
            </a:r>
            <a:r>
              <a:rPr lang="en-US" dirty="0"/>
              <a:t> </a:t>
            </a:r>
            <a:r>
              <a:rPr lang="en-US" b="1" i="1" dirty="0"/>
              <a:t>-m</a:t>
            </a:r>
            <a:r>
              <a:rPr lang="en-US" dirty="0"/>
              <a:t> </a:t>
            </a:r>
            <a:r>
              <a:rPr lang="en-US" dirty="0" err="1"/>
              <a:t>digunakan</a:t>
            </a:r>
            <a:r>
              <a:rPr lang="en-US" dirty="0"/>
              <a:t>, </a:t>
            </a:r>
            <a:r>
              <a:rPr lang="en-US" dirty="0" err="1"/>
              <a:t>maka</a:t>
            </a:r>
            <a:r>
              <a:rPr lang="en-US" dirty="0"/>
              <a:t> Laravel </a:t>
            </a:r>
            <a:r>
              <a:rPr lang="en-US" dirty="0" err="1"/>
              <a:t>secara</a:t>
            </a:r>
            <a:r>
              <a:rPr lang="en-US" dirty="0"/>
              <a:t> </a:t>
            </a:r>
            <a:r>
              <a:rPr lang="en-US" dirty="0" err="1"/>
              <a:t>automatik</a:t>
            </a:r>
            <a:r>
              <a:rPr lang="en-US" dirty="0"/>
              <a:t> </a:t>
            </a:r>
            <a:r>
              <a:rPr lang="en-US" dirty="0" err="1"/>
              <a:t>akan</a:t>
            </a:r>
            <a:r>
              <a:rPr lang="en-US" dirty="0"/>
              <a:t>:</a:t>
            </a:r>
          </a:p>
          <a:p>
            <a:pPr marL="731520" lvl="2" indent="-457200" algn="just">
              <a:lnSpc>
                <a:spcPct val="170000"/>
              </a:lnSpc>
              <a:spcBef>
                <a:spcPts val="0"/>
              </a:spcBef>
              <a:spcAft>
                <a:spcPts val="1800"/>
              </a:spcAft>
              <a:buFont typeface="+mj-lt"/>
              <a:buAutoNum type="arabicPeriod"/>
            </a:pPr>
            <a:r>
              <a:rPr lang="en-US" dirty="0" err="1"/>
              <a:t>Membina</a:t>
            </a:r>
            <a:r>
              <a:rPr lang="en-US" dirty="0"/>
              <a:t> </a:t>
            </a:r>
            <a:r>
              <a:rPr lang="en-US" dirty="0" err="1"/>
              <a:t>satu</a:t>
            </a:r>
            <a:r>
              <a:rPr lang="en-US" dirty="0"/>
              <a:t> fail Model yang </a:t>
            </a:r>
            <a:r>
              <a:rPr lang="en-US" dirty="0" err="1"/>
              <a:t>mengandungi</a:t>
            </a:r>
            <a:r>
              <a:rPr lang="en-US" dirty="0"/>
              <a:t> </a:t>
            </a:r>
            <a:r>
              <a:rPr lang="en-US" dirty="0" err="1"/>
              <a:t>nama</a:t>
            </a:r>
            <a:r>
              <a:rPr lang="en-US" dirty="0"/>
              <a:t> Class Model yang </a:t>
            </a:r>
            <a:r>
              <a:rPr lang="en-US" dirty="0" err="1"/>
              <a:t>dibina</a:t>
            </a:r>
            <a:endParaRPr lang="en-US" dirty="0"/>
          </a:p>
          <a:p>
            <a:pPr marL="731520" lvl="2" indent="-457200" algn="just">
              <a:lnSpc>
                <a:spcPct val="170000"/>
              </a:lnSpc>
              <a:spcBef>
                <a:spcPts val="0"/>
              </a:spcBef>
              <a:spcAft>
                <a:spcPts val="1800"/>
              </a:spcAft>
              <a:buFont typeface="+mj-lt"/>
              <a:buAutoNum type="arabicPeriod"/>
            </a:pPr>
            <a:r>
              <a:rPr lang="en-US" dirty="0" err="1"/>
              <a:t>Membina</a:t>
            </a:r>
            <a:r>
              <a:rPr lang="en-US" dirty="0"/>
              <a:t> </a:t>
            </a:r>
            <a:r>
              <a:rPr lang="en-US" dirty="0" err="1"/>
              <a:t>satu</a:t>
            </a:r>
            <a:r>
              <a:rPr lang="en-US" dirty="0"/>
              <a:t> fail migrations </a:t>
            </a:r>
            <a:r>
              <a:rPr lang="en-US" dirty="0" err="1"/>
              <a:t>untuk</a:t>
            </a:r>
            <a:r>
              <a:rPr lang="en-US" dirty="0"/>
              <a:t> table </a:t>
            </a:r>
            <a:r>
              <a:rPr lang="en-US" dirty="0" err="1"/>
              <a:t>bagi</a:t>
            </a:r>
            <a:r>
              <a:rPr lang="en-US" dirty="0"/>
              <a:t> Class Model yang </a:t>
            </a:r>
            <a:r>
              <a:rPr lang="en-US" dirty="0" err="1"/>
              <a:t>dibina</a:t>
            </a:r>
            <a:endParaRPr lang="en-US" dirty="0"/>
          </a:p>
          <a:p>
            <a:pPr marL="731520" lvl="2" indent="-457200" algn="just">
              <a:lnSpc>
                <a:spcPct val="170000"/>
              </a:lnSpc>
              <a:spcBef>
                <a:spcPts val="0"/>
              </a:spcBef>
              <a:spcAft>
                <a:spcPts val="1800"/>
              </a:spcAft>
              <a:buFont typeface="+mj-lt"/>
              <a:buAutoNum type="arabicPeriod"/>
            </a:pPr>
            <a:r>
              <a:rPr lang="en-US" dirty="0"/>
              <a:t>Jika </a:t>
            </a:r>
            <a:r>
              <a:rPr lang="en-US" dirty="0" err="1"/>
              <a:t>ditambah</a:t>
            </a:r>
            <a:r>
              <a:rPr lang="en-US" dirty="0"/>
              <a:t> --controller </a:t>
            </a:r>
            <a:r>
              <a:rPr lang="en-US" dirty="0" err="1"/>
              <a:t>atau</a:t>
            </a:r>
            <a:r>
              <a:rPr lang="en-US" dirty="0"/>
              <a:t> -c, </a:t>
            </a:r>
            <a:r>
              <a:rPr lang="en-US" dirty="0" err="1"/>
              <a:t>maka</a:t>
            </a:r>
            <a:r>
              <a:rPr lang="en-US" dirty="0"/>
              <a:t> Controller </a:t>
            </a:r>
            <a:r>
              <a:rPr lang="en-US" dirty="0" err="1"/>
              <a:t>turut</a:t>
            </a:r>
            <a:r>
              <a:rPr lang="en-US" dirty="0"/>
              <a:t> </a:t>
            </a:r>
            <a:r>
              <a:rPr lang="en-US" dirty="0" err="1"/>
              <a:t>dihasilkan</a:t>
            </a:r>
            <a:endParaRPr lang="en-US" dirty="0"/>
          </a:p>
          <a:p>
            <a:pPr algn="just">
              <a:lnSpc>
                <a:spcPct val="170000"/>
              </a:lnSpc>
              <a:spcBef>
                <a:spcPts val="0"/>
              </a:spcBef>
              <a:spcAft>
                <a:spcPts val="1800"/>
              </a:spcAft>
            </a:pPr>
            <a:r>
              <a:rPr lang="en-US" dirty="0" err="1"/>
              <a:t>Kebiasaannya</a:t>
            </a:r>
            <a:r>
              <a:rPr lang="en-US" dirty="0"/>
              <a:t>, </a:t>
            </a:r>
            <a:r>
              <a:rPr lang="en-US" dirty="0" err="1"/>
              <a:t>ejaan</a:t>
            </a:r>
            <a:r>
              <a:rPr lang="en-US" dirty="0"/>
              <a:t> </a:t>
            </a:r>
            <a:r>
              <a:rPr lang="en-US" dirty="0" err="1"/>
              <a:t>bagi</a:t>
            </a:r>
            <a:r>
              <a:rPr lang="en-US" dirty="0"/>
              <a:t> Class Model </a:t>
            </a:r>
            <a:r>
              <a:rPr lang="en-US" dirty="0" err="1"/>
              <a:t>adalah</a:t>
            </a:r>
            <a:r>
              <a:rPr lang="en-US" dirty="0"/>
              <a:t> </a:t>
            </a:r>
            <a:r>
              <a:rPr lang="en-US" dirty="0" err="1"/>
              <a:t>dalam</a:t>
            </a:r>
            <a:r>
              <a:rPr lang="en-US" dirty="0"/>
              <a:t> </a:t>
            </a:r>
            <a:r>
              <a:rPr lang="en-US" dirty="0" err="1"/>
              <a:t>keadaan</a:t>
            </a:r>
            <a:r>
              <a:rPr lang="en-US" dirty="0"/>
              <a:t> </a:t>
            </a:r>
            <a:r>
              <a:rPr lang="en-US" dirty="0" err="1"/>
              <a:t>perkataan</a:t>
            </a:r>
            <a:r>
              <a:rPr lang="en-US" dirty="0"/>
              <a:t> SINGULAR (</a:t>
            </a:r>
            <a:r>
              <a:rPr lang="en-US" dirty="0" err="1"/>
              <a:t>english</a:t>
            </a:r>
            <a:r>
              <a:rPr lang="en-US" dirty="0"/>
              <a:t>).</a:t>
            </a:r>
          </a:p>
          <a:p>
            <a:pPr algn="just">
              <a:lnSpc>
                <a:spcPct val="170000"/>
              </a:lnSpc>
              <a:spcBef>
                <a:spcPts val="0"/>
              </a:spcBef>
              <a:spcAft>
                <a:spcPts val="1800"/>
              </a:spcAft>
            </a:pPr>
            <a:r>
              <a:rPr lang="en-US" dirty="0"/>
              <a:t>Class Model yang </a:t>
            </a:r>
            <a:r>
              <a:rPr lang="en-US" dirty="0" err="1"/>
              <a:t>dihasilkan</a:t>
            </a:r>
            <a:r>
              <a:rPr lang="en-US" dirty="0"/>
              <a:t> pula </a:t>
            </a:r>
            <a:r>
              <a:rPr lang="en-US" dirty="0" err="1"/>
              <a:t>secara</a:t>
            </a:r>
            <a:r>
              <a:rPr lang="en-US" dirty="0"/>
              <a:t> </a:t>
            </a:r>
            <a:r>
              <a:rPr lang="en-US" dirty="0" err="1"/>
              <a:t>automatik</a:t>
            </a:r>
            <a:r>
              <a:rPr lang="en-US" dirty="0"/>
              <a:t> </a:t>
            </a:r>
            <a:r>
              <a:rPr lang="en-US" dirty="0" err="1"/>
              <a:t>akan</a:t>
            </a:r>
            <a:r>
              <a:rPr lang="en-US" dirty="0"/>
              <a:t> </a:t>
            </a:r>
            <a:r>
              <a:rPr lang="en-US" dirty="0" err="1"/>
              <a:t>cuba</a:t>
            </a:r>
            <a:r>
              <a:rPr lang="en-US" dirty="0"/>
              <a:t> </a:t>
            </a:r>
            <a:r>
              <a:rPr lang="en-US" dirty="0" err="1"/>
              <a:t>berhubung</a:t>
            </a:r>
            <a:r>
              <a:rPr lang="en-US" dirty="0"/>
              <a:t> </a:t>
            </a:r>
            <a:r>
              <a:rPr lang="en-US" dirty="0" err="1"/>
              <a:t>dengan</a:t>
            </a:r>
            <a:r>
              <a:rPr lang="en-US" dirty="0"/>
              <a:t> table yang </a:t>
            </a:r>
            <a:r>
              <a:rPr lang="en-US" dirty="0" err="1"/>
              <a:t>mempunyai</a:t>
            </a:r>
            <a:r>
              <a:rPr lang="en-US" dirty="0"/>
              <a:t> </a:t>
            </a:r>
            <a:r>
              <a:rPr lang="en-US" dirty="0" err="1"/>
              <a:t>nama</a:t>
            </a:r>
            <a:r>
              <a:rPr lang="en-US" dirty="0"/>
              <a:t> yang </a:t>
            </a:r>
            <a:r>
              <a:rPr lang="en-US" dirty="0" err="1"/>
              <a:t>sama</a:t>
            </a:r>
            <a:r>
              <a:rPr lang="en-US" dirty="0"/>
              <a:t> </a:t>
            </a:r>
            <a:r>
              <a:rPr lang="en-US" dirty="0" err="1"/>
              <a:t>sepertinya</a:t>
            </a:r>
            <a:r>
              <a:rPr lang="en-US" dirty="0"/>
              <a:t>, </a:t>
            </a:r>
            <a:r>
              <a:rPr lang="en-US" dirty="0" err="1"/>
              <a:t>tetapi</a:t>
            </a:r>
            <a:r>
              <a:rPr lang="en-US" dirty="0"/>
              <a:t> </a:t>
            </a:r>
            <a:r>
              <a:rPr lang="en-US" dirty="0" err="1"/>
              <a:t>dalam</a:t>
            </a:r>
            <a:r>
              <a:rPr lang="en-US" dirty="0"/>
              <a:t> </a:t>
            </a:r>
            <a:r>
              <a:rPr lang="en-US" dirty="0" err="1"/>
              <a:t>ejaan</a:t>
            </a:r>
            <a:r>
              <a:rPr lang="en-US" dirty="0"/>
              <a:t> PLURAL. Contoh </a:t>
            </a:r>
            <a:r>
              <a:rPr lang="en-US" dirty="0" err="1"/>
              <a:t>nama</a:t>
            </a:r>
            <a:r>
              <a:rPr lang="en-US" dirty="0"/>
              <a:t> </a:t>
            </a:r>
            <a:r>
              <a:rPr lang="en-US" b="1" dirty="0"/>
              <a:t>Model User</a:t>
            </a:r>
            <a:r>
              <a:rPr lang="en-US" dirty="0"/>
              <a:t>, </a:t>
            </a:r>
            <a:r>
              <a:rPr lang="en-US" dirty="0" err="1"/>
              <a:t>akan</a:t>
            </a:r>
            <a:r>
              <a:rPr lang="en-US" dirty="0"/>
              <a:t> </a:t>
            </a:r>
            <a:r>
              <a:rPr lang="en-US" dirty="0" err="1"/>
              <a:t>cuba</a:t>
            </a:r>
            <a:r>
              <a:rPr lang="en-US" dirty="0"/>
              <a:t> </a:t>
            </a:r>
            <a:r>
              <a:rPr lang="en-US" dirty="0" err="1"/>
              <a:t>berhubung</a:t>
            </a:r>
            <a:r>
              <a:rPr lang="en-US" dirty="0"/>
              <a:t> </a:t>
            </a:r>
            <a:r>
              <a:rPr lang="en-US" dirty="0" err="1"/>
              <a:t>dengan</a:t>
            </a:r>
            <a:r>
              <a:rPr lang="en-US" dirty="0"/>
              <a:t> </a:t>
            </a:r>
            <a:r>
              <a:rPr lang="en-US" b="1" dirty="0"/>
              <a:t>table users</a:t>
            </a:r>
            <a:r>
              <a:rPr lang="en-US" dirty="0"/>
              <a:t>.</a:t>
            </a:r>
          </a:p>
        </p:txBody>
      </p:sp>
    </p:spTree>
    <p:extLst>
      <p:ext uri="{BB962C8B-B14F-4D97-AF65-F5344CB8AC3E}">
        <p14:creationId xmlns:p14="http://schemas.microsoft.com/office/powerpoint/2010/main" val="264085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Eloquent ORM</a:t>
            </a:r>
          </a:p>
        </p:txBody>
      </p:sp>
      <p:sp>
        <p:nvSpPr>
          <p:cNvPr id="4" name="Content Placeholder 2"/>
          <p:cNvSpPr>
            <a:spLocks noGrp="1"/>
          </p:cNvSpPr>
          <p:nvPr>
            <p:ph sz="quarter" idx="1"/>
          </p:nvPr>
        </p:nvSpPr>
        <p:spPr>
          <a:xfrm>
            <a:off x="304800" y="1524000"/>
            <a:ext cx="9296400" cy="4953000"/>
          </a:xfrm>
        </p:spPr>
        <p:txBody>
          <a:bodyPr>
            <a:normAutofit lnSpcReduction="10000"/>
          </a:bodyPr>
          <a:lstStyle/>
          <a:p>
            <a:pPr algn="just">
              <a:lnSpc>
                <a:spcPct val="150000"/>
              </a:lnSpc>
              <a:spcBef>
                <a:spcPts val="0"/>
              </a:spcBef>
              <a:spcAft>
                <a:spcPts val="1800"/>
              </a:spcAft>
            </a:pPr>
            <a:r>
              <a:rPr lang="en-US" dirty="0"/>
              <a:t>Sekiranya </a:t>
            </a:r>
            <a:r>
              <a:rPr lang="en-US" dirty="0" err="1"/>
              <a:t>nama</a:t>
            </a:r>
            <a:r>
              <a:rPr lang="en-US" dirty="0"/>
              <a:t> Class Model </a:t>
            </a:r>
            <a:r>
              <a:rPr lang="en-US" dirty="0" err="1"/>
              <a:t>tidak</a:t>
            </a:r>
            <a:r>
              <a:rPr lang="en-US" dirty="0"/>
              <a:t> </a:t>
            </a:r>
            <a:r>
              <a:rPr lang="en-US" dirty="0" err="1"/>
              <a:t>mengikut</a:t>
            </a:r>
            <a:r>
              <a:rPr lang="en-US" dirty="0"/>
              <a:t> standard </a:t>
            </a:r>
            <a:r>
              <a:rPr lang="en-US" dirty="0" err="1"/>
              <a:t>ejaan</a:t>
            </a:r>
            <a:r>
              <a:rPr lang="en-US" dirty="0"/>
              <a:t> Singular </a:t>
            </a:r>
            <a:r>
              <a:rPr lang="en-US" dirty="0" err="1"/>
              <a:t>dan</a:t>
            </a:r>
            <a:r>
              <a:rPr lang="en-US" dirty="0"/>
              <a:t> </a:t>
            </a:r>
            <a:r>
              <a:rPr lang="en-US" dirty="0" err="1"/>
              <a:t>nama</a:t>
            </a:r>
            <a:r>
              <a:rPr lang="en-US" dirty="0"/>
              <a:t> table </a:t>
            </a:r>
            <a:r>
              <a:rPr lang="en-US" dirty="0" err="1"/>
              <a:t>bagi</a:t>
            </a:r>
            <a:r>
              <a:rPr lang="en-US" dirty="0"/>
              <a:t> Class Model </a:t>
            </a:r>
            <a:r>
              <a:rPr lang="en-US" dirty="0" err="1"/>
              <a:t>tersebut</a:t>
            </a:r>
            <a:r>
              <a:rPr lang="en-US" dirty="0"/>
              <a:t> </a:t>
            </a:r>
            <a:r>
              <a:rPr lang="en-US" dirty="0" err="1"/>
              <a:t>bukan</a:t>
            </a:r>
            <a:r>
              <a:rPr lang="en-US" dirty="0"/>
              <a:t> </a:t>
            </a:r>
            <a:r>
              <a:rPr lang="en-US" dirty="0" err="1"/>
              <a:t>dalam</a:t>
            </a:r>
            <a:r>
              <a:rPr lang="en-US" dirty="0"/>
              <a:t> </a:t>
            </a:r>
            <a:r>
              <a:rPr lang="en-US" dirty="0" err="1"/>
              <a:t>ejaan</a:t>
            </a:r>
            <a:r>
              <a:rPr lang="en-US" dirty="0"/>
              <a:t> plural </a:t>
            </a:r>
            <a:r>
              <a:rPr lang="en-US" dirty="0" err="1"/>
              <a:t>dan</a:t>
            </a:r>
            <a:r>
              <a:rPr lang="en-US" dirty="0"/>
              <a:t> </a:t>
            </a:r>
            <a:r>
              <a:rPr lang="en-US" dirty="0" err="1"/>
              <a:t>namanya</a:t>
            </a:r>
            <a:r>
              <a:rPr lang="en-US" dirty="0"/>
              <a:t> </a:t>
            </a:r>
            <a:r>
              <a:rPr lang="en-US" dirty="0" err="1"/>
              <a:t>tidak</a:t>
            </a:r>
            <a:r>
              <a:rPr lang="en-US" dirty="0"/>
              <a:t> </a:t>
            </a:r>
            <a:r>
              <a:rPr lang="en-US" dirty="0" err="1"/>
              <a:t>sama</a:t>
            </a:r>
            <a:r>
              <a:rPr lang="en-US" dirty="0"/>
              <a:t> </a:t>
            </a:r>
            <a:r>
              <a:rPr lang="en-US" dirty="0" err="1"/>
              <a:t>seperti</a:t>
            </a:r>
            <a:r>
              <a:rPr lang="en-US" dirty="0"/>
              <a:t> Class Model, </a:t>
            </a:r>
            <a:r>
              <a:rPr lang="en-US" dirty="0" err="1"/>
              <a:t>maka</a:t>
            </a:r>
            <a:r>
              <a:rPr lang="en-US" dirty="0"/>
              <a:t> </a:t>
            </a:r>
            <a:r>
              <a:rPr lang="en-US" dirty="0" err="1"/>
              <a:t>kita</a:t>
            </a:r>
            <a:r>
              <a:rPr lang="en-US" dirty="0"/>
              <a:t> </a:t>
            </a:r>
            <a:r>
              <a:rPr lang="en-US" dirty="0" err="1"/>
              <a:t>perlu</a:t>
            </a:r>
            <a:r>
              <a:rPr lang="en-US" dirty="0"/>
              <a:t> </a:t>
            </a:r>
            <a:r>
              <a:rPr lang="en-US" dirty="0" err="1"/>
              <a:t>tetapkan</a:t>
            </a:r>
            <a:r>
              <a:rPr lang="en-US" dirty="0"/>
              <a:t> </a:t>
            </a:r>
            <a:r>
              <a:rPr lang="en-US" b="1" i="1" dirty="0"/>
              <a:t>property $table </a:t>
            </a:r>
            <a:r>
              <a:rPr lang="en-US" dirty="0"/>
              <a:t>di </a:t>
            </a:r>
            <a:r>
              <a:rPr lang="en-US" dirty="0" err="1"/>
              <a:t>dalam</a:t>
            </a:r>
            <a:r>
              <a:rPr lang="en-US" dirty="0"/>
              <a:t> Class Model yang </a:t>
            </a:r>
            <a:r>
              <a:rPr lang="en-US" dirty="0" err="1"/>
              <a:t>terlibat</a:t>
            </a:r>
            <a:r>
              <a:rPr lang="en-US" dirty="0"/>
              <a:t>.</a:t>
            </a:r>
          </a:p>
          <a:p>
            <a:pPr algn="just">
              <a:lnSpc>
                <a:spcPct val="150000"/>
              </a:lnSpc>
              <a:spcBef>
                <a:spcPts val="0"/>
              </a:spcBef>
              <a:spcAft>
                <a:spcPts val="1800"/>
              </a:spcAft>
            </a:pPr>
            <a:r>
              <a:rPr lang="en-US" dirty="0"/>
              <a:t>Sekiranya </a:t>
            </a:r>
            <a:r>
              <a:rPr lang="en-US" dirty="0" err="1"/>
              <a:t>perkara</a:t>
            </a:r>
            <a:r>
              <a:rPr lang="en-US" dirty="0"/>
              <a:t> </a:t>
            </a:r>
            <a:r>
              <a:rPr lang="en-US" dirty="0" err="1"/>
              <a:t>ini</a:t>
            </a:r>
            <a:r>
              <a:rPr lang="en-US" dirty="0"/>
              <a:t> </a:t>
            </a:r>
            <a:r>
              <a:rPr lang="en-US" dirty="0" err="1"/>
              <a:t>tidak</a:t>
            </a:r>
            <a:r>
              <a:rPr lang="en-US" dirty="0"/>
              <a:t> </a:t>
            </a:r>
            <a:r>
              <a:rPr lang="en-US" dirty="0" err="1"/>
              <a:t>ditetapkan</a:t>
            </a:r>
            <a:r>
              <a:rPr lang="en-US" dirty="0"/>
              <a:t>, </a:t>
            </a:r>
            <a:r>
              <a:rPr lang="en-US" dirty="0" err="1"/>
              <a:t>maka</a:t>
            </a:r>
            <a:r>
              <a:rPr lang="en-US" dirty="0"/>
              <a:t> Model </a:t>
            </a:r>
            <a:r>
              <a:rPr lang="en-US" dirty="0" err="1"/>
              <a:t>tidak</a:t>
            </a:r>
            <a:r>
              <a:rPr lang="en-US" dirty="0"/>
              <a:t> </a:t>
            </a:r>
            <a:r>
              <a:rPr lang="en-US" dirty="0" err="1"/>
              <a:t>akan</a:t>
            </a:r>
            <a:r>
              <a:rPr lang="en-US" dirty="0"/>
              <a:t> </a:t>
            </a:r>
            <a:r>
              <a:rPr lang="en-US" dirty="0" err="1"/>
              <a:t>dapat</a:t>
            </a:r>
            <a:r>
              <a:rPr lang="en-US" dirty="0"/>
              <a:t> </a:t>
            </a:r>
            <a:r>
              <a:rPr lang="en-US" dirty="0" err="1"/>
              <a:t>berhubung</a:t>
            </a:r>
            <a:r>
              <a:rPr lang="en-US" dirty="0"/>
              <a:t> </a:t>
            </a:r>
            <a:r>
              <a:rPr lang="en-US" dirty="0" err="1"/>
              <a:t>dengan</a:t>
            </a:r>
            <a:r>
              <a:rPr lang="en-US" dirty="0"/>
              <a:t> table yang </a:t>
            </a:r>
            <a:r>
              <a:rPr lang="en-US" dirty="0" err="1"/>
              <a:t>diperlukan</a:t>
            </a:r>
            <a:r>
              <a:rPr lang="en-US" dirty="0"/>
              <a:t> kerana </a:t>
            </a:r>
            <a:r>
              <a:rPr lang="en-US" dirty="0" err="1"/>
              <a:t>secara</a:t>
            </a:r>
            <a:r>
              <a:rPr lang="en-US" dirty="0"/>
              <a:t> </a:t>
            </a:r>
            <a:r>
              <a:rPr lang="en-US" dirty="0" err="1"/>
              <a:t>dasarnya</a:t>
            </a:r>
            <a:r>
              <a:rPr lang="en-US" dirty="0"/>
              <a:t>, Model </a:t>
            </a:r>
            <a:r>
              <a:rPr lang="en-US" dirty="0" err="1"/>
              <a:t>akan</a:t>
            </a:r>
            <a:r>
              <a:rPr lang="en-US" dirty="0"/>
              <a:t> </a:t>
            </a:r>
            <a:r>
              <a:rPr lang="en-US" dirty="0" err="1"/>
              <a:t>mencari</a:t>
            </a:r>
            <a:r>
              <a:rPr lang="en-US" dirty="0"/>
              <a:t> </a:t>
            </a:r>
            <a:r>
              <a:rPr lang="en-US" dirty="0" err="1"/>
              <a:t>nama</a:t>
            </a:r>
            <a:r>
              <a:rPr lang="en-US" dirty="0"/>
              <a:t> table yang </a:t>
            </a:r>
            <a:r>
              <a:rPr lang="en-US" dirty="0" err="1"/>
              <a:t>ejaannya</a:t>
            </a:r>
            <a:r>
              <a:rPr lang="en-US" dirty="0"/>
              <a:t> plural </a:t>
            </a:r>
            <a:r>
              <a:rPr lang="en-US" dirty="0" err="1"/>
              <a:t>kepada</a:t>
            </a:r>
            <a:r>
              <a:rPr lang="en-US" dirty="0"/>
              <a:t> </a:t>
            </a:r>
            <a:r>
              <a:rPr lang="en-US" dirty="0" err="1"/>
              <a:t>dirinya</a:t>
            </a:r>
            <a:r>
              <a:rPr lang="en-US" dirty="0"/>
              <a:t>. </a:t>
            </a:r>
            <a:r>
              <a:rPr lang="en-US" dirty="0" err="1"/>
              <a:t>Contoh</a:t>
            </a:r>
            <a:r>
              <a:rPr lang="en-US" dirty="0"/>
              <a:t>, Model User </a:t>
            </a:r>
            <a:r>
              <a:rPr lang="en-US" dirty="0">
                <a:sym typeface="Wingdings" panose="05000000000000000000" pitchFamily="2" charset="2"/>
              </a:rPr>
              <a:t> table users</a:t>
            </a:r>
            <a:endParaRPr lang="en-US" dirty="0"/>
          </a:p>
        </p:txBody>
      </p:sp>
    </p:spTree>
    <p:extLst>
      <p:ext uri="{BB962C8B-B14F-4D97-AF65-F5344CB8AC3E}">
        <p14:creationId xmlns:p14="http://schemas.microsoft.com/office/powerpoint/2010/main" val="51556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140" y="274638"/>
            <a:ext cx="9080560" cy="944562"/>
          </a:xfrm>
        </p:spPr>
        <p:txBody>
          <a:bodyPr/>
          <a:lstStyle/>
          <a:p>
            <a:r>
              <a:rPr lang="en-US" dirty="0"/>
              <a:t>PHP Framework Popular</a:t>
            </a:r>
          </a:p>
        </p:txBody>
      </p:sp>
      <p:pic>
        <p:nvPicPr>
          <p:cNvPr id="5" name="Content Placeholder 4" descr="A screenshot of a social media post&#10;&#10;Description automatically generated">
            <a:extLst>
              <a:ext uri="{FF2B5EF4-FFF2-40B4-BE49-F238E27FC236}">
                <a16:creationId xmlns:a16="http://schemas.microsoft.com/office/drawing/2014/main" id="{F85CA5EC-D2E9-4BB6-AF98-FBAA7E035A94}"/>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30140" y="1419665"/>
            <a:ext cx="9245720" cy="5135562"/>
          </a:xfrm>
        </p:spPr>
      </p:pic>
    </p:spTree>
    <p:extLst>
      <p:ext uri="{BB962C8B-B14F-4D97-AF65-F5344CB8AC3E}">
        <p14:creationId xmlns:p14="http://schemas.microsoft.com/office/powerpoint/2010/main" val="92278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Eloquent ORM</a:t>
            </a:r>
          </a:p>
        </p:txBody>
      </p:sp>
      <p:pic>
        <p:nvPicPr>
          <p:cNvPr id="3" name="Content Placeholder 2"/>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28800" y="1600201"/>
            <a:ext cx="6417913" cy="4352378"/>
          </a:xfrm>
        </p:spPr>
      </p:pic>
      <p:sp>
        <p:nvSpPr>
          <p:cNvPr id="5" name="TextBox 4"/>
          <p:cNvSpPr txBox="1"/>
          <p:nvPr/>
        </p:nvSpPr>
        <p:spPr>
          <a:xfrm>
            <a:off x="1828800" y="6096000"/>
            <a:ext cx="6972165" cy="461665"/>
          </a:xfrm>
          <a:prstGeom prst="rect">
            <a:avLst/>
          </a:prstGeom>
          <a:noFill/>
        </p:spPr>
        <p:txBody>
          <a:bodyPr wrap="none" rtlCol="0">
            <a:spAutoFit/>
          </a:bodyPr>
          <a:lstStyle/>
          <a:p>
            <a:r>
              <a:rPr lang="en-US" sz="2400" u="sng" dirty="0" err="1"/>
              <a:t>Semua</a:t>
            </a:r>
            <a:r>
              <a:rPr lang="en-US" sz="2400" u="sng" dirty="0"/>
              <a:t> fail model di </a:t>
            </a:r>
            <a:r>
              <a:rPr lang="en-US" sz="2400" u="sng" dirty="0" err="1"/>
              <a:t>simpan</a:t>
            </a:r>
            <a:r>
              <a:rPr lang="en-US" sz="2400" u="sng" dirty="0"/>
              <a:t> di </a:t>
            </a:r>
            <a:r>
              <a:rPr lang="en-US" sz="2400" u="sng" dirty="0" err="1"/>
              <a:t>dalam</a:t>
            </a:r>
            <a:r>
              <a:rPr lang="en-US" sz="2400" u="sng" dirty="0"/>
              <a:t> </a:t>
            </a:r>
            <a:r>
              <a:rPr lang="en-US" sz="2400" u="sng" dirty="0" err="1"/>
              <a:t>direktori</a:t>
            </a:r>
            <a:r>
              <a:rPr lang="en-US" sz="2400" u="sng" dirty="0"/>
              <a:t> </a:t>
            </a:r>
            <a:r>
              <a:rPr lang="en-US" sz="2400" b="1" u="sng" dirty="0"/>
              <a:t>app/Models</a:t>
            </a:r>
          </a:p>
        </p:txBody>
      </p:sp>
    </p:spTree>
    <p:extLst>
      <p:ext uri="{BB962C8B-B14F-4D97-AF65-F5344CB8AC3E}">
        <p14:creationId xmlns:p14="http://schemas.microsoft.com/office/powerpoint/2010/main" val="41337133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Eloquent ORM</a:t>
            </a:r>
          </a:p>
        </p:txBody>
      </p:sp>
      <p:sp>
        <p:nvSpPr>
          <p:cNvPr id="4" name="Content Placeholder 2"/>
          <p:cNvSpPr>
            <a:spLocks noGrp="1"/>
          </p:cNvSpPr>
          <p:nvPr>
            <p:ph sz="quarter" idx="1"/>
          </p:nvPr>
        </p:nvSpPr>
        <p:spPr>
          <a:xfrm>
            <a:off x="304800" y="1524000"/>
            <a:ext cx="4800600" cy="4953000"/>
          </a:xfrm>
        </p:spPr>
        <p:txBody>
          <a:bodyPr>
            <a:normAutofit/>
          </a:bodyPr>
          <a:lstStyle/>
          <a:p>
            <a:pPr marL="0" indent="0">
              <a:lnSpc>
                <a:spcPct val="150000"/>
              </a:lnSpc>
              <a:buNone/>
            </a:pPr>
            <a:r>
              <a:rPr lang="en-US" dirty="0"/>
              <a:t>Apabila </a:t>
            </a:r>
            <a:r>
              <a:rPr lang="en-US" dirty="0" err="1"/>
              <a:t>ingin</a:t>
            </a:r>
            <a:r>
              <a:rPr lang="en-US" dirty="0"/>
              <a:t> </a:t>
            </a:r>
            <a:r>
              <a:rPr lang="en-US" dirty="0" err="1"/>
              <a:t>menggunakan</a:t>
            </a:r>
            <a:r>
              <a:rPr lang="en-US" dirty="0"/>
              <a:t> fail Model </a:t>
            </a:r>
            <a:r>
              <a:rPr lang="en-US" dirty="0" err="1"/>
              <a:t>untuk</a:t>
            </a:r>
            <a:r>
              <a:rPr lang="en-US" dirty="0"/>
              <a:t> </a:t>
            </a:r>
            <a:r>
              <a:rPr lang="en-US" dirty="0" err="1"/>
              <a:t>berhubung</a:t>
            </a:r>
            <a:r>
              <a:rPr lang="en-US" dirty="0"/>
              <a:t> </a:t>
            </a:r>
            <a:r>
              <a:rPr lang="en-US" dirty="0" err="1"/>
              <a:t>dengan</a:t>
            </a:r>
            <a:r>
              <a:rPr lang="en-US" dirty="0"/>
              <a:t> database, </a:t>
            </a:r>
            <a:r>
              <a:rPr lang="en-US" dirty="0" err="1"/>
              <a:t>pertama</a:t>
            </a:r>
            <a:r>
              <a:rPr lang="en-US" dirty="0"/>
              <a:t> </a:t>
            </a:r>
            <a:r>
              <a:rPr lang="en-US" dirty="0" err="1"/>
              <a:t>sekali</a:t>
            </a:r>
            <a:r>
              <a:rPr lang="en-US" dirty="0"/>
              <a:t> </a:t>
            </a:r>
            <a:r>
              <a:rPr lang="en-US" dirty="0" err="1"/>
              <a:t>kita</a:t>
            </a:r>
            <a:r>
              <a:rPr lang="en-US" dirty="0"/>
              <a:t> </a:t>
            </a:r>
            <a:r>
              <a:rPr lang="en-US" dirty="0" err="1"/>
              <a:t>perlu</a:t>
            </a:r>
            <a:r>
              <a:rPr lang="en-US" dirty="0"/>
              <a:t> </a:t>
            </a:r>
            <a:r>
              <a:rPr lang="en-US" dirty="0" err="1"/>
              <a:t>menyatakan</a:t>
            </a:r>
            <a:r>
              <a:rPr lang="en-US" dirty="0"/>
              <a:t> “use Model” </a:t>
            </a:r>
            <a:r>
              <a:rPr lang="en-US" dirty="0" err="1"/>
              <a:t>pada</a:t>
            </a:r>
            <a:r>
              <a:rPr lang="en-US" dirty="0"/>
              <a:t> fail yang </a:t>
            </a:r>
            <a:r>
              <a:rPr lang="en-US" dirty="0" err="1"/>
              <a:t>terlibat</a:t>
            </a:r>
            <a:r>
              <a:rPr lang="en-US" dirty="0"/>
              <a:t> (</a:t>
            </a:r>
            <a:r>
              <a:rPr lang="en-US" i="1" dirty="0" err="1"/>
              <a:t>contohnya</a:t>
            </a:r>
            <a:r>
              <a:rPr lang="en-US" i="1" dirty="0"/>
              <a:t> </a:t>
            </a:r>
            <a:r>
              <a:rPr lang="en-US" i="1" dirty="0" err="1"/>
              <a:t>pada</a:t>
            </a:r>
            <a:r>
              <a:rPr lang="en-US" i="1" dirty="0"/>
              <a:t> fail Controller</a:t>
            </a:r>
            <a:r>
              <a:rPr lang="en-US" dirty="0"/>
              <a:t>).</a:t>
            </a:r>
            <a:endParaRPr lang="en-US" i="1" dirty="0"/>
          </a:p>
        </p:txBody>
      </p:sp>
      <p:pic>
        <p:nvPicPr>
          <p:cNvPr id="5122" name="Picture 2" descr="C:\Users\Amirol\Desktop\conto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2314" y="1600200"/>
            <a:ext cx="423862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11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Eloquent ORM</a:t>
            </a:r>
          </a:p>
        </p:txBody>
      </p:sp>
      <p:sp>
        <p:nvSpPr>
          <p:cNvPr id="4" name="Content Placeholder 2"/>
          <p:cNvSpPr>
            <a:spLocks noGrp="1"/>
          </p:cNvSpPr>
          <p:nvPr>
            <p:ph sz="quarter" idx="1"/>
          </p:nvPr>
        </p:nvSpPr>
        <p:spPr>
          <a:xfrm>
            <a:off x="304800" y="1524000"/>
            <a:ext cx="9296400" cy="4953000"/>
          </a:xfrm>
        </p:spPr>
        <p:txBody>
          <a:bodyPr>
            <a:normAutofit lnSpcReduction="10000"/>
          </a:bodyPr>
          <a:lstStyle/>
          <a:p>
            <a:pPr algn="just">
              <a:lnSpc>
                <a:spcPct val="150000"/>
              </a:lnSpc>
              <a:spcBef>
                <a:spcPts val="0"/>
              </a:spcBef>
              <a:spcAft>
                <a:spcPts val="1800"/>
              </a:spcAft>
            </a:pPr>
            <a:r>
              <a:rPr lang="en-US" dirty="0"/>
              <a:t>Penggunaan Model </a:t>
            </a:r>
            <a:r>
              <a:rPr lang="en-US" dirty="0" err="1"/>
              <a:t>apabila</a:t>
            </a:r>
            <a:r>
              <a:rPr lang="en-US" dirty="0"/>
              <a:t> </a:t>
            </a:r>
            <a:r>
              <a:rPr lang="en-US" dirty="0" err="1"/>
              <a:t>ingin</a:t>
            </a:r>
            <a:r>
              <a:rPr lang="en-US" dirty="0"/>
              <a:t>:</a:t>
            </a:r>
          </a:p>
          <a:p>
            <a:pPr lvl="1" algn="just">
              <a:lnSpc>
                <a:spcPct val="150000"/>
              </a:lnSpc>
              <a:spcBef>
                <a:spcPts val="0"/>
              </a:spcBef>
              <a:spcAft>
                <a:spcPts val="1800"/>
              </a:spcAft>
            </a:pPr>
            <a:r>
              <a:rPr lang="en-US" dirty="0" err="1"/>
              <a:t>Mendapatkan</a:t>
            </a:r>
            <a:r>
              <a:rPr lang="en-US" dirty="0"/>
              <a:t> data </a:t>
            </a:r>
            <a:r>
              <a:rPr lang="en-US" dirty="0" err="1"/>
              <a:t>daripada</a:t>
            </a:r>
            <a:r>
              <a:rPr lang="en-US" dirty="0"/>
              <a:t> table database</a:t>
            </a:r>
          </a:p>
          <a:p>
            <a:pPr lvl="1" algn="just">
              <a:lnSpc>
                <a:spcPct val="150000"/>
              </a:lnSpc>
              <a:spcBef>
                <a:spcPts val="0"/>
              </a:spcBef>
              <a:spcAft>
                <a:spcPts val="1800"/>
              </a:spcAft>
            </a:pPr>
            <a:r>
              <a:rPr lang="en-US" dirty="0" err="1"/>
              <a:t>Mengemaskini</a:t>
            </a:r>
            <a:r>
              <a:rPr lang="en-US" dirty="0"/>
              <a:t> data</a:t>
            </a:r>
          </a:p>
          <a:p>
            <a:pPr lvl="1" algn="just">
              <a:lnSpc>
                <a:spcPct val="150000"/>
              </a:lnSpc>
              <a:spcBef>
                <a:spcPts val="0"/>
              </a:spcBef>
              <a:spcAft>
                <a:spcPts val="1800"/>
              </a:spcAft>
            </a:pPr>
            <a:r>
              <a:rPr lang="en-US" dirty="0" err="1"/>
              <a:t>Menghapuskan</a:t>
            </a:r>
            <a:r>
              <a:rPr lang="en-US" dirty="0"/>
              <a:t> data</a:t>
            </a:r>
          </a:p>
          <a:p>
            <a:pPr algn="just">
              <a:lnSpc>
                <a:spcPct val="150000"/>
              </a:lnSpc>
              <a:spcBef>
                <a:spcPts val="0"/>
              </a:spcBef>
              <a:spcAft>
                <a:spcPts val="1800"/>
              </a:spcAft>
            </a:pPr>
            <a:r>
              <a:rPr lang="en-US" dirty="0" err="1"/>
              <a:t>adalah</a:t>
            </a:r>
            <a:r>
              <a:rPr lang="en-US" dirty="0"/>
              <a:t> </a:t>
            </a:r>
            <a:r>
              <a:rPr lang="en-US" dirty="0" err="1"/>
              <a:t>hampir</a:t>
            </a:r>
            <a:r>
              <a:rPr lang="en-US" dirty="0"/>
              <a:t> </a:t>
            </a:r>
            <a:r>
              <a:rPr lang="en-US" dirty="0" err="1"/>
              <a:t>sama</a:t>
            </a:r>
            <a:r>
              <a:rPr lang="en-US" dirty="0"/>
              <a:t> </a:t>
            </a:r>
            <a:r>
              <a:rPr lang="en-US" dirty="0" err="1"/>
              <a:t>seperti</a:t>
            </a:r>
            <a:r>
              <a:rPr lang="en-US" dirty="0"/>
              <a:t> </a:t>
            </a:r>
            <a:r>
              <a:rPr lang="en-US" dirty="0" err="1"/>
              <a:t>penggunaan</a:t>
            </a:r>
            <a:r>
              <a:rPr lang="en-US" dirty="0"/>
              <a:t> </a:t>
            </a:r>
            <a:r>
              <a:rPr lang="en-US" i="1" dirty="0"/>
              <a:t>DB::table(‘</a:t>
            </a:r>
            <a:r>
              <a:rPr lang="en-US" i="1" dirty="0" err="1"/>
              <a:t>namatable</a:t>
            </a:r>
            <a:r>
              <a:rPr lang="en-US" i="1" dirty="0"/>
              <a:t>’)</a:t>
            </a:r>
            <a:r>
              <a:rPr lang="en-US" dirty="0"/>
              <a:t>.</a:t>
            </a:r>
          </a:p>
          <a:p>
            <a:pPr algn="just">
              <a:lnSpc>
                <a:spcPct val="150000"/>
              </a:lnSpc>
              <a:spcBef>
                <a:spcPts val="0"/>
              </a:spcBef>
              <a:spcAft>
                <a:spcPts val="1800"/>
              </a:spcAft>
            </a:pPr>
            <a:r>
              <a:rPr lang="en-US" dirty="0" err="1"/>
              <a:t>Bezanya</a:t>
            </a:r>
            <a:r>
              <a:rPr lang="en-US" dirty="0"/>
              <a:t> </a:t>
            </a:r>
            <a:r>
              <a:rPr lang="en-US" dirty="0" err="1"/>
              <a:t>cuma</a:t>
            </a:r>
            <a:r>
              <a:rPr lang="en-US" dirty="0"/>
              <a:t> </a:t>
            </a:r>
            <a:r>
              <a:rPr lang="en-US" i="1" dirty="0"/>
              <a:t>DB::table(‘</a:t>
            </a:r>
            <a:r>
              <a:rPr lang="en-US" i="1" dirty="0" err="1"/>
              <a:t>namatable</a:t>
            </a:r>
            <a:r>
              <a:rPr lang="en-US" i="1" dirty="0"/>
              <a:t>’) </a:t>
            </a:r>
            <a:r>
              <a:rPr lang="en-US" dirty="0" err="1"/>
              <a:t>digantikan</a:t>
            </a:r>
            <a:r>
              <a:rPr lang="en-US" dirty="0"/>
              <a:t> </a:t>
            </a:r>
            <a:r>
              <a:rPr lang="en-US" dirty="0" err="1"/>
              <a:t>dengan</a:t>
            </a:r>
            <a:r>
              <a:rPr lang="en-US" dirty="0"/>
              <a:t> </a:t>
            </a:r>
            <a:r>
              <a:rPr lang="en-US" dirty="0" err="1"/>
              <a:t>nama</a:t>
            </a:r>
            <a:r>
              <a:rPr lang="en-US" dirty="0"/>
              <a:t> Class Model yang </a:t>
            </a:r>
            <a:r>
              <a:rPr lang="en-US" dirty="0" err="1"/>
              <a:t>terlibat</a:t>
            </a:r>
            <a:r>
              <a:rPr lang="en-US" dirty="0"/>
              <a:t>.</a:t>
            </a:r>
          </a:p>
        </p:txBody>
      </p:sp>
    </p:spTree>
    <p:extLst>
      <p:ext uri="{BB962C8B-B14F-4D97-AF65-F5344CB8AC3E}">
        <p14:creationId xmlns:p14="http://schemas.microsoft.com/office/powerpoint/2010/main" val="193214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Eloquent ORM</a:t>
            </a:r>
          </a:p>
        </p:txBody>
      </p:sp>
      <p:sp>
        <p:nvSpPr>
          <p:cNvPr id="4" name="Content Placeholder 2"/>
          <p:cNvSpPr>
            <a:spLocks noGrp="1"/>
          </p:cNvSpPr>
          <p:nvPr>
            <p:ph sz="quarter" idx="1"/>
          </p:nvPr>
        </p:nvSpPr>
        <p:spPr>
          <a:xfrm>
            <a:off x="304800" y="1524000"/>
            <a:ext cx="9296400" cy="5029200"/>
          </a:xfrm>
        </p:spPr>
        <p:txBody>
          <a:bodyPr>
            <a:normAutofit/>
          </a:bodyPr>
          <a:lstStyle/>
          <a:p>
            <a:pPr algn="just">
              <a:lnSpc>
                <a:spcPct val="150000"/>
              </a:lnSpc>
              <a:spcBef>
                <a:spcPts val="0"/>
              </a:spcBef>
              <a:spcAft>
                <a:spcPts val="1800"/>
              </a:spcAft>
            </a:pPr>
            <a:r>
              <a:rPr lang="en-US" dirty="0"/>
              <a:t>Contoh </a:t>
            </a:r>
            <a:r>
              <a:rPr lang="en-US" dirty="0" err="1"/>
              <a:t>senarai</a:t>
            </a:r>
            <a:r>
              <a:rPr lang="en-US" dirty="0"/>
              <a:t> </a:t>
            </a:r>
            <a:r>
              <a:rPr lang="en-US" dirty="0" err="1"/>
              <a:t>mendapatkan</a:t>
            </a:r>
            <a:r>
              <a:rPr lang="en-US" dirty="0"/>
              <a:t> data </a:t>
            </a:r>
            <a:r>
              <a:rPr lang="en-US" dirty="0" err="1"/>
              <a:t>daripada</a:t>
            </a:r>
            <a:r>
              <a:rPr lang="en-US" dirty="0"/>
              <a:t> table database yang </a:t>
            </a:r>
            <a:r>
              <a:rPr lang="en-US" dirty="0" err="1"/>
              <a:t>terlibat</a:t>
            </a:r>
            <a:r>
              <a:rPr lang="en-US" dirty="0"/>
              <a:t>:</a:t>
            </a:r>
          </a:p>
          <a:p>
            <a:pPr lvl="1" algn="just">
              <a:lnSpc>
                <a:spcPct val="150000"/>
              </a:lnSpc>
              <a:spcBef>
                <a:spcPts val="0"/>
              </a:spcBef>
              <a:spcAft>
                <a:spcPts val="1800"/>
              </a:spcAft>
            </a:pPr>
            <a:r>
              <a:rPr lang="en-US" dirty="0"/>
              <a:t>Model::find(ID)</a:t>
            </a:r>
          </a:p>
          <a:p>
            <a:pPr lvl="1" algn="just">
              <a:lnSpc>
                <a:spcPct val="150000"/>
              </a:lnSpc>
              <a:spcBef>
                <a:spcPts val="0"/>
              </a:spcBef>
              <a:spcAft>
                <a:spcPts val="1800"/>
              </a:spcAft>
            </a:pPr>
            <a:r>
              <a:rPr lang="en-US" dirty="0"/>
              <a:t>Model::where(‘</a:t>
            </a:r>
            <a:r>
              <a:rPr lang="en-US" i="1" dirty="0"/>
              <a:t>column</a:t>
            </a:r>
            <a:r>
              <a:rPr lang="en-US" dirty="0"/>
              <a:t>’, ‘</a:t>
            </a:r>
            <a:r>
              <a:rPr lang="en-US" i="1" dirty="0"/>
              <a:t>data</a:t>
            </a:r>
            <a:r>
              <a:rPr lang="en-US" dirty="0"/>
              <a:t>’)</a:t>
            </a:r>
          </a:p>
          <a:p>
            <a:pPr lvl="1" algn="just">
              <a:lnSpc>
                <a:spcPct val="150000"/>
              </a:lnSpc>
              <a:spcBef>
                <a:spcPts val="0"/>
              </a:spcBef>
              <a:spcAft>
                <a:spcPts val="1800"/>
              </a:spcAft>
            </a:pPr>
            <a:r>
              <a:rPr lang="en-US" dirty="0"/>
              <a:t>Model::</a:t>
            </a:r>
            <a:r>
              <a:rPr lang="en-US" dirty="0" err="1"/>
              <a:t>orderBy</a:t>
            </a:r>
            <a:r>
              <a:rPr lang="en-US" dirty="0"/>
              <a:t>(‘</a:t>
            </a:r>
            <a:r>
              <a:rPr lang="en-US" i="1" dirty="0"/>
              <a:t>column</a:t>
            </a:r>
            <a:r>
              <a:rPr lang="en-US" dirty="0"/>
              <a:t>’)</a:t>
            </a:r>
          </a:p>
          <a:p>
            <a:pPr lvl="1" algn="just">
              <a:lnSpc>
                <a:spcPct val="150000"/>
              </a:lnSpc>
              <a:spcBef>
                <a:spcPts val="0"/>
              </a:spcBef>
              <a:spcAft>
                <a:spcPts val="1800"/>
              </a:spcAft>
            </a:pPr>
            <a:r>
              <a:rPr lang="en-US" dirty="0"/>
              <a:t>Model::paginate(numbers)</a:t>
            </a:r>
          </a:p>
          <a:p>
            <a:pPr lvl="1" algn="just">
              <a:lnSpc>
                <a:spcPct val="150000"/>
              </a:lnSpc>
              <a:spcBef>
                <a:spcPts val="0"/>
              </a:spcBef>
              <a:spcAft>
                <a:spcPts val="1800"/>
              </a:spcAft>
            </a:pPr>
            <a:r>
              <a:rPr lang="en-US" dirty="0"/>
              <a:t>Mode::</a:t>
            </a:r>
            <a:r>
              <a:rPr lang="en-US" dirty="0" err="1"/>
              <a:t>groupBy</a:t>
            </a:r>
            <a:r>
              <a:rPr lang="en-US" dirty="0"/>
              <a:t>(‘</a:t>
            </a:r>
            <a:r>
              <a:rPr lang="en-US" i="1" dirty="0"/>
              <a:t>column</a:t>
            </a:r>
            <a:r>
              <a:rPr lang="en-US" dirty="0"/>
              <a:t>’)</a:t>
            </a:r>
          </a:p>
        </p:txBody>
      </p:sp>
    </p:spTree>
    <p:extLst>
      <p:ext uri="{BB962C8B-B14F-4D97-AF65-F5344CB8AC3E}">
        <p14:creationId xmlns:p14="http://schemas.microsoft.com/office/powerpoint/2010/main" val="101116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Eloquent ORM</a:t>
            </a:r>
          </a:p>
        </p:txBody>
      </p:sp>
      <p:sp>
        <p:nvSpPr>
          <p:cNvPr id="4" name="Content Placeholder 2"/>
          <p:cNvSpPr>
            <a:spLocks noGrp="1"/>
          </p:cNvSpPr>
          <p:nvPr>
            <p:ph sz="quarter" idx="1"/>
          </p:nvPr>
        </p:nvSpPr>
        <p:spPr>
          <a:xfrm>
            <a:off x="304800" y="1524000"/>
            <a:ext cx="9296400" cy="5029200"/>
          </a:xfrm>
        </p:spPr>
        <p:txBody>
          <a:bodyPr>
            <a:normAutofit lnSpcReduction="10000"/>
          </a:bodyPr>
          <a:lstStyle/>
          <a:p>
            <a:pPr algn="just">
              <a:lnSpc>
                <a:spcPct val="150000"/>
              </a:lnSpc>
              <a:spcBef>
                <a:spcPts val="0"/>
              </a:spcBef>
              <a:spcAft>
                <a:spcPts val="1800"/>
              </a:spcAft>
            </a:pPr>
            <a:r>
              <a:rPr lang="en-US" dirty="0"/>
              <a:t>Antara </a:t>
            </a:r>
            <a:r>
              <a:rPr lang="en-US" dirty="0" err="1"/>
              <a:t>senarai</a:t>
            </a:r>
            <a:r>
              <a:rPr lang="en-US" dirty="0"/>
              <a:t> methods yang </a:t>
            </a:r>
            <a:r>
              <a:rPr lang="en-US" dirty="0" err="1"/>
              <a:t>boleh</a:t>
            </a:r>
            <a:r>
              <a:rPr lang="en-US" dirty="0"/>
              <a:t> </a:t>
            </a:r>
            <a:r>
              <a:rPr lang="en-US" dirty="0" err="1"/>
              <a:t>digunakan</a:t>
            </a:r>
            <a:r>
              <a:rPr lang="en-US" dirty="0"/>
              <a:t> </a:t>
            </a:r>
            <a:r>
              <a:rPr lang="en-US" dirty="0" err="1"/>
              <a:t>untuk</a:t>
            </a:r>
            <a:r>
              <a:rPr lang="en-US" dirty="0"/>
              <a:t> </a:t>
            </a:r>
            <a:r>
              <a:rPr lang="en-US" dirty="0" err="1"/>
              <a:t>mendapatkan</a:t>
            </a:r>
            <a:r>
              <a:rPr lang="en-US" dirty="0"/>
              <a:t> data </a:t>
            </a:r>
            <a:r>
              <a:rPr lang="en-US" dirty="0" err="1"/>
              <a:t>daripada</a:t>
            </a:r>
            <a:r>
              <a:rPr lang="en-US" dirty="0"/>
              <a:t> database </a:t>
            </a:r>
            <a:r>
              <a:rPr lang="en-US" dirty="0" err="1"/>
              <a:t>adalah</a:t>
            </a:r>
            <a:r>
              <a:rPr lang="en-US" dirty="0"/>
              <a:t> </a:t>
            </a:r>
            <a:r>
              <a:rPr lang="en-US" dirty="0" err="1"/>
              <a:t>seperti</a:t>
            </a:r>
            <a:r>
              <a:rPr lang="en-US" dirty="0"/>
              <a:t>:</a:t>
            </a:r>
          </a:p>
          <a:p>
            <a:pPr lvl="1" algn="just">
              <a:lnSpc>
                <a:spcPct val="150000"/>
              </a:lnSpc>
              <a:spcBef>
                <a:spcPts val="0"/>
              </a:spcBef>
              <a:spcAft>
                <a:spcPts val="1800"/>
              </a:spcAft>
            </a:pPr>
            <a:r>
              <a:rPr lang="en-US" dirty="0"/>
              <a:t>Model::where(‘column’, ‘data’)-&gt;count()</a:t>
            </a:r>
          </a:p>
          <a:p>
            <a:pPr lvl="1" algn="just">
              <a:lnSpc>
                <a:spcPct val="150000"/>
              </a:lnSpc>
              <a:spcBef>
                <a:spcPts val="0"/>
              </a:spcBef>
              <a:spcAft>
                <a:spcPts val="1800"/>
              </a:spcAft>
            </a:pPr>
            <a:r>
              <a:rPr lang="en-US" dirty="0"/>
              <a:t>Model::sum(‘</a:t>
            </a:r>
            <a:r>
              <a:rPr lang="en-US" i="1" dirty="0"/>
              <a:t>column</a:t>
            </a:r>
            <a:r>
              <a:rPr lang="en-US" dirty="0"/>
              <a:t>’)</a:t>
            </a:r>
          </a:p>
          <a:p>
            <a:pPr lvl="1" algn="just">
              <a:lnSpc>
                <a:spcPct val="150000"/>
              </a:lnSpc>
              <a:spcBef>
                <a:spcPts val="0"/>
              </a:spcBef>
              <a:spcAft>
                <a:spcPts val="1800"/>
              </a:spcAft>
            </a:pPr>
            <a:r>
              <a:rPr lang="en-US" dirty="0"/>
              <a:t>Model::</a:t>
            </a:r>
            <a:r>
              <a:rPr lang="en-US" dirty="0" err="1"/>
              <a:t>whereIn</a:t>
            </a:r>
            <a:r>
              <a:rPr lang="en-US" dirty="0"/>
              <a:t>(‘</a:t>
            </a:r>
            <a:r>
              <a:rPr lang="en-US" i="1" dirty="0"/>
              <a:t>column</a:t>
            </a:r>
            <a:r>
              <a:rPr lang="en-US" dirty="0"/>
              <a:t>’, </a:t>
            </a:r>
            <a:r>
              <a:rPr lang="en-US" i="1" dirty="0"/>
              <a:t>array</a:t>
            </a:r>
            <a:r>
              <a:rPr lang="en-US" dirty="0"/>
              <a:t>)</a:t>
            </a:r>
          </a:p>
          <a:p>
            <a:pPr lvl="1" algn="just">
              <a:lnSpc>
                <a:spcPct val="150000"/>
              </a:lnSpc>
              <a:spcBef>
                <a:spcPts val="0"/>
              </a:spcBef>
              <a:spcAft>
                <a:spcPts val="1800"/>
              </a:spcAft>
            </a:pPr>
            <a:r>
              <a:rPr lang="en-US" dirty="0"/>
              <a:t>Model:: </a:t>
            </a:r>
            <a:r>
              <a:rPr lang="en-US" dirty="0" err="1"/>
              <a:t>whereNotIn</a:t>
            </a:r>
            <a:r>
              <a:rPr lang="en-US" dirty="0"/>
              <a:t>(‘</a:t>
            </a:r>
            <a:r>
              <a:rPr lang="en-US" i="1" dirty="0"/>
              <a:t>column</a:t>
            </a:r>
            <a:r>
              <a:rPr lang="en-US" dirty="0"/>
              <a:t>’, </a:t>
            </a:r>
            <a:r>
              <a:rPr lang="en-US" i="1" dirty="0"/>
              <a:t>array</a:t>
            </a:r>
            <a:r>
              <a:rPr lang="en-US" dirty="0"/>
              <a:t>)</a:t>
            </a:r>
          </a:p>
          <a:p>
            <a:pPr algn="just">
              <a:lnSpc>
                <a:spcPct val="150000"/>
              </a:lnSpc>
              <a:spcBef>
                <a:spcPts val="0"/>
              </a:spcBef>
              <a:spcAft>
                <a:spcPts val="1800"/>
              </a:spcAft>
            </a:pPr>
            <a:r>
              <a:rPr lang="en-US" dirty="0" err="1"/>
              <a:t>Informasi</a:t>
            </a:r>
            <a:r>
              <a:rPr lang="en-US" dirty="0"/>
              <a:t> </a:t>
            </a:r>
            <a:r>
              <a:rPr lang="en-US" dirty="0" err="1"/>
              <a:t>lanjut</a:t>
            </a:r>
            <a:r>
              <a:rPr lang="en-US" dirty="0"/>
              <a:t>, </a:t>
            </a:r>
            <a:r>
              <a:rPr lang="en-US" dirty="0" err="1"/>
              <a:t>layari</a:t>
            </a:r>
            <a:r>
              <a:rPr lang="en-US" dirty="0"/>
              <a:t> https://laravel.com/docs/6.x/eloquent</a:t>
            </a:r>
          </a:p>
        </p:txBody>
      </p:sp>
    </p:spTree>
    <p:extLst>
      <p:ext uri="{BB962C8B-B14F-4D97-AF65-F5344CB8AC3E}">
        <p14:creationId xmlns:p14="http://schemas.microsoft.com/office/powerpoint/2010/main" val="375224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Eloquent ORM</a:t>
            </a:r>
          </a:p>
        </p:txBody>
      </p:sp>
      <p:sp>
        <p:nvSpPr>
          <p:cNvPr id="4" name="Content Placeholder 2"/>
          <p:cNvSpPr>
            <a:spLocks noGrp="1"/>
          </p:cNvSpPr>
          <p:nvPr>
            <p:ph sz="quarter" idx="1"/>
          </p:nvPr>
        </p:nvSpPr>
        <p:spPr>
          <a:xfrm>
            <a:off x="304800" y="1524000"/>
            <a:ext cx="9296400" cy="5029200"/>
          </a:xfrm>
        </p:spPr>
        <p:txBody>
          <a:bodyPr>
            <a:normAutofit fontScale="85000" lnSpcReduction="10000"/>
          </a:bodyPr>
          <a:lstStyle/>
          <a:p>
            <a:pPr algn="just">
              <a:lnSpc>
                <a:spcPct val="150000"/>
              </a:lnSpc>
              <a:spcBef>
                <a:spcPts val="0"/>
              </a:spcBef>
              <a:spcAft>
                <a:spcPts val="1800"/>
              </a:spcAft>
            </a:pPr>
            <a:r>
              <a:rPr lang="en-US" dirty="0"/>
              <a:t>Antara </a:t>
            </a:r>
            <a:r>
              <a:rPr lang="en-US" dirty="0" err="1"/>
              <a:t>senarai</a:t>
            </a:r>
            <a:r>
              <a:rPr lang="en-US" dirty="0"/>
              <a:t> methods yang </a:t>
            </a:r>
            <a:r>
              <a:rPr lang="en-US" dirty="0" err="1"/>
              <a:t>boleh</a:t>
            </a:r>
            <a:r>
              <a:rPr lang="en-US" dirty="0"/>
              <a:t> </a:t>
            </a:r>
            <a:r>
              <a:rPr lang="en-US" dirty="0" err="1"/>
              <a:t>digunakan</a:t>
            </a:r>
            <a:r>
              <a:rPr lang="en-US" dirty="0"/>
              <a:t> </a:t>
            </a:r>
            <a:r>
              <a:rPr lang="en-US" dirty="0" err="1"/>
              <a:t>untuk</a:t>
            </a:r>
            <a:r>
              <a:rPr lang="en-US" dirty="0"/>
              <a:t> </a:t>
            </a:r>
            <a:r>
              <a:rPr lang="en-US" dirty="0" err="1"/>
              <a:t>menyimpan</a:t>
            </a:r>
            <a:r>
              <a:rPr lang="en-US" dirty="0"/>
              <a:t> data </a:t>
            </a:r>
            <a:r>
              <a:rPr lang="en-US" dirty="0" err="1"/>
              <a:t>ke</a:t>
            </a:r>
            <a:r>
              <a:rPr lang="en-US" dirty="0"/>
              <a:t> </a:t>
            </a:r>
            <a:r>
              <a:rPr lang="en-US" dirty="0" err="1"/>
              <a:t>dalam</a:t>
            </a:r>
            <a:r>
              <a:rPr lang="en-US" dirty="0"/>
              <a:t> database </a:t>
            </a:r>
            <a:r>
              <a:rPr lang="en-US" dirty="0" err="1"/>
              <a:t>adalah</a:t>
            </a:r>
            <a:r>
              <a:rPr lang="en-US" dirty="0"/>
              <a:t> </a:t>
            </a:r>
            <a:r>
              <a:rPr lang="en-US" dirty="0" err="1"/>
              <a:t>seperti</a:t>
            </a:r>
            <a:r>
              <a:rPr lang="en-US" dirty="0"/>
              <a:t>:</a:t>
            </a:r>
          </a:p>
          <a:p>
            <a:pPr lvl="1" algn="just">
              <a:lnSpc>
                <a:spcPct val="150000"/>
              </a:lnSpc>
              <a:spcBef>
                <a:spcPts val="0"/>
              </a:spcBef>
              <a:spcAft>
                <a:spcPts val="1800"/>
              </a:spcAft>
            </a:pPr>
            <a:r>
              <a:rPr lang="en-US" dirty="0"/>
              <a:t>Model::create( $data );</a:t>
            </a:r>
          </a:p>
          <a:p>
            <a:pPr lvl="1" algn="just">
              <a:lnSpc>
                <a:spcPct val="150000"/>
              </a:lnSpc>
              <a:spcBef>
                <a:spcPts val="0"/>
              </a:spcBef>
              <a:spcAft>
                <a:spcPts val="1800"/>
              </a:spcAft>
            </a:pPr>
            <a:r>
              <a:rPr lang="en-US" dirty="0"/>
              <a:t>Model::find( $id )-&gt;update( $data );</a:t>
            </a:r>
          </a:p>
          <a:p>
            <a:pPr algn="just">
              <a:lnSpc>
                <a:spcPct val="150000"/>
              </a:lnSpc>
              <a:spcBef>
                <a:spcPts val="0"/>
              </a:spcBef>
              <a:spcAft>
                <a:spcPts val="1800"/>
              </a:spcAft>
            </a:pPr>
            <a:r>
              <a:rPr lang="en-US" dirty="0" err="1"/>
              <a:t>Atau</a:t>
            </a:r>
            <a:r>
              <a:rPr lang="en-US" dirty="0"/>
              <a:t> </a:t>
            </a:r>
            <a:r>
              <a:rPr lang="en-US" dirty="0" err="1"/>
              <a:t>menerusi</a:t>
            </a:r>
            <a:r>
              <a:rPr lang="en-US" dirty="0"/>
              <a:t> new Object </a:t>
            </a:r>
            <a:r>
              <a:rPr lang="en-US" dirty="0" err="1"/>
              <a:t>seperti</a:t>
            </a:r>
            <a:r>
              <a:rPr lang="en-US" dirty="0"/>
              <a:t>:</a:t>
            </a:r>
          </a:p>
          <a:p>
            <a:pPr lvl="1" algn="just">
              <a:lnSpc>
                <a:spcPct val="150000"/>
              </a:lnSpc>
              <a:spcBef>
                <a:spcPts val="0"/>
              </a:spcBef>
              <a:spcAft>
                <a:spcPts val="1800"/>
              </a:spcAft>
            </a:pPr>
            <a:r>
              <a:rPr lang="en-US" dirty="0"/>
              <a:t>$data = new Model; // </a:t>
            </a:r>
            <a:r>
              <a:rPr lang="en-US" dirty="0" err="1"/>
              <a:t>atau</a:t>
            </a:r>
            <a:r>
              <a:rPr lang="en-US" dirty="0"/>
              <a:t> Model::find($id);</a:t>
            </a:r>
          </a:p>
          <a:p>
            <a:pPr lvl="1" algn="just">
              <a:lnSpc>
                <a:spcPct val="150000"/>
              </a:lnSpc>
              <a:spcBef>
                <a:spcPts val="0"/>
              </a:spcBef>
              <a:spcAft>
                <a:spcPts val="1800"/>
              </a:spcAft>
            </a:pPr>
            <a:r>
              <a:rPr lang="en-US" dirty="0"/>
              <a:t>$data-&gt;property = $request-&gt;input(‘property’);</a:t>
            </a:r>
          </a:p>
          <a:p>
            <a:pPr lvl="1" algn="just">
              <a:lnSpc>
                <a:spcPct val="150000"/>
              </a:lnSpc>
              <a:spcBef>
                <a:spcPts val="0"/>
              </a:spcBef>
              <a:spcAft>
                <a:spcPts val="1800"/>
              </a:spcAft>
            </a:pPr>
            <a:r>
              <a:rPr lang="en-US" dirty="0"/>
              <a:t>$data-&gt;save();</a:t>
            </a:r>
          </a:p>
        </p:txBody>
      </p:sp>
    </p:spTree>
    <p:extLst>
      <p:ext uri="{BB962C8B-B14F-4D97-AF65-F5344CB8AC3E}">
        <p14:creationId xmlns:p14="http://schemas.microsoft.com/office/powerpoint/2010/main" val="159453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Eloquent ORM – Mass </a:t>
            </a:r>
            <a:r>
              <a:rPr lang="en-US" dirty="0" err="1"/>
              <a:t>Assigment</a:t>
            </a:r>
            <a:endParaRPr lang="en-US" dirty="0"/>
          </a:p>
        </p:txBody>
      </p:sp>
      <p:sp>
        <p:nvSpPr>
          <p:cNvPr id="4" name="Content Placeholder 2"/>
          <p:cNvSpPr>
            <a:spLocks noGrp="1"/>
          </p:cNvSpPr>
          <p:nvPr>
            <p:ph sz="quarter" idx="1"/>
          </p:nvPr>
        </p:nvSpPr>
        <p:spPr>
          <a:xfrm>
            <a:off x="381000" y="1524000"/>
            <a:ext cx="9144000" cy="4953000"/>
          </a:xfrm>
        </p:spPr>
        <p:txBody>
          <a:bodyPr>
            <a:normAutofit/>
          </a:bodyPr>
          <a:lstStyle/>
          <a:p>
            <a:pPr algn="just">
              <a:lnSpc>
                <a:spcPct val="150000"/>
              </a:lnSpc>
              <a:spcBef>
                <a:spcPts val="0"/>
              </a:spcBef>
              <a:spcAft>
                <a:spcPts val="1800"/>
              </a:spcAft>
            </a:pPr>
            <a:r>
              <a:rPr lang="en-US" dirty="0"/>
              <a:t>Penggunaan Model </a:t>
            </a:r>
            <a:r>
              <a:rPr lang="en-US" dirty="0" err="1"/>
              <a:t>dapat</a:t>
            </a:r>
            <a:r>
              <a:rPr lang="en-US" dirty="0"/>
              <a:t> </a:t>
            </a:r>
            <a:r>
              <a:rPr lang="en-US" dirty="0" err="1"/>
              <a:t>meringkaskan</a:t>
            </a:r>
            <a:r>
              <a:rPr lang="en-US" dirty="0"/>
              <a:t> </a:t>
            </a:r>
            <a:r>
              <a:rPr lang="en-US" dirty="0" err="1"/>
              <a:t>lagi</a:t>
            </a:r>
            <a:r>
              <a:rPr lang="en-US" dirty="0"/>
              <a:t> proses </a:t>
            </a:r>
            <a:r>
              <a:rPr lang="en-US" dirty="0" err="1"/>
              <a:t>kemasukan</a:t>
            </a:r>
            <a:r>
              <a:rPr lang="en-US" dirty="0"/>
              <a:t> data </a:t>
            </a:r>
            <a:r>
              <a:rPr lang="en-US" dirty="0" err="1"/>
              <a:t>dan</a:t>
            </a:r>
            <a:r>
              <a:rPr lang="en-US" dirty="0"/>
              <a:t> </a:t>
            </a:r>
            <a:r>
              <a:rPr lang="en-US" dirty="0" err="1"/>
              <a:t>kemaskini</a:t>
            </a:r>
            <a:r>
              <a:rPr lang="en-US" dirty="0"/>
              <a:t> data </a:t>
            </a:r>
            <a:r>
              <a:rPr lang="en-US" dirty="0" err="1"/>
              <a:t>ke</a:t>
            </a:r>
            <a:r>
              <a:rPr lang="en-US" dirty="0"/>
              <a:t> </a:t>
            </a:r>
            <a:r>
              <a:rPr lang="en-US" dirty="0" err="1"/>
              <a:t>dalam</a:t>
            </a:r>
            <a:r>
              <a:rPr lang="en-US" dirty="0"/>
              <a:t> database </a:t>
            </a:r>
            <a:r>
              <a:rPr lang="en-US" dirty="0" err="1"/>
              <a:t>selain</a:t>
            </a:r>
            <a:r>
              <a:rPr lang="en-US" dirty="0"/>
              <a:t> </a:t>
            </a:r>
            <a:r>
              <a:rPr lang="en-US" dirty="0" err="1"/>
              <a:t>dapat</a:t>
            </a:r>
            <a:r>
              <a:rPr lang="en-US" dirty="0"/>
              <a:t> </a:t>
            </a:r>
            <a:r>
              <a:rPr lang="en-US" dirty="0" err="1"/>
              <a:t>meningkatkan</a:t>
            </a:r>
            <a:r>
              <a:rPr lang="en-US" dirty="0"/>
              <a:t> </a:t>
            </a:r>
            <a:r>
              <a:rPr lang="en-US" dirty="0" err="1"/>
              <a:t>lagi</a:t>
            </a:r>
            <a:r>
              <a:rPr lang="en-US" dirty="0"/>
              <a:t> </a:t>
            </a:r>
            <a:r>
              <a:rPr lang="en-US" dirty="0" err="1"/>
              <a:t>isu</a:t>
            </a:r>
            <a:r>
              <a:rPr lang="en-US" dirty="0"/>
              <a:t> </a:t>
            </a:r>
            <a:r>
              <a:rPr lang="en-US" dirty="0" err="1"/>
              <a:t>keselamatan</a:t>
            </a:r>
            <a:r>
              <a:rPr lang="en-US" dirty="0"/>
              <a:t> </a:t>
            </a:r>
            <a:r>
              <a:rPr lang="en-US" dirty="0" err="1"/>
              <a:t>terhadap</a:t>
            </a:r>
            <a:r>
              <a:rPr lang="en-US" dirty="0"/>
              <a:t> database </a:t>
            </a:r>
            <a:r>
              <a:rPr lang="en-US" dirty="0" err="1"/>
              <a:t>kita</a:t>
            </a:r>
            <a:r>
              <a:rPr lang="en-US" dirty="0"/>
              <a:t>.</a:t>
            </a:r>
          </a:p>
          <a:p>
            <a:pPr algn="just">
              <a:lnSpc>
                <a:spcPct val="150000"/>
              </a:lnSpc>
              <a:spcBef>
                <a:spcPts val="0"/>
              </a:spcBef>
              <a:spcAft>
                <a:spcPts val="1800"/>
              </a:spcAft>
            </a:pPr>
            <a:r>
              <a:rPr lang="en-US" dirty="0"/>
              <a:t>Laravel </a:t>
            </a:r>
            <a:r>
              <a:rPr lang="en-US" dirty="0" err="1"/>
              <a:t>menerusi</a:t>
            </a:r>
            <a:r>
              <a:rPr lang="en-US" dirty="0"/>
              <a:t> Class Request </a:t>
            </a:r>
            <a:r>
              <a:rPr lang="en-US" dirty="0" err="1"/>
              <a:t>boleh</a:t>
            </a:r>
            <a:r>
              <a:rPr lang="en-US" dirty="0"/>
              <a:t> </a:t>
            </a:r>
            <a:r>
              <a:rPr lang="en-US" dirty="0" err="1"/>
              <a:t>menerima</a:t>
            </a:r>
            <a:r>
              <a:rPr lang="en-US" dirty="0"/>
              <a:t> SEMUA data yang </a:t>
            </a:r>
            <a:r>
              <a:rPr lang="en-US" dirty="0" err="1"/>
              <a:t>dikirimkan</a:t>
            </a:r>
            <a:r>
              <a:rPr lang="en-US" dirty="0"/>
              <a:t> </a:t>
            </a:r>
            <a:r>
              <a:rPr lang="en-US" dirty="0" err="1"/>
              <a:t>daripada</a:t>
            </a:r>
            <a:r>
              <a:rPr lang="en-US" dirty="0"/>
              <a:t> </a:t>
            </a:r>
            <a:r>
              <a:rPr lang="en-US" dirty="0" err="1"/>
              <a:t>borang</a:t>
            </a:r>
            <a:r>
              <a:rPr lang="en-US" dirty="0"/>
              <a:t> </a:t>
            </a:r>
            <a:r>
              <a:rPr lang="en-US" dirty="0" err="1"/>
              <a:t>menggunakan</a:t>
            </a:r>
            <a:r>
              <a:rPr lang="en-US" dirty="0"/>
              <a:t> method $request-&gt;all();</a:t>
            </a:r>
          </a:p>
          <a:p>
            <a:pPr algn="just">
              <a:lnSpc>
                <a:spcPct val="150000"/>
              </a:lnSpc>
              <a:spcBef>
                <a:spcPts val="0"/>
              </a:spcBef>
              <a:spcAft>
                <a:spcPts val="1800"/>
              </a:spcAft>
            </a:pPr>
            <a:r>
              <a:rPr lang="en-US" dirty="0"/>
              <a:t>SEMUA data </a:t>
            </a:r>
            <a:r>
              <a:rPr lang="en-US" dirty="0" err="1"/>
              <a:t>ini</a:t>
            </a:r>
            <a:r>
              <a:rPr lang="en-US" dirty="0"/>
              <a:t> pula </a:t>
            </a:r>
            <a:r>
              <a:rPr lang="en-US" dirty="0" err="1"/>
              <a:t>boleh</a:t>
            </a:r>
            <a:r>
              <a:rPr lang="en-US" dirty="0"/>
              <a:t> </a:t>
            </a:r>
            <a:r>
              <a:rPr lang="en-US" dirty="0" err="1"/>
              <a:t>disimpan</a:t>
            </a:r>
            <a:r>
              <a:rPr lang="en-US" dirty="0"/>
              <a:t> </a:t>
            </a:r>
            <a:r>
              <a:rPr lang="en-US" dirty="0" err="1"/>
              <a:t>ke</a:t>
            </a:r>
            <a:r>
              <a:rPr lang="en-US" dirty="0"/>
              <a:t> </a:t>
            </a:r>
            <a:r>
              <a:rPr lang="en-US" dirty="0" err="1"/>
              <a:t>dalam</a:t>
            </a:r>
            <a:r>
              <a:rPr lang="en-US" dirty="0"/>
              <a:t> database </a:t>
            </a:r>
            <a:r>
              <a:rPr lang="en-US" dirty="0" err="1"/>
              <a:t>menerusi</a:t>
            </a:r>
            <a:r>
              <a:rPr lang="en-US" dirty="0"/>
              <a:t> Mass </a:t>
            </a:r>
            <a:r>
              <a:rPr lang="en-US" dirty="0" err="1"/>
              <a:t>Assigment</a:t>
            </a:r>
            <a:r>
              <a:rPr lang="en-US" dirty="0"/>
              <a:t>.</a:t>
            </a:r>
          </a:p>
        </p:txBody>
      </p:sp>
    </p:spTree>
    <p:extLst>
      <p:ext uri="{BB962C8B-B14F-4D97-AF65-F5344CB8AC3E}">
        <p14:creationId xmlns:p14="http://schemas.microsoft.com/office/powerpoint/2010/main" val="111822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Eloquent ORM – Mass </a:t>
            </a:r>
            <a:r>
              <a:rPr lang="en-US" dirty="0" err="1"/>
              <a:t>Assigment</a:t>
            </a:r>
            <a:endParaRPr lang="en-US" dirty="0"/>
          </a:p>
        </p:txBody>
      </p:sp>
      <p:sp>
        <p:nvSpPr>
          <p:cNvPr id="4" name="Content Placeholder 2"/>
          <p:cNvSpPr>
            <a:spLocks noGrp="1"/>
          </p:cNvSpPr>
          <p:nvPr>
            <p:ph sz="quarter" idx="1"/>
          </p:nvPr>
        </p:nvSpPr>
        <p:spPr>
          <a:xfrm>
            <a:off x="381000" y="1524000"/>
            <a:ext cx="9144000" cy="4953000"/>
          </a:xfrm>
        </p:spPr>
        <p:txBody>
          <a:bodyPr>
            <a:normAutofit lnSpcReduction="10000"/>
          </a:bodyPr>
          <a:lstStyle/>
          <a:p>
            <a:pPr algn="just">
              <a:lnSpc>
                <a:spcPct val="150000"/>
              </a:lnSpc>
              <a:spcBef>
                <a:spcPts val="0"/>
              </a:spcBef>
              <a:spcAft>
                <a:spcPts val="1800"/>
              </a:spcAft>
            </a:pPr>
            <a:r>
              <a:rPr lang="en-US" dirty="0"/>
              <a:t>Walaubagaimanapun, </a:t>
            </a:r>
            <a:r>
              <a:rPr lang="en-US" dirty="0" err="1"/>
              <a:t>penggunaan</a:t>
            </a:r>
            <a:r>
              <a:rPr lang="en-US" dirty="0"/>
              <a:t> Mass </a:t>
            </a:r>
            <a:r>
              <a:rPr lang="en-US" dirty="0" err="1"/>
              <a:t>Assigment</a:t>
            </a:r>
            <a:r>
              <a:rPr lang="en-US" dirty="0"/>
              <a:t> </a:t>
            </a:r>
            <a:r>
              <a:rPr lang="en-US" dirty="0" err="1"/>
              <a:t>ini</a:t>
            </a:r>
            <a:r>
              <a:rPr lang="en-US" dirty="0"/>
              <a:t> </a:t>
            </a:r>
            <a:r>
              <a:rPr lang="en-US" dirty="0" err="1"/>
              <a:t>amat</a:t>
            </a:r>
            <a:r>
              <a:rPr lang="en-US" dirty="0"/>
              <a:t> </a:t>
            </a:r>
            <a:r>
              <a:rPr lang="en-US" dirty="0" err="1"/>
              <a:t>berbahaya</a:t>
            </a:r>
            <a:r>
              <a:rPr lang="en-US" dirty="0"/>
              <a:t> </a:t>
            </a:r>
            <a:r>
              <a:rPr lang="en-US" dirty="0" err="1"/>
              <a:t>kepada</a:t>
            </a:r>
            <a:r>
              <a:rPr lang="en-US" dirty="0"/>
              <a:t> database </a:t>
            </a:r>
            <a:r>
              <a:rPr lang="en-US" dirty="0" err="1"/>
              <a:t>sekiranya</a:t>
            </a:r>
            <a:r>
              <a:rPr lang="en-US" dirty="0"/>
              <a:t> </a:t>
            </a:r>
            <a:r>
              <a:rPr lang="en-US" dirty="0" err="1"/>
              <a:t>kita</a:t>
            </a:r>
            <a:r>
              <a:rPr lang="en-US" dirty="0"/>
              <a:t> </a:t>
            </a:r>
            <a:r>
              <a:rPr lang="en-US" dirty="0" err="1"/>
              <a:t>tidak</a:t>
            </a:r>
            <a:r>
              <a:rPr lang="en-US" dirty="0"/>
              <a:t> </a:t>
            </a:r>
            <a:r>
              <a:rPr lang="en-US" dirty="0" err="1"/>
              <a:t>menetapkan</a:t>
            </a:r>
            <a:r>
              <a:rPr lang="en-US" dirty="0"/>
              <a:t> “</a:t>
            </a:r>
            <a:r>
              <a:rPr lang="en-US" b="1" i="1" dirty="0"/>
              <a:t>filter</a:t>
            </a:r>
            <a:r>
              <a:rPr lang="en-US" dirty="0"/>
              <a:t>” </a:t>
            </a:r>
            <a:r>
              <a:rPr lang="en-US" dirty="0" err="1"/>
              <a:t>bagi</a:t>
            </a:r>
            <a:r>
              <a:rPr lang="en-US" dirty="0"/>
              <a:t> data yang </a:t>
            </a:r>
            <a:r>
              <a:rPr lang="en-US" dirty="0" err="1"/>
              <a:t>diterima</a:t>
            </a:r>
            <a:r>
              <a:rPr lang="en-US" dirty="0"/>
              <a:t> </a:t>
            </a:r>
            <a:r>
              <a:rPr lang="en-US" dirty="0" err="1"/>
              <a:t>daripada</a:t>
            </a:r>
            <a:r>
              <a:rPr lang="en-US" dirty="0"/>
              <a:t> </a:t>
            </a:r>
            <a:r>
              <a:rPr lang="en-US" dirty="0" err="1"/>
              <a:t>borang</a:t>
            </a:r>
            <a:r>
              <a:rPr lang="en-US" dirty="0"/>
              <a:t>.</a:t>
            </a:r>
          </a:p>
          <a:p>
            <a:pPr algn="just">
              <a:lnSpc>
                <a:spcPct val="150000"/>
              </a:lnSpc>
              <a:spcBef>
                <a:spcPts val="0"/>
              </a:spcBef>
              <a:spcAft>
                <a:spcPts val="1800"/>
              </a:spcAft>
            </a:pPr>
            <a:r>
              <a:rPr lang="en-US" dirty="0" err="1"/>
              <a:t>Ini</a:t>
            </a:r>
            <a:r>
              <a:rPr lang="en-US" dirty="0"/>
              <a:t> </a:t>
            </a:r>
            <a:r>
              <a:rPr lang="en-US" dirty="0" err="1"/>
              <a:t>adalah</a:t>
            </a:r>
            <a:r>
              <a:rPr lang="en-US" dirty="0"/>
              <a:t> </a:t>
            </a:r>
            <a:r>
              <a:rPr lang="en-US" dirty="0" err="1"/>
              <a:t>kerana</a:t>
            </a:r>
            <a:r>
              <a:rPr lang="en-US" dirty="0"/>
              <a:t> </a:t>
            </a:r>
            <a:r>
              <a:rPr lang="en-US" dirty="0" err="1"/>
              <a:t>seseorang</a:t>
            </a:r>
            <a:r>
              <a:rPr lang="en-US" dirty="0"/>
              <a:t> </a:t>
            </a:r>
            <a:r>
              <a:rPr lang="en-US" dirty="0" err="1"/>
              <a:t>pengguna</a:t>
            </a:r>
            <a:r>
              <a:rPr lang="en-US" dirty="0"/>
              <a:t> </a:t>
            </a:r>
            <a:r>
              <a:rPr lang="en-US" dirty="0" err="1"/>
              <a:t>berpotensi</a:t>
            </a:r>
            <a:r>
              <a:rPr lang="en-US" dirty="0"/>
              <a:t> </a:t>
            </a:r>
            <a:r>
              <a:rPr lang="en-US" dirty="0" err="1"/>
              <a:t>untuk</a:t>
            </a:r>
            <a:r>
              <a:rPr lang="en-US" dirty="0"/>
              <a:t> </a:t>
            </a:r>
            <a:r>
              <a:rPr lang="en-US" b="1" dirty="0" err="1"/>
              <a:t>merubah</a:t>
            </a:r>
            <a:r>
              <a:rPr lang="en-US" b="1" dirty="0"/>
              <a:t> </a:t>
            </a:r>
            <a:r>
              <a:rPr lang="en-US" b="1" dirty="0" err="1"/>
              <a:t>struktur</a:t>
            </a:r>
            <a:r>
              <a:rPr lang="en-US" b="1" dirty="0"/>
              <a:t> data </a:t>
            </a:r>
            <a:r>
              <a:rPr lang="en-US" dirty="0"/>
              <a:t>yang </a:t>
            </a:r>
            <a:r>
              <a:rPr lang="en-US" dirty="0" err="1"/>
              <a:t>diperlukan</a:t>
            </a:r>
            <a:r>
              <a:rPr lang="en-US" dirty="0"/>
              <a:t> </a:t>
            </a:r>
            <a:r>
              <a:rPr lang="en-US" dirty="0" err="1"/>
              <a:t>seperti</a:t>
            </a:r>
            <a:r>
              <a:rPr lang="en-US" dirty="0"/>
              <a:t> </a:t>
            </a:r>
            <a:r>
              <a:rPr lang="en-US" dirty="0" err="1"/>
              <a:t>mengubah</a:t>
            </a:r>
            <a:r>
              <a:rPr lang="en-US" dirty="0"/>
              <a:t> status </a:t>
            </a:r>
            <a:r>
              <a:rPr lang="en-US" dirty="0" err="1"/>
              <a:t>dirinya</a:t>
            </a:r>
            <a:r>
              <a:rPr lang="en-US" dirty="0"/>
              <a:t> </a:t>
            </a:r>
            <a:r>
              <a:rPr lang="en-US" dirty="0" err="1"/>
              <a:t>daripada</a:t>
            </a:r>
            <a:r>
              <a:rPr lang="en-US" dirty="0"/>
              <a:t> user </a:t>
            </a:r>
            <a:r>
              <a:rPr lang="en-US" dirty="0" err="1"/>
              <a:t>kepada</a:t>
            </a:r>
            <a:r>
              <a:rPr lang="en-US" dirty="0"/>
              <a:t> admin.</a:t>
            </a:r>
          </a:p>
          <a:p>
            <a:pPr algn="just">
              <a:lnSpc>
                <a:spcPct val="150000"/>
              </a:lnSpc>
              <a:spcBef>
                <a:spcPts val="0"/>
              </a:spcBef>
              <a:spcAft>
                <a:spcPts val="1800"/>
              </a:spcAft>
            </a:pPr>
            <a:r>
              <a:rPr lang="en-US" dirty="0"/>
              <a:t>Jadi </a:t>
            </a:r>
            <a:r>
              <a:rPr lang="en-US" dirty="0" err="1"/>
              <a:t>untuk</a:t>
            </a:r>
            <a:r>
              <a:rPr lang="en-US" dirty="0"/>
              <a:t> </a:t>
            </a:r>
            <a:r>
              <a:rPr lang="en-US" dirty="0" err="1"/>
              <a:t>mengelakkan</a:t>
            </a:r>
            <a:r>
              <a:rPr lang="en-US" dirty="0"/>
              <a:t> </a:t>
            </a:r>
            <a:r>
              <a:rPr lang="en-US" dirty="0" err="1"/>
              <a:t>perkara</a:t>
            </a:r>
            <a:r>
              <a:rPr lang="en-US" dirty="0"/>
              <a:t> </a:t>
            </a:r>
            <a:r>
              <a:rPr lang="en-US" dirty="0" err="1"/>
              <a:t>ini</a:t>
            </a:r>
            <a:r>
              <a:rPr lang="en-US" dirty="0"/>
              <a:t> </a:t>
            </a:r>
            <a:r>
              <a:rPr lang="en-US" dirty="0" err="1"/>
              <a:t>terjadi</a:t>
            </a:r>
            <a:r>
              <a:rPr lang="en-US" dirty="0"/>
              <a:t>, Laravel </a:t>
            </a:r>
            <a:r>
              <a:rPr lang="en-US" dirty="0" err="1"/>
              <a:t>mewajibkan</a:t>
            </a:r>
            <a:r>
              <a:rPr lang="en-US" dirty="0"/>
              <a:t> </a:t>
            </a:r>
            <a:r>
              <a:rPr lang="en-US" dirty="0" err="1"/>
              <a:t>kita</a:t>
            </a:r>
            <a:r>
              <a:rPr lang="en-US" dirty="0"/>
              <a:t> </a:t>
            </a:r>
            <a:r>
              <a:rPr lang="en-US" dirty="0" err="1"/>
              <a:t>untuk</a:t>
            </a:r>
            <a:r>
              <a:rPr lang="en-US" dirty="0"/>
              <a:t> </a:t>
            </a:r>
            <a:r>
              <a:rPr lang="en-US" dirty="0" err="1"/>
              <a:t>menetapkan</a:t>
            </a:r>
            <a:r>
              <a:rPr lang="en-US" dirty="0"/>
              <a:t> property “</a:t>
            </a:r>
            <a:r>
              <a:rPr lang="en-US" i="1" dirty="0"/>
              <a:t>fillable</a:t>
            </a:r>
            <a:r>
              <a:rPr lang="en-US" dirty="0"/>
              <a:t>” </a:t>
            </a:r>
            <a:r>
              <a:rPr lang="en-US" dirty="0" err="1"/>
              <a:t>ataupun</a:t>
            </a:r>
            <a:r>
              <a:rPr lang="en-US" dirty="0"/>
              <a:t> “</a:t>
            </a:r>
            <a:r>
              <a:rPr lang="en-US" i="1" dirty="0"/>
              <a:t>guarded</a:t>
            </a:r>
            <a:r>
              <a:rPr lang="en-US" dirty="0"/>
              <a:t>” </a:t>
            </a:r>
            <a:r>
              <a:rPr lang="en-US" dirty="0" err="1"/>
              <a:t>pada</a:t>
            </a:r>
            <a:r>
              <a:rPr lang="en-US" dirty="0"/>
              <a:t> Model.</a:t>
            </a:r>
          </a:p>
        </p:txBody>
      </p:sp>
    </p:spTree>
    <p:extLst>
      <p:ext uri="{BB962C8B-B14F-4D97-AF65-F5344CB8AC3E}">
        <p14:creationId xmlns:p14="http://schemas.microsoft.com/office/powerpoint/2010/main" val="152639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Eloquent ORM – Mass </a:t>
            </a:r>
            <a:r>
              <a:rPr lang="en-US" dirty="0" err="1"/>
              <a:t>Assigment</a:t>
            </a:r>
            <a:endParaRPr lang="en-US" dirty="0"/>
          </a:p>
        </p:txBody>
      </p:sp>
      <p:sp>
        <p:nvSpPr>
          <p:cNvPr id="4" name="Content Placeholder 2"/>
          <p:cNvSpPr>
            <a:spLocks noGrp="1"/>
          </p:cNvSpPr>
          <p:nvPr>
            <p:ph sz="quarter" idx="1"/>
          </p:nvPr>
        </p:nvSpPr>
        <p:spPr>
          <a:xfrm>
            <a:off x="304800" y="1524000"/>
            <a:ext cx="9296400" cy="4724400"/>
          </a:xfrm>
        </p:spPr>
        <p:txBody>
          <a:bodyPr>
            <a:normAutofit/>
          </a:bodyPr>
          <a:lstStyle/>
          <a:p>
            <a:pPr>
              <a:lnSpc>
                <a:spcPct val="150000"/>
              </a:lnSpc>
            </a:pPr>
            <a:r>
              <a:rPr lang="en-US" dirty="0"/>
              <a:t>Dengan </a:t>
            </a:r>
            <a:r>
              <a:rPr lang="en-US" dirty="0" err="1"/>
              <a:t>menetapkan</a:t>
            </a:r>
            <a:r>
              <a:rPr lang="en-US" dirty="0"/>
              <a:t> </a:t>
            </a:r>
            <a:r>
              <a:rPr lang="en-US" dirty="0" err="1"/>
              <a:t>propery</a:t>
            </a:r>
            <a:r>
              <a:rPr lang="en-US" dirty="0"/>
              <a:t> $fillable </a:t>
            </a:r>
            <a:r>
              <a:rPr lang="en-US" dirty="0" err="1"/>
              <a:t>atau</a:t>
            </a:r>
            <a:r>
              <a:rPr lang="en-US" dirty="0"/>
              <a:t> $guarded, </a:t>
            </a:r>
            <a:r>
              <a:rPr lang="en-US" dirty="0" err="1"/>
              <a:t>ia</a:t>
            </a:r>
            <a:r>
              <a:rPr lang="en-US" dirty="0"/>
              <a:t> </a:t>
            </a:r>
            <a:r>
              <a:rPr lang="en-US" dirty="0" err="1"/>
              <a:t>dapat</a:t>
            </a:r>
            <a:r>
              <a:rPr lang="en-US" dirty="0"/>
              <a:t> </a:t>
            </a:r>
            <a:r>
              <a:rPr lang="en-US" dirty="0" err="1"/>
              <a:t>melakukan</a:t>
            </a:r>
            <a:r>
              <a:rPr lang="en-US" dirty="0"/>
              <a:t> “filter” </a:t>
            </a:r>
            <a:r>
              <a:rPr lang="en-US" dirty="0" err="1"/>
              <a:t>terhadap</a:t>
            </a:r>
            <a:r>
              <a:rPr lang="en-US" dirty="0"/>
              <a:t> data yang </a:t>
            </a:r>
            <a:r>
              <a:rPr lang="en-US" dirty="0" err="1"/>
              <a:t>bakal</a:t>
            </a:r>
            <a:r>
              <a:rPr lang="en-US" dirty="0"/>
              <a:t> </a:t>
            </a:r>
            <a:r>
              <a:rPr lang="en-US" dirty="0" err="1"/>
              <a:t>dimasukkan</a:t>
            </a:r>
            <a:r>
              <a:rPr lang="en-US" dirty="0"/>
              <a:t> </a:t>
            </a:r>
            <a:r>
              <a:rPr lang="en-US" dirty="0" err="1"/>
              <a:t>ke</a:t>
            </a:r>
            <a:r>
              <a:rPr lang="en-US" dirty="0"/>
              <a:t> </a:t>
            </a:r>
            <a:r>
              <a:rPr lang="en-US" dirty="0" err="1"/>
              <a:t>dalam</a:t>
            </a:r>
            <a:r>
              <a:rPr lang="en-US" dirty="0"/>
              <a:t> database.</a:t>
            </a:r>
          </a:p>
          <a:p>
            <a:pPr>
              <a:lnSpc>
                <a:spcPct val="150000"/>
              </a:lnSpc>
            </a:pPr>
            <a:endParaRPr lang="en-US" dirty="0"/>
          </a:p>
          <a:p>
            <a:pPr>
              <a:lnSpc>
                <a:spcPct val="150000"/>
              </a:lnSpc>
            </a:pPr>
            <a:endParaRPr lang="en-US" dirty="0"/>
          </a:p>
        </p:txBody>
      </p:sp>
      <p:pic>
        <p:nvPicPr>
          <p:cNvPr id="2051" name="Picture 3" descr="C:\Users\Amirol\Desktop\massassigme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124200"/>
            <a:ext cx="8611465"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21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Eloquent ORM – Mass </a:t>
            </a:r>
            <a:r>
              <a:rPr lang="en-US" dirty="0" err="1"/>
              <a:t>Assigment</a:t>
            </a:r>
            <a:endParaRPr lang="en-US" dirty="0"/>
          </a:p>
        </p:txBody>
      </p:sp>
      <p:sp>
        <p:nvSpPr>
          <p:cNvPr id="4" name="Content Placeholder 2"/>
          <p:cNvSpPr>
            <a:spLocks noGrp="1"/>
          </p:cNvSpPr>
          <p:nvPr>
            <p:ph sz="quarter" idx="1"/>
          </p:nvPr>
        </p:nvSpPr>
        <p:spPr>
          <a:xfrm>
            <a:off x="381000" y="1524000"/>
            <a:ext cx="9220200" cy="4876800"/>
          </a:xfrm>
        </p:spPr>
        <p:txBody>
          <a:bodyPr>
            <a:normAutofit/>
          </a:bodyPr>
          <a:lstStyle/>
          <a:p>
            <a:pPr>
              <a:lnSpc>
                <a:spcPct val="150000"/>
              </a:lnSpc>
            </a:pPr>
            <a:r>
              <a:rPr lang="en-US" dirty="0"/>
              <a:t>Dengan </a:t>
            </a:r>
            <a:r>
              <a:rPr lang="en-US" dirty="0" err="1"/>
              <a:t>penggunaan</a:t>
            </a:r>
            <a:r>
              <a:rPr lang="en-US" dirty="0"/>
              <a:t> Mass </a:t>
            </a:r>
            <a:r>
              <a:rPr lang="en-US" dirty="0" err="1"/>
              <a:t>Assigment</a:t>
            </a:r>
            <a:r>
              <a:rPr lang="en-US" dirty="0"/>
              <a:t>, </a:t>
            </a:r>
            <a:r>
              <a:rPr lang="en-US" dirty="0" err="1"/>
              <a:t>kita</a:t>
            </a:r>
            <a:r>
              <a:rPr lang="en-US" dirty="0"/>
              <a:t> </a:t>
            </a:r>
            <a:r>
              <a:rPr lang="en-US" dirty="0" err="1"/>
              <a:t>sudah</a:t>
            </a:r>
            <a:r>
              <a:rPr lang="en-US" dirty="0"/>
              <a:t> </a:t>
            </a:r>
            <a:r>
              <a:rPr lang="en-US" dirty="0" err="1"/>
              <a:t>boleh</a:t>
            </a:r>
            <a:r>
              <a:rPr lang="en-US" dirty="0"/>
              <a:t> </a:t>
            </a:r>
            <a:r>
              <a:rPr lang="en-US" dirty="0" err="1"/>
              <a:t>menyimpan</a:t>
            </a:r>
            <a:r>
              <a:rPr lang="en-US" dirty="0"/>
              <a:t> data </a:t>
            </a:r>
            <a:r>
              <a:rPr lang="en-US" dirty="0" err="1"/>
              <a:t>menggunakan</a:t>
            </a:r>
            <a:r>
              <a:rPr lang="en-US" dirty="0"/>
              <a:t> method create() </a:t>
            </a:r>
            <a:r>
              <a:rPr lang="en-US" dirty="0" err="1"/>
              <a:t>atau</a:t>
            </a:r>
            <a:r>
              <a:rPr lang="en-US" dirty="0"/>
              <a:t> update() </a:t>
            </a:r>
            <a:r>
              <a:rPr lang="en-US" dirty="0" err="1"/>
              <a:t>pada</a:t>
            </a:r>
            <a:r>
              <a:rPr lang="en-US" dirty="0"/>
              <a:t> Model.</a:t>
            </a:r>
          </a:p>
          <a:p>
            <a:pPr>
              <a:lnSpc>
                <a:spcPct val="150000"/>
              </a:lnSpc>
            </a:pPr>
            <a:endParaRPr lang="en-US" dirty="0"/>
          </a:p>
          <a:p>
            <a:pPr>
              <a:lnSpc>
                <a:spcPct val="150000"/>
              </a:lnSpc>
            </a:pPr>
            <a:endParaRPr lang="en-US" dirty="0"/>
          </a:p>
        </p:txBody>
      </p:sp>
      <p:pic>
        <p:nvPicPr>
          <p:cNvPr id="3074" name="Picture 2" descr="C:\Users\Amirol\Desktop\crea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7391400" cy="261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98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6355" y="1752600"/>
            <a:ext cx="6769100" cy="1100665"/>
          </a:xfrm>
        </p:spPr>
        <p:txBody>
          <a:bodyPr>
            <a:normAutofit/>
          </a:bodyPr>
          <a:lstStyle/>
          <a:p>
            <a:r>
              <a:rPr lang="en-US" b="1" dirty="0">
                <a:latin typeface="Calibri" pitchFamily="34" charset="0"/>
                <a:cs typeface="Calibri" pitchFamily="34" charset="0"/>
              </a:rPr>
              <a:t>Hi… Saya Laravel!</a:t>
            </a:r>
            <a:endParaRPr lang="en-US" sz="3100" b="1" dirty="0">
              <a:latin typeface="Calibri" pitchFamily="34" charset="0"/>
              <a:cs typeface="Calibri" pitchFamily="34" charset="0"/>
            </a:endParaRPr>
          </a:p>
        </p:txBody>
      </p:sp>
      <p:sp>
        <p:nvSpPr>
          <p:cNvPr id="3" name="TextBox 2"/>
          <p:cNvSpPr txBox="1"/>
          <p:nvPr/>
        </p:nvSpPr>
        <p:spPr>
          <a:xfrm>
            <a:off x="2392809" y="5480540"/>
            <a:ext cx="5056192" cy="461665"/>
          </a:xfrm>
          <a:prstGeom prst="rect">
            <a:avLst/>
          </a:prstGeom>
          <a:noFill/>
        </p:spPr>
        <p:txBody>
          <a:bodyPr wrap="none" rtlCol="0">
            <a:spAutoFit/>
          </a:bodyPr>
          <a:lstStyle/>
          <a:p>
            <a:r>
              <a:rPr lang="en-US" sz="2400" b="1" dirty="0">
                <a:latin typeface="+mj-lt"/>
              </a:rPr>
              <a:t>The PHP Framework For Web Artisans</a:t>
            </a:r>
          </a:p>
        </p:txBody>
      </p:sp>
      <p:pic>
        <p:nvPicPr>
          <p:cNvPr id="6" name="Graphic 5">
            <a:extLst>
              <a:ext uri="{FF2B5EF4-FFF2-40B4-BE49-F238E27FC236}">
                <a16:creationId xmlns:a16="http://schemas.microsoft.com/office/drawing/2014/main" id="{A32FCFDD-E62A-46A8-A1CD-A0AF06A04E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200" y="2656357"/>
            <a:ext cx="8895600" cy="3285848"/>
          </a:xfrm>
          <a:prstGeom prst="rect">
            <a:avLst/>
          </a:prstGeom>
        </p:spPr>
      </p:pic>
    </p:spTree>
    <p:extLst>
      <p:ext uri="{BB962C8B-B14F-4D97-AF65-F5344CB8AC3E}">
        <p14:creationId xmlns:p14="http://schemas.microsoft.com/office/powerpoint/2010/main" val="372183967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Eloquent ORM – Mass </a:t>
            </a:r>
            <a:r>
              <a:rPr lang="en-US" dirty="0" err="1"/>
              <a:t>Assigment</a:t>
            </a:r>
            <a:endParaRPr lang="en-US" dirty="0"/>
          </a:p>
        </p:txBody>
      </p:sp>
      <p:sp>
        <p:nvSpPr>
          <p:cNvPr id="4" name="Content Placeholder 2"/>
          <p:cNvSpPr>
            <a:spLocks noGrp="1"/>
          </p:cNvSpPr>
          <p:nvPr>
            <p:ph sz="quarter" idx="1"/>
          </p:nvPr>
        </p:nvSpPr>
        <p:spPr>
          <a:xfrm>
            <a:off x="304800" y="1523999"/>
            <a:ext cx="9296400" cy="4898571"/>
          </a:xfrm>
        </p:spPr>
        <p:txBody>
          <a:bodyPr>
            <a:normAutofit/>
          </a:bodyPr>
          <a:lstStyle/>
          <a:p>
            <a:pPr>
              <a:lnSpc>
                <a:spcPct val="150000"/>
              </a:lnSpc>
            </a:pPr>
            <a:r>
              <a:rPr lang="en-US" dirty="0" err="1"/>
              <a:t>Jika</a:t>
            </a:r>
            <a:r>
              <a:rPr lang="en-US" dirty="0"/>
              <a:t> </a:t>
            </a:r>
            <a:r>
              <a:rPr lang="en-US" dirty="0" err="1"/>
              <a:t>tidak</a:t>
            </a:r>
            <a:r>
              <a:rPr lang="en-US" dirty="0"/>
              <a:t> </a:t>
            </a:r>
            <a:r>
              <a:rPr lang="en-US" dirty="0" err="1"/>
              <a:t>menggunakan</a:t>
            </a:r>
            <a:r>
              <a:rPr lang="en-US" dirty="0"/>
              <a:t> Mass </a:t>
            </a:r>
            <a:r>
              <a:rPr lang="en-US" dirty="0" err="1"/>
              <a:t>Assigment</a:t>
            </a:r>
            <a:r>
              <a:rPr lang="en-US" dirty="0"/>
              <a:t>, </a:t>
            </a:r>
            <a:r>
              <a:rPr lang="en-US" dirty="0" err="1"/>
              <a:t>maka</a:t>
            </a:r>
            <a:r>
              <a:rPr lang="en-US" dirty="0"/>
              <a:t> </a:t>
            </a:r>
            <a:r>
              <a:rPr lang="en-US" dirty="0" err="1"/>
              <a:t>kod</a:t>
            </a:r>
            <a:r>
              <a:rPr lang="en-US" dirty="0"/>
              <a:t> </a:t>
            </a:r>
            <a:r>
              <a:rPr lang="en-US" dirty="0" err="1"/>
              <a:t>kita</a:t>
            </a:r>
            <a:r>
              <a:rPr lang="en-US" dirty="0"/>
              <a:t> </a:t>
            </a:r>
            <a:r>
              <a:rPr lang="en-US" dirty="0" err="1"/>
              <a:t>akan</a:t>
            </a:r>
            <a:r>
              <a:rPr lang="en-US" dirty="0"/>
              <a:t> </a:t>
            </a:r>
            <a:r>
              <a:rPr lang="en-US" dirty="0" err="1"/>
              <a:t>menjadi</a:t>
            </a:r>
            <a:r>
              <a:rPr lang="en-US" dirty="0"/>
              <a:t> </a:t>
            </a:r>
            <a:r>
              <a:rPr lang="en-US" dirty="0" err="1"/>
              <a:t>sedikit</a:t>
            </a:r>
            <a:r>
              <a:rPr lang="en-US" dirty="0"/>
              <a:t> </a:t>
            </a:r>
            <a:r>
              <a:rPr lang="en-US" dirty="0" err="1"/>
              <a:t>panjang</a:t>
            </a:r>
            <a:r>
              <a:rPr lang="en-US" dirty="0"/>
              <a:t> </a:t>
            </a:r>
            <a:r>
              <a:rPr lang="en-US" dirty="0" err="1"/>
              <a:t>untuk</a:t>
            </a:r>
            <a:r>
              <a:rPr lang="en-US" dirty="0"/>
              <a:t> </a:t>
            </a:r>
            <a:r>
              <a:rPr lang="en-US" dirty="0" err="1"/>
              <a:t>menyimpan</a:t>
            </a:r>
            <a:r>
              <a:rPr lang="en-US" dirty="0"/>
              <a:t> </a:t>
            </a:r>
            <a:r>
              <a:rPr lang="en-US" dirty="0" err="1"/>
              <a:t>segala</a:t>
            </a:r>
            <a:r>
              <a:rPr lang="en-US" dirty="0"/>
              <a:t> data </a:t>
            </a:r>
            <a:r>
              <a:rPr lang="en-US" dirty="0" err="1"/>
              <a:t>ke</a:t>
            </a:r>
            <a:r>
              <a:rPr lang="en-US" dirty="0"/>
              <a:t> </a:t>
            </a:r>
            <a:r>
              <a:rPr lang="en-US" dirty="0" err="1"/>
              <a:t>dalam</a:t>
            </a:r>
            <a:r>
              <a:rPr lang="en-US" dirty="0"/>
              <a:t> database </a:t>
            </a:r>
            <a:r>
              <a:rPr lang="en-US" dirty="0" err="1"/>
              <a:t>dan</a:t>
            </a:r>
            <a:r>
              <a:rPr lang="en-US" dirty="0"/>
              <a:t> </a:t>
            </a:r>
            <a:r>
              <a:rPr lang="en-US" dirty="0" err="1"/>
              <a:t>kita</a:t>
            </a:r>
            <a:r>
              <a:rPr lang="en-US" dirty="0"/>
              <a:t> </a:t>
            </a:r>
            <a:r>
              <a:rPr lang="en-US" dirty="0" err="1"/>
              <a:t>perlu</a:t>
            </a:r>
            <a:r>
              <a:rPr lang="en-US" dirty="0"/>
              <a:t> </a:t>
            </a:r>
            <a:r>
              <a:rPr lang="en-US" dirty="0" err="1"/>
              <a:t>nyatakan</a:t>
            </a:r>
            <a:r>
              <a:rPr lang="en-US" dirty="0"/>
              <a:t> method save().</a:t>
            </a:r>
          </a:p>
          <a:p>
            <a:pPr>
              <a:lnSpc>
                <a:spcPct val="150000"/>
              </a:lnSpc>
            </a:pPr>
            <a:endParaRPr lang="en-US" dirty="0"/>
          </a:p>
          <a:p>
            <a:pPr>
              <a:lnSpc>
                <a:spcPct val="150000"/>
              </a:lnSpc>
            </a:pPr>
            <a:endParaRPr lang="en-US" dirty="0"/>
          </a:p>
        </p:txBody>
      </p:sp>
      <p:pic>
        <p:nvPicPr>
          <p:cNvPr id="4098" name="Picture 2" descr="C:\Users\Amirol\Desktop\sav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599" y="3450771"/>
            <a:ext cx="7478795"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88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Eloquent ORM - Relationships</a:t>
            </a:r>
          </a:p>
        </p:txBody>
      </p:sp>
      <p:sp>
        <p:nvSpPr>
          <p:cNvPr id="4" name="Content Placeholder 2"/>
          <p:cNvSpPr>
            <a:spLocks noGrp="1"/>
          </p:cNvSpPr>
          <p:nvPr>
            <p:ph sz="quarter" idx="1"/>
          </p:nvPr>
        </p:nvSpPr>
        <p:spPr>
          <a:xfrm>
            <a:off x="304800" y="1524000"/>
            <a:ext cx="9296400" cy="4953000"/>
          </a:xfrm>
        </p:spPr>
        <p:txBody>
          <a:bodyPr>
            <a:normAutofit fontScale="92500" lnSpcReduction="10000"/>
          </a:bodyPr>
          <a:lstStyle/>
          <a:p>
            <a:pPr algn="just">
              <a:lnSpc>
                <a:spcPct val="160000"/>
              </a:lnSpc>
              <a:spcBef>
                <a:spcPts val="0"/>
              </a:spcBef>
              <a:spcAft>
                <a:spcPts val="1800"/>
              </a:spcAft>
            </a:pPr>
            <a:r>
              <a:rPr lang="en-US" dirty="0"/>
              <a:t>Menerusi Eloquent ORM, proses </a:t>
            </a:r>
            <a:r>
              <a:rPr lang="en-US" dirty="0" err="1"/>
              <a:t>menetapkan</a:t>
            </a:r>
            <a:r>
              <a:rPr lang="en-US" dirty="0"/>
              <a:t> relationship </a:t>
            </a:r>
            <a:r>
              <a:rPr lang="en-US" dirty="0" err="1"/>
              <a:t>diantara</a:t>
            </a:r>
            <a:r>
              <a:rPr lang="en-US" dirty="0"/>
              <a:t> </a:t>
            </a:r>
            <a:r>
              <a:rPr lang="en-US" dirty="0" err="1"/>
              <a:t>satu</a:t>
            </a:r>
            <a:r>
              <a:rPr lang="en-US" dirty="0"/>
              <a:t> table </a:t>
            </a:r>
            <a:r>
              <a:rPr lang="en-US" dirty="0" err="1"/>
              <a:t>dengan</a:t>
            </a:r>
            <a:r>
              <a:rPr lang="en-US" dirty="0"/>
              <a:t> table yang lain </a:t>
            </a:r>
            <a:r>
              <a:rPr lang="en-US" dirty="0" err="1"/>
              <a:t>adalah</a:t>
            </a:r>
            <a:r>
              <a:rPr lang="en-US" dirty="0"/>
              <a:t> </a:t>
            </a:r>
            <a:r>
              <a:rPr lang="en-US" dirty="0" err="1"/>
              <a:t>mudah</a:t>
            </a:r>
            <a:r>
              <a:rPr lang="en-US" dirty="0"/>
              <a:t> </a:t>
            </a:r>
            <a:r>
              <a:rPr lang="en-US" dirty="0" err="1"/>
              <a:t>jika</a:t>
            </a:r>
            <a:r>
              <a:rPr lang="en-US" dirty="0"/>
              <a:t> </a:t>
            </a:r>
            <a:r>
              <a:rPr lang="en-US" dirty="0" err="1"/>
              <a:t>dibandingkan</a:t>
            </a:r>
            <a:r>
              <a:rPr lang="en-US" dirty="0"/>
              <a:t> </a:t>
            </a:r>
            <a:r>
              <a:rPr lang="en-US" dirty="0" err="1"/>
              <a:t>dengan</a:t>
            </a:r>
            <a:r>
              <a:rPr lang="en-US" dirty="0"/>
              <a:t> </a:t>
            </a:r>
            <a:r>
              <a:rPr lang="en-US" dirty="0" err="1"/>
              <a:t>kaedah</a:t>
            </a:r>
            <a:r>
              <a:rPr lang="en-US" dirty="0"/>
              <a:t> Query Builder yang </a:t>
            </a:r>
            <a:r>
              <a:rPr lang="en-US" dirty="0" err="1"/>
              <a:t>memerlukan</a:t>
            </a:r>
            <a:r>
              <a:rPr lang="en-US" dirty="0"/>
              <a:t> proses “join” table.</a:t>
            </a:r>
          </a:p>
          <a:p>
            <a:pPr algn="just">
              <a:lnSpc>
                <a:spcPct val="160000"/>
              </a:lnSpc>
              <a:spcBef>
                <a:spcPts val="0"/>
              </a:spcBef>
              <a:spcAft>
                <a:spcPts val="1800"/>
              </a:spcAft>
            </a:pPr>
            <a:r>
              <a:rPr lang="en-US" dirty="0"/>
              <a:t>Untuk </a:t>
            </a:r>
            <a:r>
              <a:rPr lang="en-US" dirty="0" err="1"/>
              <a:t>menghasilkan</a:t>
            </a:r>
            <a:r>
              <a:rPr lang="en-US" dirty="0"/>
              <a:t> relation, </a:t>
            </a:r>
            <a:r>
              <a:rPr lang="en-US" dirty="0" err="1"/>
              <a:t>maka</a:t>
            </a:r>
            <a:r>
              <a:rPr lang="en-US" dirty="0"/>
              <a:t> </a:t>
            </a:r>
            <a:r>
              <a:rPr lang="en-US" dirty="0" err="1"/>
              <a:t>kita</a:t>
            </a:r>
            <a:r>
              <a:rPr lang="en-US" dirty="0"/>
              <a:t> </a:t>
            </a:r>
            <a:r>
              <a:rPr lang="en-US" dirty="0" err="1"/>
              <a:t>perlu</a:t>
            </a:r>
            <a:r>
              <a:rPr lang="en-US" dirty="0"/>
              <a:t> </a:t>
            </a:r>
            <a:r>
              <a:rPr lang="en-US" dirty="0" err="1"/>
              <a:t>mewujudkan</a:t>
            </a:r>
            <a:r>
              <a:rPr lang="en-US" dirty="0"/>
              <a:t> “method” </a:t>
            </a:r>
            <a:r>
              <a:rPr lang="en-US" dirty="0" err="1"/>
              <a:t>atau</a:t>
            </a:r>
            <a:r>
              <a:rPr lang="en-US" dirty="0"/>
              <a:t> function di </a:t>
            </a:r>
            <a:r>
              <a:rPr lang="en-US" dirty="0" err="1"/>
              <a:t>dalam</a:t>
            </a:r>
            <a:r>
              <a:rPr lang="en-US" dirty="0"/>
              <a:t> fail Model yang </a:t>
            </a:r>
            <a:r>
              <a:rPr lang="en-US" dirty="0" err="1"/>
              <a:t>terlibat</a:t>
            </a:r>
            <a:r>
              <a:rPr lang="en-US" dirty="0"/>
              <a:t>.</a:t>
            </a:r>
          </a:p>
          <a:p>
            <a:pPr algn="just">
              <a:lnSpc>
                <a:spcPct val="160000"/>
              </a:lnSpc>
              <a:spcBef>
                <a:spcPts val="0"/>
              </a:spcBef>
              <a:spcAft>
                <a:spcPts val="1800"/>
              </a:spcAft>
            </a:pPr>
            <a:r>
              <a:rPr lang="en-US" dirty="0" err="1"/>
              <a:t>Sebagai</a:t>
            </a:r>
            <a:r>
              <a:rPr lang="en-US" dirty="0"/>
              <a:t> </a:t>
            </a:r>
            <a:r>
              <a:rPr lang="en-US" dirty="0" err="1"/>
              <a:t>contoh</a:t>
            </a:r>
            <a:r>
              <a:rPr lang="en-US" dirty="0"/>
              <a:t>, </a:t>
            </a:r>
            <a:r>
              <a:rPr lang="en-US" dirty="0" err="1"/>
              <a:t>seorang</a:t>
            </a:r>
            <a:r>
              <a:rPr lang="en-US" dirty="0"/>
              <a:t> User </a:t>
            </a:r>
            <a:r>
              <a:rPr lang="en-US" dirty="0" err="1"/>
              <a:t>hanya</a:t>
            </a:r>
            <a:r>
              <a:rPr lang="en-US" dirty="0"/>
              <a:t> </a:t>
            </a:r>
            <a:r>
              <a:rPr lang="en-US" dirty="0" err="1"/>
              <a:t>ada</a:t>
            </a:r>
            <a:r>
              <a:rPr lang="en-US" dirty="0"/>
              <a:t> </a:t>
            </a:r>
            <a:r>
              <a:rPr lang="en-US" dirty="0" err="1"/>
              <a:t>satu</a:t>
            </a:r>
            <a:r>
              <a:rPr lang="en-US" dirty="0"/>
              <a:t> Profile, </a:t>
            </a:r>
            <a:r>
              <a:rPr lang="en-US" dirty="0" err="1"/>
              <a:t>maka</a:t>
            </a:r>
            <a:r>
              <a:rPr lang="en-US" dirty="0"/>
              <a:t> relationship yang </a:t>
            </a:r>
            <a:r>
              <a:rPr lang="en-US" dirty="0" err="1"/>
              <a:t>wujud</a:t>
            </a:r>
            <a:r>
              <a:rPr lang="en-US" dirty="0"/>
              <a:t> </a:t>
            </a:r>
            <a:r>
              <a:rPr lang="en-US" dirty="0" err="1"/>
              <a:t>adalah</a:t>
            </a:r>
            <a:r>
              <a:rPr lang="en-US" dirty="0"/>
              <a:t> </a:t>
            </a:r>
            <a:r>
              <a:rPr lang="en-US" b="1" dirty="0"/>
              <a:t>one-to-one Relationship</a:t>
            </a:r>
            <a:r>
              <a:rPr lang="en-US" dirty="0"/>
              <a:t>. Jadi </a:t>
            </a:r>
            <a:r>
              <a:rPr lang="en-US" dirty="0" err="1"/>
              <a:t>untuk</a:t>
            </a:r>
            <a:r>
              <a:rPr lang="en-US" dirty="0"/>
              <a:t> </a:t>
            </a:r>
            <a:r>
              <a:rPr lang="en-US" dirty="0" err="1"/>
              <a:t>menetapkan</a:t>
            </a:r>
            <a:r>
              <a:rPr lang="en-US" dirty="0"/>
              <a:t> method relationship </a:t>
            </a:r>
            <a:r>
              <a:rPr lang="en-US" dirty="0" err="1"/>
              <a:t>ini</a:t>
            </a:r>
            <a:r>
              <a:rPr lang="en-US" dirty="0"/>
              <a:t>, </a:t>
            </a:r>
            <a:r>
              <a:rPr lang="en-US" dirty="0" err="1"/>
              <a:t>kita</a:t>
            </a:r>
            <a:r>
              <a:rPr lang="en-US" dirty="0"/>
              <a:t> </a:t>
            </a:r>
            <a:r>
              <a:rPr lang="en-US" dirty="0" err="1"/>
              <a:t>harus</a:t>
            </a:r>
            <a:r>
              <a:rPr lang="en-US" dirty="0"/>
              <a:t> </a:t>
            </a:r>
            <a:r>
              <a:rPr lang="en-US" dirty="0" err="1"/>
              <a:t>lakukannya</a:t>
            </a:r>
            <a:r>
              <a:rPr lang="en-US" dirty="0"/>
              <a:t> di Model User.</a:t>
            </a:r>
          </a:p>
        </p:txBody>
      </p:sp>
    </p:spTree>
    <p:extLst>
      <p:ext uri="{BB962C8B-B14F-4D97-AF65-F5344CB8AC3E}">
        <p14:creationId xmlns:p14="http://schemas.microsoft.com/office/powerpoint/2010/main" val="127889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Eloquent ORM - Relationships</a:t>
            </a:r>
          </a:p>
        </p:txBody>
      </p:sp>
      <p:pic>
        <p:nvPicPr>
          <p:cNvPr id="5" name="Content Placeholder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85801" y="2007683"/>
            <a:ext cx="8555756" cy="4164517"/>
          </a:xfrm>
        </p:spPr>
      </p:pic>
    </p:spTree>
    <p:extLst>
      <p:ext uri="{BB962C8B-B14F-4D97-AF65-F5344CB8AC3E}">
        <p14:creationId xmlns:p14="http://schemas.microsoft.com/office/powerpoint/2010/main" val="4460891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Eloquent ORM - Relationships</a:t>
            </a:r>
          </a:p>
        </p:txBody>
      </p:sp>
      <p:sp>
        <p:nvSpPr>
          <p:cNvPr id="4" name="Content Placeholder 2"/>
          <p:cNvSpPr>
            <a:spLocks noGrp="1"/>
          </p:cNvSpPr>
          <p:nvPr>
            <p:ph sz="quarter" idx="1"/>
          </p:nvPr>
        </p:nvSpPr>
        <p:spPr>
          <a:xfrm>
            <a:off x="381000" y="1524000"/>
            <a:ext cx="9220200" cy="4343400"/>
          </a:xfrm>
        </p:spPr>
        <p:txBody>
          <a:bodyPr>
            <a:normAutofit fontScale="92500"/>
          </a:bodyPr>
          <a:lstStyle/>
          <a:p>
            <a:pPr>
              <a:lnSpc>
                <a:spcPct val="160000"/>
              </a:lnSpc>
            </a:pPr>
            <a:r>
              <a:rPr lang="en-US" dirty="0"/>
              <a:t>Apabila </a:t>
            </a:r>
            <a:r>
              <a:rPr lang="en-US" dirty="0" err="1"/>
              <a:t>kita</a:t>
            </a:r>
            <a:r>
              <a:rPr lang="en-US" dirty="0"/>
              <a:t> </a:t>
            </a:r>
            <a:r>
              <a:rPr lang="en-US" dirty="0" err="1"/>
              <a:t>telah</a:t>
            </a:r>
            <a:r>
              <a:rPr lang="en-US" dirty="0"/>
              <a:t> </a:t>
            </a:r>
            <a:r>
              <a:rPr lang="en-US" dirty="0" err="1"/>
              <a:t>menetapkan</a:t>
            </a:r>
            <a:r>
              <a:rPr lang="en-US" dirty="0"/>
              <a:t> relationship, </a:t>
            </a:r>
            <a:r>
              <a:rPr lang="en-US" dirty="0" err="1"/>
              <a:t>maka</a:t>
            </a:r>
            <a:r>
              <a:rPr lang="en-US" dirty="0"/>
              <a:t> </a:t>
            </a:r>
            <a:r>
              <a:rPr lang="en-US" dirty="0" err="1"/>
              <a:t>kita</a:t>
            </a:r>
            <a:r>
              <a:rPr lang="en-US" dirty="0"/>
              <a:t> </a:t>
            </a:r>
            <a:r>
              <a:rPr lang="en-US" dirty="0" err="1"/>
              <a:t>boleh</a:t>
            </a:r>
            <a:r>
              <a:rPr lang="en-US" dirty="0"/>
              <a:t> </a:t>
            </a:r>
            <a:r>
              <a:rPr lang="en-US" dirty="0" err="1"/>
              <a:t>mengakses</a:t>
            </a:r>
            <a:r>
              <a:rPr lang="en-US" dirty="0"/>
              <a:t> data yang </a:t>
            </a:r>
            <a:r>
              <a:rPr lang="en-US" dirty="0" err="1"/>
              <a:t>dipegang</a:t>
            </a:r>
            <a:r>
              <a:rPr lang="en-US" dirty="0"/>
              <a:t> </a:t>
            </a:r>
            <a:r>
              <a:rPr lang="en-US" dirty="0" err="1"/>
              <a:t>oleh</a:t>
            </a:r>
            <a:r>
              <a:rPr lang="en-US" dirty="0"/>
              <a:t> Model </a:t>
            </a:r>
            <a:r>
              <a:rPr lang="en-US" dirty="0" err="1"/>
              <a:t>kedua</a:t>
            </a:r>
            <a:r>
              <a:rPr lang="en-US" dirty="0"/>
              <a:t> (</a:t>
            </a:r>
            <a:r>
              <a:rPr lang="en-US" dirty="0" err="1"/>
              <a:t>dalam</a:t>
            </a:r>
            <a:r>
              <a:rPr lang="en-US" dirty="0"/>
              <a:t> </a:t>
            </a:r>
            <a:r>
              <a:rPr lang="en-US" dirty="0" err="1"/>
              <a:t>contoh</a:t>
            </a:r>
            <a:r>
              <a:rPr lang="en-US" dirty="0"/>
              <a:t> rajah </a:t>
            </a:r>
            <a:r>
              <a:rPr lang="en-US" dirty="0" err="1"/>
              <a:t>adalah</a:t>
            </a:r>
            <a:r>
              <a:rPr lang="en-US" dirty="0"/>
              <a:t> Profile), </a:t>
            </a:r>
            <a:r>
              <a:rPr lang="en-US" dirty="0" err="1"/>
              <a:t>menerusi</a:t>
            </a:r>
            <a:r>
              <a:rPr lang="en-US" dirty="0"/>
              <a:t> </a:t>
            </a:r>
            <a:r>
              <a:rPr lang="en-US" dirty="0" err="1"/>
              <a:t>kaedah</a:t>
            </a:r>
            <a:r>
              <a:rPr lang="en-US" dirty="0"/>
              <a:t> yang </a:t>
            </a:r>
            <a:r>
              <a:rPr lang="en-US" dirty="0" err="1"/>
              <a:t>dipanggil</a:t>
            </a:r>
            <a:r>
              <a:rPr lang="en-US" dirty="0"/>
              <a:t> Eloquent Dynamic Properties.</a:t>
            </a:r>
          </a:p>
          <a:p>
            <a:pPr>
              <a:lnSpc>
                <a:spcPct val="160000"/>
              </a:lnSpc>
            </a:pPr>
            <a:endParaRPr lang="en-US" dirty="0"/>
          </a:p>
          <a:p>
            <a:pPr>
              <a:lnSpc>
                <a:spcPct val="160000"/>
              </a:lnSpc>
            </a:pPr>
            <a:r>
              <a:rPr lang="en-US" dirty="0" err="1"/>
              <a:t>Jika</a:t>
            </a:r>
            <a:r>
              <a:rPr lang="en-US" dirty="0"/>
              <a:t> profile </a:t>
            </a:r>
            <a:r>
              <a:rPr lang="en-US" dirty="0" err="1"/>
              <a:t>mempunyai</a:t>
            </a:r>
            <a:r>
              <a:rPr lang="en-US" dirty="0"/>
              <a:t> </a:t>
            </a:r>
            <a:r>
              <a:rPr lang="en-US" dirty="0" err="1"/>
              <a:t>banyak</a:t>
            </a:r>
            <a:r>
              <a:rPr lang="en-US" dirty="0"/>
              <a:t> column data, </a:t>
            </a:r>
            <a:r>
              <a:rPr lang="en-US" dirty="0" err="1"/>
              <a:t>maka</a:t>
            </a:r>
            <a:r>
              <a:rPr lang="en-US" dirty="0"/>
              <a:t> </a:t>
            </a:r>
            <a:r>
              <a:rPr lang="en-US" dirty="0" err="1"/>
              <a:t>kita</a:t>
            </a:r>
            <a:r>
              <a:rPr lang="en-US" dirty="0"/>
              <a:t> </a:t>
            </a:r>
            <a:r>
              <a:rPr lang="en-US" dirty="0" err="1"/>
              <a:t>boleh</a:t>
            </a:r>
            <a:r>
              <a:rPr lang="en-US" dirty="0"/>
              <a:t> </a:t>
            </a:r>
            <a:r>
              <a:rPr lang="en-US" dirty="0" err="1"/>
              <a:t>panggil</a:t>
            </a:r>
            <a:r>
              <a:rPr lang="en-US" dirty="0"/>
              <a:t> data – data </a:t>
            </a:r>
            <a:r>
              <a:rPr lang="en-US" dirty="0" err="1"/>
              <a:t>tersebut</a:t>
            </a:r>
            <a:r>
              <a:rPr lang="en-US" dirty="0"/>
              <a:t> </a:t>
            </a:r>
            <a:r>
              <a:rPr lang="en-US" dirty="0" err="1"/>
              <a:t>dengan</a:t>
            </a:r>
            <a:r>
              <a:rPr lang="en-US" dirty="0"/>
              <a:t> </a:t>
            </a:r>
            <a:r>
              <a:rPr lang="en-US" dirty="0" err="1"/>
              <a:t>menyatakan</a:t>
            </a:r>
            <a:r>
              <a:rPr lang="en-US" dirty="0"/>
              <a:t> column yang </a:t>
            </a:r>
            <a:r>
              <a:rPr lang="en-US" dirty="0" err="1"/>
              <a:t>terlibat</a:t>
            </a:r>
            <a:r>
              <a:rPr lang="en-US" dirty="0"/>
              <a:t> </a:t>
            </a:r>
            <a:r>
              <a:rPr lang="en-US" dirty="0" err="1"/>
              <a:t>selepas</a:t>
            </a:r>
            <a:r>
              <a:rPr lang="en-US" dirty="0"/>
              <a:t> </a:t>
            </a:r>
            <a:r>
              <a:rPr lang="en-US" dirty="0" err="1"/>
              <a:t>nama</a:t>
            </a:r>
            <a:r>
              <a:rPr lang="en-US" dirty="0"/>
              <a:t> method “profile”. </a:t>
            </a:r>
            <a:r>
              <a:rPr lang="en-US" dirty="0" err="1"/>
              <a:t>Contoh</a:t>
            </a:r>
            <a:r>
              <a:rPr lang="en-US" dirty="0"/>
              <a:t>:</a:t>
            </a:r>
          </a:p>
        </p:txBody>
      </p:sp>
      <p:pic>
        <p:nvPicPr>
          <p:cNvPr id="6146" name="Picture 2" descr="C:\Users\Amirol\Desktop\profi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764" y="3352800"/>
            <a:ext cx="6056671" cy="553855"/>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Amirol\Desktop\telef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290" y="5867400"/>
            <a:ext cx="652272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24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Eloquent ORM - Relationships</a:t>
            </a:r>
          </a:p>
        </p:txBody>
      </p:sp>
      <p:sp>
        <p:nvSpPr>
          <p:cNvPr id="4" name="Content Placeholder 2"/>
          <p:cNvSpPr>
            <a:spLocks noGrp="1"/>
          </p:cNvSpPr>
          <p:nvPr>
            <p:ph sz="quarter" idx="1"/>
          </p:nvPr>
        </p:nvSpPr>
        <p:spPr>
          <a:xfrm>
            <a:off x="304800" y="1524000"/>
            <a:ext cx="9220200" cy="4724400"/>
          </a:xfrm>
        </p:spPr>
        <p:txBody>
          <a:bodyPr>
            <a:normAutofit/>
          </a:bodyPr>
          <a:lstStyle/>
          <a:p>
            <a:pPr>
              <a:lnSpc>
                <a:spcPct val="150000"/>
              </a:lnSpc>
            </a:pPr>
            <a:r>
              <a:rPr lang="en-US" dirty="0" err="1"/>
              <a:t>Berikut</a:t>
            </a:r>
            <a:r>
              <a:rPr lang="en-US" dirty="0"/>
              <a:t> </a:t>
            </a:r>
            <a:r>
              <a:rPr lang="en-US" dirty="0" err="1"/>
              <a:t>adalah</a:t>
            </a:r>
            <a:r>
              <a:rPr lang="en-US" dirty="0"/>
              <a:t> </a:t>
            </a:r>
            <a:r>
              <a:rPr lang="en-US" dirty="0" err="1"/>
              <a:t>senarai</a:t>
            </a:r>
            <a:r>
              <a:rPr lang="en-US" dirty="0"/>
              <a:t> method Relationship yang popular </a:t>
            </a:r>
            <a:r>
              <a:rPr lang="en-US" dirty="0" err="1"/>
              <a:t>digunapakai</a:t>
            </a:r>
            <a:r>
              <a:rPr lang="en-US" dirty="0"/>
              <a:t>:</a:t>
            </a:r>
          </a:p>
          <a:p>
            <a:pPr lvl="1">
              <a:lnSpc>
                <a:spcPct val="150000"/>
              </a:lnSpc>
            </a:pPr>
            <a:r>
              <a:rPr lang="en-US" dirty="0"/>
              <a:t>$this-&gt;</a:t>
            </a:r>
            <a:r>
              <a:rPr lang="en-US" dirty="0" err="1"/>
              <a:t>hasOne</a:t>
            </a:r>
            <a:r>
              <a:rPr lang="en-US" dirty="0"/>
              <a:t>() – One To One</a:t>
            </a:r>
          </a:p>
          <a:p>
            <a:pPr lvl="1">
              <a:lnSpc>
                <a:spcPct val="150000"/>
              </a:lnSpc>
            </a:pPr>
            <a:r>
              <a:rPr lang="en-US" dirty="0"/>
              <a:t>$this-&gt;</a:t>
            </a:r>
            <a:r>
              <a:rPr lang="en-US" dirty="0" err="1"/>
              <a:t>hasMany</a:t>
            </a:r>
            <a:r>
              <a:rPr lang="en-US" dirty="0"/>
              <a:t>() – One To Many</a:t>
            </a:r>
          </a:p>
          <a:p>
            <a:pPr lvl="1">
              <a:lnSpc>
                <a:spcPct val="150000"/>
              </a:lnSpc>
            </a:pPr>
            <a:r>
              <a:rPr lang="en-US" dirty="0"/>
              <a:t>$this-&gt;</a:t>
            </a:r>
            <a:r>
              <a:rPr lang="en-US" dirty="0" err="1"/>
              <a:t>belongsTo</a:t>
            </a:r>
            <a:r>
              <a:rPr lang="en-US" dirty="0"/>
              <a:t>() – One To One (Inverse) / One To Many (Inverse)</a:t>
            </a:r>
          </a:p>
          <a:p>
            <a:pPr lvl="1">
              <a:lnSpc>
                <a:spcPct val="150000"/>
              </a:lnSpc>
            </a:pPr>
            <a:r>
              <a:rPr lang="en-US" dirty="0"/>
              <a:t>$this-&gt;</a:t>
            </a:r>
            <a:r>
              <a:rPr lang="en-US" dirty="0" err="1"/>
              <a:t>belongsToMany</a:t>
            </a:r>
            <a:r>
              <a:rPr lang="en-US" dirty="0"/>
              <a:t>() – Many To Many</a:t>
            </a:r>
          </a:p>
          <a:p>
            <a:pPr lvl="1">
              <a:lnSpc>
                <a:spcPct val="150000"/>
              </a:lnSpc>
            </a:pPr>
            <a:r>
              <a:rPr lang="en-US" dirty="0"/>
              <a:t>$this-&gt;</a:t>
            </a:r>
            <a:r>
              <a:rPr lang="en-US" dirty="0" err="1"/>
              <a:t>hasManyThrough</a:t>
            </a:r>
            <a:r>
              <a:rPr lang="en-US" dirty="0"/>
              <a:t>() – Has Many Through</a:t>
            </a:r>
          </a:p>
        </p:txBody>
      </p:sp>
    </p:spTree>
    <p:extLst>
      <p:ext uri="{BB962C8B-B14F-4D97-AF65-F5344CB8AC3E}">
        <p14:creationId xmlns:p14="http://schemas.microsoft.com/office/powerpoint/2010/main" val="159960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Laravel – </a:t>
            </a:r>
            <a:r>
              <a:rPr lang="en-US" dirty="0" err="1"/>
              <a:t>Akhir</a:t>
            </a:r>
            <a:r>
              <a:rPr lang="en-US" dirty="0"/>
              <a:t> Kata</a:t>
            </a:r>
          </a:p>
        </p:txBody>
      </p:sp>
      <p:sp>
        <p:nvSpPr>
          <p:cNvPr id="4" name="Content Placeholder 2"/>
          <p:cNvSpPr>
            <a:spLocks noGrp="1"/>
          </p:cNvSpPr>
          <p:nvPr>
            <p:ph sz="quarter" idx="1"/>
          </p:nvPr>
        </p:nvSpPr>
        <p:spPr>
          <a:xfrm>
            <a:off x="381000" y="1524000"/>
            <a:ext cx="9144000" cy="4800600"/>
          </a:xfrm>
        </p:spPr>
        <p:txBody>
          <a:bodyPr>
            <a:normAutofit fontScale="92500" lnSpcReduction="10000"/>
          </a:bodyPr>
          <a:lstStyle/>
          <a:p>
            <a:pPr algn="just">
              <a:lnSpc>
                <a:spcPct val="160000"/>
              </a:lnSpc>
              <a:spcBef>
                <a:spcPts val="0"/>
              </a:spcBef>
              <a:spcAft>
                <a:spcPts val="1800"/>
              </a:spcAft>
            </a:pPr>
            <a:r>
              <a:rPr lang="en-US" dirty="0"/>
              <a:t>Adalah </a:t>
            </a:r>
            <a:r>
              <a:rPr lang="en-US" dirty="0" err="1"/>
              <a:t>penting</a:t>
            </a:r>
            <a:r>
              <a:rPr lang="en-US" dirty="0"/>
              <a:t> </a:t>
            </a:r>
            <a:r>
              <a:rPr lang="en-US" dirty="0" err="1"/>
              <a:t>untuk</a:t>
            </a:r>
            <a:r>
              <a:rPr lang="en-US" dirty="0"/>
              <a:t> </a:t>
            </a:r>
            <a:r>
              <a:rPr lang="en-US" dirty="0" err="1"/>
              <a:t>kita</a:t>
            </a:r>
            <a:r>
              <a:rPr lang="en-US" dirty="0"/>
              <a:t> </a:t>
            </a:r>
            <a:r>
              <a:rPr lang="en-US" dirty="0" err="1"/>
              <a:t>sentiasa</a:t>
            </a:r>
            <a:r>
              <a:rPr lang="en-US" dirty="0"/>
              <a:t> </a:t>
            </a:r>
            <a:r>
              <a:rPr lang="en-US" dirty="0" err="1"/>
              <a:t>merujuk</a:t>
            </a:r>
            <a:r>
              <a:rPr lang="en-US" dirty="0"/>
              <a:t> </a:t>
            </a:r>
            <a:r>
              <a:rPr lang="en-US" dirty="0" err="1"/>
              <a:t>kepada</a:t>
            </a:r>
            <a:r>
              <a:rPr lang="en-US" dirty="0"/>
              <a:t> </a:t>
            </a:r>
            <a:r>
              <a:rPr lang="en-US" dirty="0" err="1"/>
              <a:t>dokumentasi</a:t>
            </a:r>
            <a:r>
              <a:rPr lang="en-US" dirty="0"/>
              <a:t> Laravel di </a:t>
            </a:r>
            <a:r>
              <a:rPr lang="en-US" dirty="0">
                <a:hlinkClick r:id="rId2"/>
              </a:rPr>
              <a:t>www.laravel.com</a:t>
            </a:r>
            <a:r>
              <a:rPr lang="en-US" dirty="0"/>
              <a:t> </a:t>
            </a:r>
            <a:r>
              <a:rPr lang="en-US" dirty="0" err="1"/>
              <a:t>untuk</a:t>
            </a:r>
            <a:r>
              <a:rPr lang="en-US" dirty="0"/>
              <a:t> </a:t>
            </a:r>
            <a:r>
              <a:rPr lang="en-US" dirty="0" err="1"/>
              <a:t>mendapatkan</a:t>
            </a:r>
            <a:r>
              <a:rPr lang="en-US" dirty="0"/>
              <a:t> </a:t>
            </a:r>
            <a:r>
              <a:rPr lang="en-US" dirty="0" err="1"/>
              <a:t>pelbagai</a:t>
            </a:r>
            <a:r>
              <a:rPr lang="en-US" dirty="0"/>
              <a:t> info </a:t>
            </a:r>
            <a:r>
              <a:rPr lang="en-US" dirty="0" err="1"/>
              <a:t>berkaitan</a:t>
            </a:r>
            <a:r>
              <a:rPr lang="en-US" dirty="0"/>
              <a:t> </a:t>
            </a:r>
            <a:r>
              <a:rPr lang="en-US" dirty="0" err="1"/>
              <a:t>pembinaan</a:t>
            </a:r>
            <a:r>
              <a:rPr lang="en-US" dirty="0"/>
              <a:t>, </a:t>
            </a:r>
            <a:r>
              <a:rPr lang="en-US" dirty="0" err="1"/>
              <a:t>kaedah</a:t>
            </a:r>
            <a:r>
              <a:rPr lang="en-US" dirty="0"/>
              <a:t>, </a:t>
            </a:r>
            <a:r>
              <a:rPr lang="en-US" dirty="0" err="1"/>
              <a:t>trik</a:t>
            </a:r>
            <a:r>
              <a:rPr lang="en-US" dirty="0"/>
              <a:t> </a:t>
            </a:r>
            <a:r>
              <a:rPr lang="en-US" dirty="0" err="1"/>
              <a:t>dan</a:t>
            </a:r>
            <a:r>
              <a:rPr lang="en-US" dirty="0"/>
              <a:t> tips yang </a:t>
            </a:r>
            <a:r>
              <a:rPr lang="en-US" dirty="0" err="1"/>
              <a:t>boleh</a:t>
            </a:r>
            <a:r>
              <a:rPr lang="en-US" dirty="0"/>
              <a:t> </a:t>
            </a:r>
            <a:r>
              <a:rPr lang="en-US" dirty="0" err="1"/>
              <a:t>digunapakai</a:t>
            </a:r>
            <a:r>
              <a:rPr lang="en-US" dirty="0"/>
              <a:t> di </a:t>
            </a:r>
            <a:r>
              <a:rPr lang="en-US" dirty="0" err="1"/>
              <a:t>dalam</a:t>
            </a:r>
            <a:r>
              <a:rPr lang="en-US" dirty="0"/>
              <a:t> </a:t>
            </a:r>
            <a:r>
              <a:rPr lang="en-US" dirty="0" err="1"/>
              <a:t>sistem</a:t>
            </a:r>
            <a:r>
              <a:rPr lang="en-US" dirty="0"/>
              <a:t> </a:t>
            </a:r>
            <a:r>
              <a:rPr lang="en-US" dirty="0" err="1"/>
              <a:t>aplikasi</a:t>
            </a:r>
            <a:r>
              <a:rPr lang="en-US" dirty="0"/>
              <a:t> yang </a:t>
            </a:r>
            <a:r>
              <a:rPr lang="en-US" dirty="0" err="1"/>
              <a:t>ingin</a:t>
            </a:r>
            <a:r>
              <a:rPr lang="en-US" dirty="0"/>
              <a:t> </a:t>
            </a:r>
            <a:r>
              <a:rPr lang="en-US" dirty="0" err="1"/>
              <a:t>kita</a:t>
            </a:r>
            <a:r>
              <a:rPr lang="en-US" dirty="0"/>
              <a:t> </a:t>
            </a:r>
            <a:r>
              <a:rPr lang="en-US" dirty="0" err="1"/>
              <a:t>bangunkan</a:t>
            </a:r>
            <a:r>
              <a:rPr lang="en-US" dirty="0"/>
              <a:t>.</a:t>
            </a:r>
          </a:p>
          <a:p>
            <a:pPr algn="just">
              <a:lnSpc>
                <a:spcPct val="160000"/>
              </a:lnSpc>
              <a:spcBef>
                <a:spcPts val="0"/>
              </a:spcBef>
              <a:spcAft>
                <a:spcPts val="1800"/>
              </a:spcAft>
            </a:pPr>
            <a:r>
              <a:rPr lang="en-US" dirty="0" err="1"/>
              <a:t>Pastikan</a:t>
            </a:r>
            <a:r>
              <a:rPr lang="en-US" dirty="0"/>
              <a:t> </a:t>
            </a:r>
            <a:r>
              <a:rPr lang="en-US" dirty="0" err="1"/>
              <a:t>apabila</a:t>
            </a:r>
            <a:r>
              <a:rPr lang="en-US" dirty="0"/>
              <a:t> </a:t>
            </a:r>
            <a:r>
              <a:rPr lang="en-US" dirty="0" err="1"/>
              <a:t>membuka</a:t>
            </a:r>
            <a:r>
              <a:rPr lang="en-US" dirty="0"/>
              <a:t> </a:t>
            </a:r>
            <a:r>
              <a:rPr lang="en-US" dirty="0" err="1"/>
              <a:t>dokumentasi</a:t>
            </a:r>
            <a:r>
              <a:rPr lang="en-US" dirty="0"/>
              <a:t> yang </a:t>
            </a:r>
            <a:r>
              <a:rPr lang="en-US" dirty="0" err="1"/>
              <a:t>ingin</a:t>
            </a:r>
            <a:r>
              <a:rPr lang="en-US" dirty="0"/>
              <a:t> </a:t>
            </a:r>
            <a:r>
              <a:rPr lang="en-US" dirty="0" err="1"/>
              <a:t>dibaca</a:t>
            </a:r>
            <a:r>
              <a:rPr lang="en-US" dirty="0"/>
              <a:t>, </a:t>
            </a:r>
            <a:r>
              <a:rPr lang="en-US" dirty="0" err="1"/>
              <a:t>semak</a:t>
            </a:r>
            <a:r>
              <a:rPr lang="en-US" dirty="0"/>
              <a:t> </a:t>
            </a:r>
            <a:r>
              <a:rPr lang="en-US" dirty="0" err="1"/>
              <a:t>terlebih</a:t>
            </a:r>
            <a:r>
              <a:rPr lang="en-US" dirty="0"/>
              <a:t> </a:t>
            </a:r>
            <a:r>
              <a:rPr lang="en-US" dirty="0" err="1"/>
              <a:t>dahulu</a:t>
            </a:r>
            <a:r>
              <a:rPr lang="en-US" dirty="0"/>
              <a:t> </a:t>
            </a:r>
            <a:r>
              <a:rPr lang="en-US" dirty="0" err="1"/>
              <a:t>Versi</a:t>
            </a:r>
            <a:r>
              <a:rPr lang="en-US" dirty="0"/>
              <a:t> Laravel yang </a:t>
            </a:r>
            <a:r>
              <a:rPr lang="en-US" dirty="0" err="1"/>
              <a:t>dipaparkan</a:t>
            </a:r>
            <a:r>
              <a:rPr lang="en-US" dirty="0"/>
              <a:t> </a:t>
            </a:r>
            <a:r>
              <a:rPr lang="en-US" dirty="0" err="1"/>
              <a:t>pada</a:t>
            </a:r>
            <a:r>
              <a:rPr lang="en-US" dirty="0"/>
              <a:t> </a:t>
            </a:r>
            <a:r>
              <a:rPr lang="en-US" dirty="0" err="1"/>
              <a:t>bahagian</a:t>
            </a:r>
            <a:r>
              <a:rPr lang="en-US" dirty="0"/>
              <a:t> </a:t>
            </a:r>
            <a:r>
              <a:rPr lang="en-US" dirty="0" err="1"/>
              <a:t>atas</a:t>
            </a:r>
            <a:r>
              <a:rPr lang="en-US" dirty="0"/>
              <a:t> </a:t>
            </a:r>
            <a:r>
              <a:rPr lang="en-US" dirty="0" err="1"/>
              <a:t>kanan</a:t>
            </a:r>
            <a:r>
              <a:rPr lang="en-US" dirty="0"/>
              <a:t> </a:t>
            </a:r>
            <a:r>
              <a:rPr lang="en-US" dirty="0" err="1"/>
              <a:t>laman</a:t>
            </a:r>
            <a:r>
              <a:rPr lang="en-US" dirty="0"/>
              <a:t> web Laravel. </a:t>
            </a:r>
            <a:r>
              <a:rPr lang="en-US" dirty="0" err="1"/>
              <a:t>Ini</a:t>
            </a:r>
            <a:r>
              <a:rPr lang="en-US" dirty="0"/>
              <a:t> </a:t>
            </a:r>
            <a:r>
              <a:rPr lang="en-US" dirty="0" err="1"/>
              <a:t>adalah</a:t>
            </a:r>
            <a:r>
              <a:rPr lang="en-US" dirty="0"/>
              <a:t> </a:t>
            </a:r>
            <a:r>
              <a:rPr lang="en-US" dirty="0" err="1"/>
              <a:t>kerana</a:t>
            </a:r>
            <a:r>
              <a:rPr lang="en-US" dirty="0"/>
              <a:t> </a:t>
            </a:r>
            <a:r>
              <a:rPr lang="en-US" dirty="0" err="1"/>
              <a:t>setiap</a:t>
            </a:r>
            <a:r>
              <a:rPr lang="en-US" dirty="0"/>
              <a:t> </a:t>
            </a:r>
            <a:r>
              <a:rPr lang="en-US" dirty="0" err="1"/>
              <a:t>versi</a:t>
            </a:r>
            <a:r>
              <a:rPr lang="en-US" dirty="0"/>
              <a:t> Laravel, </a:t>
            </a:r>
            <a:r>
              <a:rPr lang="en-US" dirty="0" err="1"/>
              <a:t>mungkin</a:t>
            </a:r>
            <a:r>
              <a:rPr lang="en-US" dirty="0"/>
              <a:t> </a:t>
            </a:r>
            <a:r>
              <a:rPr lang="en-US" dirty="0" err="1"/>
              <a:t>mempunyai</a:t>
            </a:r>
            <a:r>
              <a:rPr lang="en-US" dirty="0"/>
              <a:t> </a:t>
            </a:r>
            <a:r>
              <a:rPr lang="en-US" dirty="0" err="1"/>
              <a:t>perbezaan</a:t>
            </a:r>
            <a:r>
              <a:rPr lang="en-US" dirty="0"/>
              <a:t> </a:t>
            </a:r>
            <a:r>
              <a:rPr lang="en-US" dirty="0" err="1"/>
              <a:t>dari</a:t>
            </a:r>
            <a:r>
              <a:rPr lang="en-US" dirty="0"/>
              <a:t> </a:t>
            </a:r>
            <a:r>
              <a:rPr lang="en-US" dirty="0" err="1"/>
              <a:t>segi</a:t>
            </a:r>
            <a:r>
              <a:rPr lang="en-US" dirty="0"/>
              <a:t> </a:t>
            </a:r>
            <a:r>
              <a:rPr lang="en-US" dirty="0" err="1"/>
              <a:t>fungsi</a:t>
            </a:r>
            <a:r>
              <a:rPr lang="en-US" dirty="0"/>
              <a:t>, helpers </a:t>
            </a:r>
            <a:r>
              <a:rPr lang="en-US" dirty="0" err="1"/>
              <a:t>dan</a:t>
            </a:r>
            <a:r>
              <a:rPr lang="en-US" dirty="0"/>
              <a:t> lain – lain </a:t>
            </a:r>
            <a:r>
              <a:rPr lang="en-US" dirty="0" err="1"/>
              <a:t>perkara</a:t>
            </a:r>
            <a:r>
              <a:rPr lang="en-US" dirty="0"/>
              <a:t>.</a:t>
            </a:r>
          </a:p>
        </p:txBody>
      </p:sp>
    </p:spTree>
    <p:extLst>
      <p:ext uri="{BB962C8B-B14F-4D97-AF65-F5344CB8AC3E}">
        <p14:creationId xmlns:p14="http://schemas.microsoft.com/office/powerpoint/2010/main" val="163581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7850" y="1752600"/>
            <a:ext cx="8505952" cy="838200"/>
          </a:xfrm>
        </p:spPr>
        <p:txBody>
          <a:bodyPr>
            <a:normAutofit fontScale="90000"/>
          </a:bodyPr>
          <a:lstStyle/>
          <a:p>
            <a:pPr algn="ctr"/>
            <a:r>
              <a:rPr lang="en-US" b="1" dirty="0">
                <a:solidFill>
                  <a:schemeClr val="tx1"/>
                </a:solidFill>
              </a:rPr>
              <a:t>TAHNIAH!</a:t>
            </a:r>
            <a:br>
              <a:rPr lang="en-US" b="1" dirty="0">
                <a:solidFill>
                  <a:schemeClr val="tx1"/>
                </a:solidFill>
              </a:rPr>
            </a:br>
            <a:r>
              <a:rPr lang="en-US" sz="4000" b="1" dirty="0" err="1">
                <a:solidFill>
                  <a:schemeClr val="tx1"/>
                </a:solidFill>
              </a:rPr>
              <a:t>Anda</a:t>
            </a:r>
            <a:r>
              <a:rPr lang="en-US" sz="4000" b="1" dirty="0">
                <a:solidFill>
                  <a:schemeClr val="tx1"/>
                </a:solidFill>
              </a:rPr>
              <a:t> </a:t>
            </a:r>
            <a:r>
              <a:rPr lang="en-US" sz="4000" b="1" dirty="0" err="1">
                <a:solidFill>
                  <a:schemeClr val="tx1"/>
                </a:solidFill>
              </a:rPr>
              <a:t>Hebat</a:t>
            </a:r>
            <a:r>
              <a:rPr lang="en-US" sz="4000" b="1" dirty="0">
                <a:solidFill>
                  <a:schemeClr val="tx1"/>
                </a:solidFill>
              </a:rPr>
              <a:t> </a:t>
            </a:r>
            <a:r>
              <a:rPr lang="en-US" sz="4000" b="1" dirty="0" err="1">
                <a:solidFill>
                  <a:schemeClr val="tx1"/>
                </a:solidFill>
              </a:rPr>
              <a:t>Kerana</a:t>
            </a:r>
            <a:r>
              <a:rPr lang="en-US" sz="4000" b="1" dirty="0">
                <a:solidFill>
                  <a:schemeClr val="tx1"/>
                </a:solidFill>
              </a:rPr>
              <a:t> </a:t>
            </a:r>
            <a:r>
              <a:rPr lang="en-US" sz="4000" b="1" dirty="0" err="1">
                <a:solidFill>
                  <a:schemeClr val="tx1"/>
                </a:solidFill>
              </a:rPr>
              <a:t>Sudah</a:t>
            </a:r>
            <a:r>
              <a:rPr lang="en-US" sz="4000" b="1" dirty="0">
                <a:solidFill>
                  <a:schemeClr val="tx1"/>
                </a:solidFill>
              </a:rPr>
              <a:t> </a:t>
            </a:r>
            <a:r>
              <a:rPr lang="en-US" sz="4000" b="1" dirty="0" err="1">
                <a:solidFill>
                  <a:schemeClr val="tx1"/>
                </a:solidFill>
              </a:rPr>
              <a:t>Menguasai</a:t>
            </a:r>
            <a:r>
              <a:rPr lang="en-US" sz="4000" b="1" dirty="0">
                <a:solidFill>
                  <a:schemeClr val="tx1"/>
                </a:solidFill>
              </a:rPr>
              <a:t>…</a:t>
            </a:r>
          </a:p>
        </p:txBody>
      </p:sp>
      <p:pic>
        <p:nvPicPr>
          <p:cNvPr id="36866" name="Picture 2" descr="C:\Users\Amirol\Downloads\happ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696" y="4495800"/>
            <a:ext cx="2029354" cy="1873250"/>
          </a:xfrm>
          <a:prstGeom prst="rect">
            <a:avLst/>
          </a:prstGeom>
          <a:noFill/>
          <a:extLst>
            <a:ext uri="{909E8E84-426E-40DD-AFC4-6F175D3DCCD1}">
              <a14:hiddenFill xmlns:a14="http://schemas.microsoft.com/office/drawing/2010/main">
                <a:solidFill>
                  <a:srgbClr val="FFFFFF"/>
                </a:solidFill>
              </a14:hiddenFill>
            </a:ext>
          </a:extLst>
        </p:spPr>
      </p:pic>
      <p:pic>
        <p:nvPicPr>
          <p:cNvPr id="36867" name="Picture 3" descr="C:\Users\Amirol\Downloads\lik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8604" y="4495800"/>
            <a:ext cx="2029354" cy="1873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Amirol\Desktop\laravel-text-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5421" y="3276600"/>
            <a:ext cx="6430969" cy="161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10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6866"/>
                                        </p:tgtEl>
                                        <p:attrNameLst>
                                          <p:attrName>style.visibility</p:attrName>
                                        </p:attrNameLst>
                                      </p:cBhvr>
                                      <p:to>
                                        <p:strVal val="visible"/>
                                      </p:to>
                                    </p:set>
                                    <p:animEffect transition="in" filter="wipe(down)">
                                      <p:cBhvr>
                                        <p:cTn id="7" dur="580">
                                          <p:stCondLst>
                                            <p:cond delay="0"/>
                                          </p:stCondLst>
                                        </p:cTn>
                                        <p:tgtEl>
                                          <p:spTgt spid="36866"/>
                                        </p:tgtEl>
                                      </p:cBhvr>
                                    </p:animEffect>
                                    <p:anim calcmode="lin" valueType="num">
                                      <p:cBhvr>
                                        <p:cTn id="8" dur="1822" tmFilter="0,0; 0.14,0.36; 0.43,0.73; 0.71,0.91; 1.0,1.0">
                                          <p:stCondLst>
                                            <p:cond delay="0"/>
                                          </p:stCondLst>
                                        </p:cTn>
                                        <p:tgtEl>
                                          <p:spTgt spid="3686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686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686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686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6866"/>
                                        </p:tgtEl>
                                        <p:attrNameLst>
                                          <p:attrName>ppt_y</p:attrName>
                                        </p:attrNameLst>
                                      </p:cBhvr>
                                      <p:tavLst>
                                        <p:tav tm="0" fmla="#ppt_y-sin(pi*$)/81">
                                          <p:val>
                                            <p:fltVal val="0"/>
                                          </p:val>
                                        </p:tav>
                                        <p:tav tm="100000">
                                          <p:val>
                                            <p:fltVal val="1"/>
                                          </p:val>
                                        </p:tav>
                                      </p:tavLst>
                                    </p:anim>
                                    <p:animScale>
                                      <p:cBhvr>
                                        <p:cTn id="13" dur="26">
                                          <p:stCondLst>
                                            <p:cond delay="650"/>
                                          </p:stCondLst>
                                        </p:cTn>
                                        <p:tgtEl>
                                          <p:spTgt spid="36866"/>
                                        </p:tgtEl>
                                      </p:cBhvr>
                                      <p:to x="100000" y="60000"/>
                                    </p:animScale>
                                    <p:animScale>
                                      <p:cBhvr>
                                        <p:cTn id="14" dur="166" decel="50000">
                                          <p:stCondLst>
                                            <p:cond delay="676"/>
                                          </p:stCondLst>
                                        </p:cTn>
                                        <p:tgtEl>
                                          <p:spTgt spid="36866"/>
                                        </p:tgtEl>
                                      </p:cBhvr>
                                      <p:to x="100000" y="100000"/>
                                    </p:animScale>
                                    <p:animScale>
                                      <p:cBhvr>
                                        <p:cTn id="15" dur="26">
                                          <p:stCondLst>
                                            <p:cond delay="1312"/>
                                          </p:stCondLst>
                                        </p:cTn>
                                        <p:tgtEl>
                                          <p:spTgt spid="36866"/>
                                        </p:tgtEl>
                                      </p:cBhvr>
                                      <p:to x="100000" y="80000"/>
                                    </p:animScale>
                                    <p:animScale>
                                      <p:cBhvr>
                                        <p:cTn id="16" dur="166" decel="50000">
                                          <p:stCondLst>
                                            <p:cond delay="1338"/>
                                          </p:stCondLst>
                                        </p:cTn>
                                        <p:tgtEl>
                                          <p:spTgt spid="36866"/>
                                        </p:tgtEl>
                                      </p:cBhvr>
                                      <p:to x="100000" y="100000"/>
                                    </p:animScale>
                                    <p:animScale>
                                      <p:cBhvr>
                                        <p:cTn id="17" dur="26">
                                          <p:stCondLst>
                                            <p:cond delay="1642"/>
                                          </p:stCondLst>
                                        </p:cTn>
                                        <p:tgtEl>
                                          <p:spTgt spid="36866"/>
                                        </p:tgtEl>
                                      </p:cBhvr>
                                      <p:to x="100000" y="90000"/>
                                    </p:animScale>
                                    <p:animScale>
                                      <p:cBhvr>
                                        <p:cTn id="18" dur="166" decel="50000">
                                          <p:stCondLst>
                                            <p:cond delay="1668"/>
                                          </p:stCondLst>
                                        </p:cTn>
                                        <p:tgtEl>
                                          <p:spTgt spid="36866"/>
                                        </p:tgtEl>
                                      </p:cBhvr>
                                      <p:to x="100000" y="100000"/>
                                    </p:animScale>
                                    <p:animScale>
                                      <p:cBhvr>
                                        <p:cTn id="19" dur="26">
                                          <p:stCondLst>
                                            <p:cond delay="1808"/>
                                          </p:stCondLst>
                                        </p:cTn>
                                        <p:tgtEl>
                                          <p:spTgt spid="36866"/>
                                        </p:tgtEl>
                                      </p:cBhvr>
                                      <p:to x="100000" y="95000"/>
                                    </p:animScale>
                                    <p:animScale>
                                      <p:cBhvr>
                                        <p:cTn id="20" dur="166" decel="50000">
                                          <p:stCondLst>
                                            <p:cond delay="1834"/>
                                          </p:stCondLst>
                                        </p:cTn>
                                        <p:tgtEl>
                                          <p:spTgt spid="3686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6867"/>
                                        </p:tgtEl>
                                        <p:attrNameLst>
                                          <p:attrName>style.visibility</p:attrName>
                                        </p:attrNameLst>
                                      </p:cBhvr>
                                      <p:to>
                                        <p:strVal val="visible"/>
                                      </p:to>
                                    </p:set>
                                    <p:anim calcmode="lin" valueType="num">
                                      <p:cBhvr>
                                        <p:cTn id="25" dur="1000" fill="hold"/>
                                        <p:tgtEl>
                                          <p:spTgt spid="36867"/>
                                        </p:tgtEl>
                                        <p:attrNameLst>
                                          <p:attrName>ppt_w</p:attrName>
                                        </p:attrNameLst>
                                      </p:cBhvr>
                                      <p:tavLst>
                                        <p:tav tm="0">
                                          <p:val>
                                            <p:fltVal val="0"/>
                                          </p:val>
                                        </p:tav>
                                        <p:tav tm="100000">
                                          <p:val>
                                            <p:strVal val="#ppt_w"/>
                                          </p:val>
                                        </p:tav>
                                      </p:tavLst>
                                    </p:anim>
                                    <p:anim calcmode="lin" valueType="num">
                                      <p:cBhvr>
                                        <p:cTn id="26" dur="1000" fill="hold"/>
                                        <p:tgtEl>
                                          <p:spTgt spid="36867"/>
                                        </p:tgtEl>
                                        <p:attrNameLst>
                                          <p:attrName>ppt_h</p:attrName>
                                        </p:attrNameLst>
                                      </p:cBhvr>
                                      <p:tavLst>
                                        <p:tav tm="0">
                                          <p:val>
                                            <p:fltVal val="0"/>
                                          </p:val>
                                        </p:tav>
                                        <p:tav tm="100000">
                                          <p:val>
                                            <p:strVal val="#ppt_h"/>
                                          </p:val>
                                        </p:tav>
                                      </p:tavLst>
                                    </p:anim>
                                    <p:anim calcmode="lin" valueType="num">
                                      <p:cBhvr>
                                        <p:cTn id="27" dur="1000" fill="hold"/>
                                        <p:tgtEl>
                                          <p:spTgt spid="36867"/>
                                        </p:tgtEl>
                                        <p:attrNameLst>
                                          <p:attrName>style.rotation</p:attrName>
                                        </p:attrNameLst>
                                      </p:cBhvr>
                                      <p:tavLst>
                                        <p:tav tm="0">
                                          <p:val>
                                            <p:fltVal val="90"/>
                                          </p:val>
                                        </p:tav>
                                        <p:tav tm="100000">
                                          <p:val>
                                            <p:fltVal val="0"/>
                                          </p:val>
                                        </p:tav>
                                      </p:tavLst>
                                    </p:anim>
                                    <p:animEffect transition="in" filter="fade">
                                      <p:cBhvr>
                                        <p:cTn id="28" dur="1000"/>
                                        <p:tgtEl>
                                          <p:spTgt spid="36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Rujukan</a:t>
            </a:r>
            <a:r>
              <a:rPr lang="en-US" dirty="0"/>
              <a:t> </a:t>
            </a:r>
            <a:r>
              <a:rPr lang="en-US" dirty="0" err="1"/>
              <a:t>Utama</a:t>
            </a:r>
            <a:r>
              <a:rPr lang="en-US" dirty="0"/>
              <a:t> Laravel</a:t>
            </a:r>
          </a:p>
        </p:txBody>
      </p:sp>
      <p:sp>
        <p:nvSpPr>
          <p:cNvPr id="3" name="Content Placeholder 2"/>
          <p:cNvSpPr>
            <a:spLocks noGrp="1"/>
          </p:cNvSpPr>
          <p:nvPr>
            <p:ph idx="1"/>
          </p:nvPr>
        </p:nvSpPr>
        <p:spPr/>
        <p:txBody>
          <a:bodyPr>
            <a:normAutofit fontScale="85000" lnSpcReduction="10000"/>
          </a:bodyPr>
          <a:lstStyle/>
          <a:p>
            <a:pPr>
              <a:lnSpc>
                <a:spcPct val="160000"/>
              </a:lnSpc>
            </a:pPr>
            <a:r>
              <a:rPr lang="en-US" dirty="0" err="1"/>
              <a:t>Panduan</a:t>
            </a:r>
            <a:r>
              <a:rPr lang="en-US" dirty="0"/>
              <a:t> / Manual </a:t>
            </a:r>
            <a:r>
              <a:rPr lang="en-US" dirty="0" err="1"/>
              <a:t>wajib</a:t>
            </a:r>
            <a:r>
              <a:rPr lang="en-US" dirty="0"/>
              <a:t> </a:t>
            </a:r>
            <a:r>
              <a:rPr lang="en-US" dirty="0" err="1"/>
              <a:t>rujuk</a:t>
            </a:r>
            <a:r>
              <a:rPr lang="en-US" dirty="0"/>
              <a:t>:</a:t>
            </a:r>
            <a:endParaRPr lang="en-US" dirty="0">
              <a:hlinkClick r:id="" action="ppaction://noaction"/>
            </a:endParaRPr>
          </a:p>
          <a:p>
            <a:pPr>
              <a:lnSpc>
                <a:spcPct val="160000"/>
              </a:lnSpc>
            </a:pPr>
            <a:r>
              <a:rPr lang="en-US" dirty="0">
                <a:hlinkClick r:id="rId2"/>
              </a:rPr>
              <a:t>https://www.laravel.com</a:t>
            </a:r>
            <a:r>
              <a:rPr lang="en-US" dirty="0"/>
              <a:t> – </a:t>
            </a:r>
            <a:r>
              <a:rPr lang="en-US" dirty="0" err="1"/>
              <a:t>Laman</a:t>
            </a:r>
            <a:r>
              <a:rPr lang="en-US" dirty="0"/>
              <a:t> web official Laravel.</a:t>
            </a:r>
            <a:endParaRPr lang="en-US" dirty="0">
              <a:hlinkClick r:id="" action="ppaction://noaction"/>
            </a:endParaRPr>
          </a:p>
          <a:p>
            <a:pPr>
              <a:lnSpc>
                <a:spcPct val="160000"/>
              </a:lnSpc>
            </a:pPr>
            <a:r>
              <a:rPr lang="en-US" dirty="0">
                <a:hlinkClick r:id="rId3"/>
              </a:rPr>
              <a:t>https://www.ikursus.com</a:t>
            </a:r>
            <a:r>
              <a:rPr lang="en-US" dirty="0"/>
              <a:t> – Portal </a:t>
            </a:r>
            <a:r>
              <a:rPr lang="en-US" dirty="0" err="1"/>
              <a:t>pembelajaran</a:t>
            </a:r>
            <a:r>
              <a:rPr lang="en-US" dirty="0"/>
              <a:t> Laravel </a:t>
            </a:r>
            <a:r>
              <a:rPr lang="en-US" dirty="0" err="1"/>
              <a:t>dalam</a:t>
            </a:r>
            <a:r>
              <a:rPr lang="en-US" dirty="0"/>
              <a:t> </a:t>
            </a:r>
            <a:r>
              <a:rPr lang="en-US" dirty="0" err="1"/>
              <a:t>bahasa</a:t>
            </a:r>
            <a:r>
              <a:rPr lang="en-US" dirty="0"/>
              <a:t> </a:t>
            </a:r>
            <a:r>
              <a:rPr lang="en-US" dirty="0" err="1"/>
              <a:t>Melayu</a:t>
            </a:r>
            <a:r>
              <a:rPr lang="en-US" dirty="0"/>
              <a:t>. </a:t>
            </a:r>
            <a:r>
              <a:rPr lang="en-US" dirty="0" err="1"/>
              <a:t>Diberikan</a:t>
            </a:r>
            <a:r>
              <a:rPr lang="en-US" dirty="0"/>
              <a:t> </a:t>
            </a:r>
            <a:r>
              <a:rPr lang="en-US" dirty="0" err="1"/>
              <a:t>percuma</a:t>
            </a:r>
            <a:r>
              <a:rPr lang="en-US" dirty="0"/>
              <a:t> </a:t>
            </a:r>
            <a:r>
              <a:rPr lang="en-US" dirty="0" err="1"/>
              <a:t>untuk</a:t>
            </a:r>
            <a:r>
              <a:rPr lang="en-US" dirty="0"/>
              <a:t> </a:t>
            </a:r>
            <a:r>
              <a:rPr lang="en-US" dirty="0" err="1"/>
              <a:t>peserta</a:t>
            </a:r>
            <a:r>
              <a:rPr lang="en-US" dirty="0"/>
              <a:t> </a:t>
            </a:r>
            <a:r>
              <a:rPr lang="en-US" dirty="0" err="1"/>
              <a:t>kursus</a:t>
            </a:r>
            <a:r>
              <a:rPr lang="en-US" dirty="0"/>
              <a:t> </a:t>
            </a:r>
            <a:r>
              <a:rPr lang="en-US" dirty="0" err="1"/>
              <a:t>ini</a:t>
            </a:r>
            <a:endParaRPr lang="en-US" dirty="0"/>
          </a:p>
          <a:p>
            <a:pPr>
              <a:lnSpc>
                <a:spcPct val="160000"/>
              </a:lnSpc>
            </a:pPr>
            <a:r>
              <a:rPr lang="en-US" dirty="0">
                <a:hlinkClick r:id="rId4"/>
              </a:rPr>
              <a:t>https://www.laracasts.com</a:t>
            </a:r>
            <a:r>
              <a:rPr lang="en-US" dirty="0"/>
              <a:t> – Portal </a:t>
            </a:r>
            <a:r>
              <a:rPr lang="en-US" dirty="0" err="1"/>
              <a:t>pembelajaran</a:t>
            </a:r>
            <a:r>
              <a:rPr lang="en-US" dirty="0"/>
              <a:t> Laravel </a:t>
            </a:r>
            <a:r>
              <a:rPr lang="en-US" dirty="0" err="1"/>
              <a:t>dalam</a:t>
            </a:r>
            <a:r>
              <a:rPr lang="en-US" dirty="0"/>
              <a:t> </a:t>
            </a:r>
            <a:r>
              <a:rPr lang="en-US" dirty="0" err="1"/>
              <a:t>bahasa</a:t>
            </a:r>
            <a:r>
              <a:rPr lang="en-US" dirty="0"/>
              <a:t> </a:t>
            </a:r>
            <a:r>
              <a:rPr lang="en-US" dirty="0" err="1"/>
              <a:t>Inggeris</a:t>
            </a:r>
            <a:r>
              <a:rPr lang="en-US" dirty="0"/>
              <a:t>.</a:t>
            </a:r>
          </a:p>
          <a:p>
            <a:pPr>
              <a:lnSpc>
                <a:spcPct val="160000"/>
              </a:lnSpc>
            </a:pPr>
            <a:r>
              <a:rPr lang="en-US" dirty="0">
                <a:hlinkClick r:id="rId5"/>
              </a:rPr>
              <a:t>https://parsinta.com</a:t>
            </a:r>
            <a:r>
              <a:rPr lang="en-US" dirty="0"/>
              <a:t> – Portal </a:t>
            </a:r>
            <a:r>
              <a:rPr lang="en-US" dirty="0" err="1"/>
              <a:t>pembelajaran</a:t>
            </a:r>
            <a:r>
              <a:rPr lang="en-US" dirty="0"/>
              <a:t> Laravel </a:t>
            </a:r>
            <a:r>
              <a:rPr lang="en-US" dirty="0" err="1"/>
              <a:t>dalam</a:t>
            </a:r>
            <a:r>
              <a:rPr lang="en-US" dirty="0"/>
              <a:t> </a:t>
            </a:r>
            <a:r>
              <a:rPr lang="en-US" dirty="0" err="1"/>
              <a:t>bahasa</a:t>
            </a:r>
            <a:r>
              <a:rPr lang="en-US" dirty="0"/>
              <a:t> Indonesia.</a:t>
            </a:r>
          </a:p>
          <a:p>
            <a:pPr>
              <a:lnSpc>
                <a:spcPct val="160000"/>
              </a:lnSpc>
            </a:pPr>
            <a:r>
              <a:rPr lang="en-US" dirty="0">
                <a:hlinkClick r:id="rId6"/>
              </a:rPr>
              <a:t>https://t.me/</a:t>
            </a:r>
            <a:r>
              <a:rPr lang="en-US">
                <a:hlinkClick r:id="rId6"/>
              </a:rPr>
              <a:t>LaravelMY</a:t>
            </a:r>
            <a:r>
              <a:rPr lang="en-US"/>
              <a:t> –  Telegram </a:t>
            </a:r>
            <a:r>
              <a:rPr lang="en-US" dirty="0"/>
              <a:t>Laravel Malaysia</a:t>
            </a:r>
          </a:p>
        </p:txBody>
      </p:sp>
    </p:spTree>
    <p:extLst>
      <p:ext uri="{BB962C8B-B14F-4D97-AF65-F5344CB8AC3E}">
        <p14:creationId xmlns:p14="http://schemas.microsoft.com/office/powerpoint/2010/main" val="1451194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6355" y="1752600"/>
            <a:ext cx="6769100" cy="1100665"/>
          </a:xfrm>
        </p:spPr>
        <p:txBody>
          <a:bodyPr>
            <a:normAutofit/>
          </a:bodyPr>
          <a:lstStyle/>
          <a:p>
            <a:r>
              <a:rPr lang="en-US" b="1" dirty="0">
                <a:latin typeface="Calibri" pitchFamily="34" charset="0"/>
                <a:cs typeface="Calibri" pitchFamily="34" charset="0"/>
              </a:rPr>
              <a:t>Info Tenaga </a:t>
            </a:r>
            <a:r>
              <a:rPr lang="en-US" b="1" dirty="0" err="1">
                <a:latin typeface="Calibri" pitchFamily="34" charset="0"/>
                <a:cs typeface="Calibri" pitchFamily="34" charset="0"/>
              </a:rPr>
              <a:t>Pengajar</a:t>
            </a:r>
            <a:endParaRPr lang="en-US" sz="3100" b="1" dirty="0">
              <a:latin typeface="Calibri" pitchFamily="34" charset="0"/>
              <a:cs typeface="Calibri" pitchFamily="34" charset="0"/>
            </a:endParaRPr>
          </a:p>
        </p:txBody>
      </p:sp>
      <p:sp>
        <p:nvSpPr>
          <p:cNvPr id="3" name="TextBox 2"/>
          <p:cNvSpPr txBox="1"/>
          <p:nvPr/>
        </p:nvSpPr>
        <p:spPr>
          <a:xfrm>
            <a:off x="2392809" y="5480540"/>
            <a:ext cx="5056192" cy="461665"/>
          </a:xfrm>
          <a:prstGeom prst="rect">
            <a:avLst/>
          </a:prstGeom>
          <a:noFill/>
        </p:spPr>
        <p:txBody>
          <a:bodyPr wrap="none" rtlCol="0">
            <a:spAutoFit/>
          </a:bodyPr>
          <a:lstStyle/>
          <a:p>
            <a:r>
              <a:rPr lang="en-US" sz="2400" b="1" dirty="0">
                <a:latin typeface="+mj-lt"/>
              </a:rPr>
              <a:t>The PHP Framework For Web Artisans</a:t>
            </a:r>
          </a:p>
        </p:txBody>
      </p:sp>
      <p:pic>
        <p:nvPicPr>
          <p:cNvPr id="6" name="Graphic 5">
            <a:extLst>
              <a:ext uri="{FF2B5EF4-FFF2-40B4-BE49-F238E27FC236}">
                <a16:creationId xmlns:a16="http://schemas.microsoft.com/office/drawing/2014/main" id="{162A2983-4E1F-4B45-BE52-B1C85665DF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825" y="2657252"/>
            <a:ext cx="8896350" cy="3286125"/>
          </a:xfrm>
          <a:prstGeom prst="rect">
            <a:avLst/>
          </a:prstGeom>
        </p:spPr>
      </p:pic>
    </p:spTree>
    <p:extLst>
      <p:ext uri="{BB962C8B-B14F-4D97-AF65-F5344CB8AC3E}">
        <p14:creationId xmlns:p14="http://schemas.microsoft.com/office/powerpoint/2010/main" val="2669722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Sejarah</a:t>
            </a:r>
            <a:r>
              <a:rPr lang="en-US" b="1" dirty="0"/>
              <a:t> Laravel</a:t>
            </a:r>
          </a:p>
        </p:txBody>
      </p:sp>
      <p:sp>
        <p:nvSpPr>
          <p:cNvPr id="4" name="Content Placeholder 3"/>
          <p:cNvSpPr>
            <a:spLocks noGrp="1"/>
          </p:cNvSpPr>
          <p:nvPr>
            <p:ph sz="quarter" idx="1"/>
          </p:nvPr>
        </p:nvSpPr>
        <p:spPr>
          <a:xfrm>
            <a:off x="304800" y="1447800"/>
            <a:ext cx="9296400" cy="5105400"/>
          </a:xfrm>
        </p:spPr>
        <p:txBody>
          <a:bodyPr>
            <a:normAutofit fontScale="92500" lnSpcReduction="10000"/>
          </a:bodyPr>
          <a:lstStyle/>
          <a:p>
            <a:pPr algn="just">
              <a:lnSpc>
                <a:spcPct val="160000"/>
              </a:lnSpc>
              <a:spcBef>
                <a:spcPts val="0"/>
              </a:spcBef>
              <a:spcAft>
                <a:spcPts val="1800"/>
              </a:spcAft>
            </a:pPr>
            <a:r>
              <a:rPr lang="en-US" dirty="0"/>
              <a:t>Laravel </a:t>
            </a:r>
            <a:r>
              <a:rPr lang="en-US" dirty="0" err="1"/>
              <a:t>adalah</a:t>
            </a:r>
            <a:r>
              <a:rPr lang="en-US" dirty="0"/>
              <a:t> </a:t>
            </a:r>
            <a:r>
              <a:rPr lang="en-US" dirty="0" err="1"/>
              <a:t>merupakan</a:t>
            </a:r>
            <a:r>
              <a:rPr lang="en-US" dirty="0"/>
              <a:t> </a:t>
            </a:r>
            <a:r>
              <a:rPr lang="en-US" dirty="0" err="1"/>
              <a:t>sebuah</a:t>
            </a:r>
            <a:r>
              <a:rPr lang="en-US" dirty="0"/>
              <a:t> </a:t>
            </a:r>
            <a:r>
              <a:rPr lang="en-US" dirty="0" err="1"/>
              <a:t>Projek</a:t>
            </a:r>
            <a:r>
              <a:rPr lang="en-US" dirty="0"/>
              <a:t> </a:t>
            </a:r>
            <a:r>
              <a:rPr lang="en-US" b="1" i="1" dirty="0"/>
              <a:t>Open-Source</a:t>
            </a:r>
            <a:r>
              <a:rPr lang="en-US" dirty="0"/>
              <a:t> (PERCUMA)  PHP Framework yang </a:t>
            </a:r>
            <a:r>
              <a:rPr lang="en-US" dirty="0" err="1"/>
              <a:t>dilesenkan</a:t>
            </a:r>
            <a:r>
              <a:rPr lang="en-US" dirty="0"/>
              <a:t> </a:t>
            </a:r>
            <a:r>
              <a:rPr lang="en-US" dirty="0" err="1"/>
              <a:t>dibawah</a:t>
            </a:r>
            <a:r>
              <a:rPr lang="en-US" dirty="0"/>
              <a:t> </a:t>
            </a:r>
            <a:r>
              <a:rPr lang="en-US" b="1" i="1" dirty="0"/>
              <a:t>MIT License</a:t>
            </a:r>
            <a:r>
              <a:rPr lang="en-US" dirty="0"/>
              <a:t>. Maklumat </a:t>
            </a:r>
            <a:r>
              <a:rPr lang="en-US" dirty="0" err="1"/>
              <a:t>lanjut</a:t>
            </a:r>
            <a:r>
              <a:rPr lang="en-US" dirty="0"/>
              <a:t> MIT License </a:t>
            </a:r>
            <a:r>
              <a:rPr lang="en-US" dirty="0" err="1"/>
              <a:t>boleh</a:t>
            </a:r>
            <a:r>
              <a:rPr lang="en-US" dirty="0"/>
              <a:t> </a:t>
            </a:r>
            <a:r>
              <a:rPr lang="en-US" dirty="0" err="1"/>
              <a:t>diperolehi</a:t>
            </a:r>
            <a:r>
              <a:rPr lang="en-US" dirty="0"/>
              <a:t> di </a:t>
            </a:r>
            <a:r>
              <a:rPr lang="en-US" dirty="0">
                <a:hlinkClick r:id="rId2"/>
              </a:rPr>
              <a:t>https://opensource.org/license/mit/</a:t>
            </a:r>
            <a:r>
              <a:rPr lang="en-US" dirty="0"/>
              <a:t> </a:t>
            </a:r>
          </a:p>
          <a:p>
            <a:pPr algn="just">
              <a:lnSpc>
                <a:spcPct val="160000"/>
              </a:lnSpc>
              <a:spcBef>
                <a:spcPts val="0"/>
              </a:spcBef>
              <a:spcAft>
                <a:spcPts val="1800"/>
              </a:spcAft>
            </a:pPr>
            <a:r>
              <a:rPr lang="en-US" dirty="0"/>
              <a:t>Laravel </a:t>
            </a:r>
            <a:r>
              <a:rPr lang="en-US" dirty="0" err="1"/>
              <a:t>menggunakan</a:t>
            </a:r>
            <a:r>
              <a:rPr lang="en-US" dirty="0"/>
              <a:t> MVC dan </a:t>
            </a:r>
            <a:r>
              <a:rPr lang="en-US" dirty="0" err="1"/>
              <a:t>dibangunkan</a:t>
            </a:r>
            <a:r>
              <a:rPr lang="en-US" dirty="0"/>
              <a:t> </a:t>
            </a:r>
            <a:r>
              <a:rPr lang="en-US" dirty="0" err="1"/>
              <a:t>berasaskan</a:t>
            </a:r>
            <a:r>
              <a:rPr lang="en-US" dirty="0"/>
              <a:t> </a:t>
            </a:r>
            <a:r>
              <a:rPr lang="en-US" dirty="0" err="1"/>
              <a:t>daripada</a:t>
            </a:r>
            <a:r>
              <a:rPr lang="en-US" dirty="0"/>
              <a:t> </a:t>
            </a:r>
            <a:r>
              <a:rPr lang="en-US" b="1" i="1" dirty="0"/>
              <a:t>PHP Framework Symfony</a:t>
            </a:r>
            <a:r>
              <a:rPr lang="en-US" dirty="0"/>
              <a:t>.</a:t>
            </a:r>
          </a:p>
          <a:p>
            <a:pPr algn="just">
              <a:lnSpc>
                <a:spcPct val="160000"/>
              </a:lnSpc>
              <a:spcBef>
                <a:spcPts val="0"/>
              </a:spcBef>
              <a:spcAft>
                <a:spcPts val="1800"/>
              </a:spcAft>
            </a:pPr>
            <a:r>
              <a:rPr lang="en-US" dirty="0" err="1"/>
              <a:t>Dicipta</a:t>
            </a:r>
            <a:r>
              <a:rPr lang="en-US" dirty="0"/>
              <a:t> </a:t>
            </a:r>
            <a:r>
              <a:rPr lang="en-US" dirty="0" err="1"/>
              <a:t>oleh</a:t>
            </a:r>
            <a:r>
              <a:rPr lang="en-US" dirty="0"/>
              <a:t> </a:t>
            </a:r>
            <a:r>
              <a:rPr lang="en-US" b="1" i="1" dirty="0"/>
              <a:t>Taylor </a:t>
            </a:r>
            <a:r>
              <a:rPr lang="en-US" b="1" i="1" dirty="0" err="1"/>
              <a:t>Otwell</a:t>
            </a:r>
            <a:r>
              <a:rPr lang="en-US" dirty="0"/>
              <a:t> </a:t>
            </a:r>
            <a:r>
              <a:rPr lang="en-US" dirty="0" err="1"/>
              <a:t>pada</a:t>
            </a:r>
            <a:r>
              <a:rPr lang="en-US" dirty="0"/>
              <a:t> </a:t>
            </a:r>
            <a:r>
              <a:rPr lang="en-US" b="1" i="1" dirty="0" err="1"/>
              <a:t>tahun</a:t>
            </a:r>
            <a:r>
              <a:rPr lang="en-US" b="1" i="1" dirty="0"/>
              <a:t> 2011 </a:t>
            </a:r>
            <a:r>
              <a:rPr lang="en-US" dirty="0" err="1"/>
              <a:t>sebagai</a:t>
            </a:r>
            <a:r>
              <a:rPr lang="en-US" dirty="0"/>
              <a:t>  </a:t>
            </a:r>
            <a:r>
              <a:rPr lang="en-US" dirty="0" err="1"/>
              <a:t>satu</a:t>
            </a:r>
            <a:r>
              <a:rPr lang="en-US" dirty="0"/>
              <a:t> </a:t>
            </a:r>
            <a:r>
              <a:rPr lang="en-US" dirty="0" err="1"/>
              <a:t>alternatif</a:t>
            </a:r>
            <a:r>
              <a:rPr lang="en-US" dirty="0"/>
              <a:t> </a:t>
            </a:r>
            <a:r>
              <a:rPr lang="en-US" dirty="0" err="1"/>
              <a:t>baru</a:t>
            </a:r>
            <a:r>
              <a:rPr lang="en-US" dirty="0"/>
              <a:t> yang </a:t>
            </a:r>
            <a:r>
              <a:rPr lang="en-US" dirty="0" err="1"/>
              <a:t>menyediakan</a:t>
            </a:r>
            <a:r>
              <a:rPr lang="en-US" dirty="0"/>
              <a:t> </a:t>
            </a:r>
            <a:r>
              <a:rPr lang="en-US" dirty="0" err="1"/>
              <a:t>fungsi</a:t>
            </a:r>
            <a:r>
              <a:rPr lang="en-US" dirty="0"/>
              <a:t> – </a:t>
            </a:r>
            <a:r>
              <a:rPr lang="en-US" dirty="0" err="1"/>
              <a:t>fungsi</a:t>
            </a:r>
            <a:r>
              <a:rPr lang="en-US" dirty="0"/>
              <a:t> yang </a:t>
            </a:r>
            <a:r>
              <a:rPr lang="en-US" dirty="0" err="1"/>
              <a:t>lebih</a:t>
            </a:r>
            <a:r>
              <a:rPr lang="en-US" dirty="0"/>
              <a:t> advance yang </a:t>
            </a:r>
            <a:r>
              <a:rPr lang="en-US" dirty="0" err="1"/>
              <a:t>tidak</a:t>
            </a:r>
            <a:r>
              <a:rPr lang="en-US" dirty="0"/>
              <a:t> </a:t>
            </a:r>
            <a:r>
              <a:rPr lang="en-US" dirty="0" err="1"/>
              <a:t>dimiliki</a:t>
            </a:r>
            <a:r>
              <a:rPr lang="en-US" dirty="0"/>
              <a:t>  </a:t>
            </a:r>
            <a:r>
              <a:rPr lang="en-US" dirty="0" err="1"/>
              <a:t>oleh</a:t>
            </a:r>
            <a:r>
              <a:rPr lang="en-US" dirty="0"/>
              <a:t> PHP Framework yang popular </a:t>
            </a:r>
            <a:r>
              <a:rPr lang="en-US" dirty="0" err="1"/>
              <a:t>pada</a:t>
            </a:r>
            <a:r>
              <a:rPr lang="en-US" dirty="0"/>
              <a:t> </a:t>
            </a:r>
            <a:r>
              <a:rPr lang="en-US" dirty="0" err="1"/>
              <a:t>ketika</a:t>
            </a:r>
            <a:r>
              <a:rPr lang="en-US" dirty="0"/>
              <a:t> </a:t>
            </a:r>
            <a:r>
              <a:rPr lang="en-US" dirty="0" err="1"/>
              <a:t>itu</a:t>
            </a:r>
            <a:r>
              <a:rPr lang="en-US" dirty="0"/>
              <a:t> </a:t>
            </a:r>
            <a:r>
              <a:rPr lang="en-US" dirty="0" err="1"/>
              <a:t>iaitu</a:t>
            </a:r>
            <a:r>
              <a:rPr lang="en-US" dirty="0"/>
              <a:t> </a:t>
            </a:r>
            <a:r>
              <a:rPr lang="en-US" b="1" i="1" dirty="0" err="1"/>
              <a:t>CodeIgniter</a:t>
            </a:r>
            <a:r>
              <a:rPr lang="en-US" dirty="0"/>
              <a:t>.</a:t>
            </a:r>
          </a:p>
        </p:txBody>
      </p:sp>
    </p:spTree>
    <p:extLst>
      <p:ext uri="{BB962C8B-B14F-4D97-AF65-F5344CB8AC3E}">
        <p14:creationId xmlns:p14="http://schemas.microsoft.com/office/powerpoint/2010/main" val="343945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Sejarah</a:t>
            </a:r>
            <a:r>
              <a:rPr lang="en-US" b="1" dirty="0"/>
              <a:t> Laravel</a:t>
            </a:r>
          </a:p>
        </p:txBody>
      </p:sp>
      <p:sp>
        <p:nvSpPr>
          <p:cNvPr id="4" name="Content Placeholder 3"/>
          <p:cNvSpPr>
            <a:spLocks noGrp="1"/>
          </p:cNvSpPr>
          <p:nvPr>
            <p:ph sz="quarter" idx="1"/>
          </p:nvPr>
        </p:nvSpPr>
        <p:spPr>
          <a:xfrm>
            <a:off x="304800" y="1447800"/>
            <a:ext cx="9296400" cy="5105400"/>
          </a:xfrm>
        </p:spPr>
        <p:txBody>
          <a:bodyPr>
            <a:normAutofit/>
          </a:bodyPr>
          <a:lstStyle/>
          <a:p>
            <a:pPr lvl="1" algn="just">
              <a:lnSpc>
                <a:spcPct val="150000"/>
              </a:lnSpc>
              <a:spcBef>
                <a:spcPts val="0"/>
              </a:spcBef>
              <a:spcAft>
                <a:spcPts val="1800"/>
              </a:spcAft>
            </a:pPr>
            <a:r>
              <a:rPr lang="en-US" dirty="0"/>
              <a:t>Web </a:t>
            </a:r>
            <a:r>
              <a:rPr lang="en-US" dirty="0" err="1"/>
              <a:t>Rasmi</a:t>
            </a:r>
            <a:r>
              <a:rPr lang="en-US" dirty="0"/>
              <a:t>: </a:t>
            </a:r>
            <a:r>
              <a:rPr lang="en-US" dirty="0">
                <a:hlinkClick r:id="rId2"/>
              </a:rPr>
              <a:t>https://laravel.com</a:t>
            </a:r>
            <a:r>
              <a:rPr lang="en-US" dirty="0"/>
              <a:t> </a:t>
            </a:r>
          </a:p>
          <a:p>
            <a:pPr lvl="1" algn="just">
              <a:lnSpc>
                <a:spcPct val="150000"/>
              </a:lnSpc>
              <a:spcBef>
                <a:spcPts val="0"/>
              </a:spcBef>
              <a:spcAft>
                <a:spcPts val="1800"/>
              </a:spcAft>
            </a:pPr>
            <a:r>
              <a:rPr lang="en-US" dirty="0"/>
              <a:t>Repository: </a:t>
            </a:r>
            <a:r>
              <a:rPr lang="en-US" dirty="0">
                <a:hlinkClick r:id="rId3"/>
              </a:rPr>
              <a:t>https://github.com/laravel/laravel</a:t>
            </a:r>
            <a:r>
              <a:rPr lang="en-US" dirty="0"/>
              <a:t> </a:t>
            </a:r>
          </a:p>
          <a:p>
            <a:pPr lvl="1" algn="just">
              <a:lnSpc>
                <a:spcPct val="150000"/>
              </a:lnSpc>
              <a:spcBef>
                <a:spcPts val="0"/>
              </a:spcBef>
              <a:spcAft>
                <a:spcPts val="1800"/>
              </a:spcAft>
            </a:pPr>
            <a:r>
              <a:rPr lang="en-US" dirty="0"/>
              <a:t>Blog: </a:t>
            </a:r>
            <a:r>
              <a:rPr lang="en-US" dirty="0">
                <a:hlinkClick r:id="rId4"/>
              </a:rPr>
              <a:t>https://laravel-news.com</a:t>
            </a:r>
            <a:r>
              <a:rPr lang="en-US" dirty="0"/>
              <a:t> </a:t>
            </a:r>
          </a:p>
          <a:p>
            <a:pPr lvl="1" algn="just">
              <a:lnSpc>
                <a:spcPct val="150000"/>
              </a:lnSpc>
              <a:spcBef>
                <a:spcPts val="0"/>
              </a:spcBef>
              <a:spcAft>
                <a:spcPts val="1800"/>
              </a:spcAft>
            </a:pPr>
            <a:r>
              <a:rPr lang="en-US" dirty="0"/>
              <a:t>Conference: </a:t>
            </a:r>
            <a:r>
              <a:rPr lang="en-US" dirty="0">
                <a:hlinkClick r:id="rId5"/>
              </a:rPr>
              <a:t>http://laracon.us</a:t>
            </a:r>
            <a:r>
              <a:rPr lang="en-US" dirty="0"/>
              <a:t> </a:t>
            </a:r>
          </a:p>
          <a:p>
            <a:pPr lvl="1" algn="just">
              <a:lnSpc>
                <a:spcPct val="150000"/>
              </a:lnSpc>
              <a:spcBef>
                <a:spcPts val="0"/>
              </a:spcBef>
              <a:spcAft>
                <a:spcPts val="1800"/>
              </a:spcAft>
            </a:pPr>
            <a:r>
              <a:rPr lang="en-US" dirty="0"/>
              <a:t>Certification: </a:t>
            </a:r>
            <a:r>
              <a:rPr lang="en-US" dirty="0">
                <a:hlinkClick r:id="rId6"/>
              </a:rPr>
              <a:t>https://laravel.com/certification</a:t>
            </a:r>
            <a:r>
              <a:rPr lang="en-US" dirty="0"/>
              <a:t> </a:t>
            </a:r>
          </a:p>
          <a:p>
            <a:pPr lvl="1" algn="just">
              <a:lnSpc>
                <a:spcPct val="150000"/>
              </a:lnSpc>
              <a:spcBef>
                <a:spcPts val="0"/>
              </a:spcBef>
              <a:spcAft>
                <a:spcPts val="1800"/>
              </a:spcAft>
            </a:pPr>
            <a:r>
              <a:rPr lang="en-US" dirty="0"/>
              <a:t>Forum: </a:t>
            </a:r>
            <a:r>
              <a:rPr lang="en-US" dirty="0">
                <a:hlinkClick r:id="rId7"/>
              </a:rPr>
              <a:t>https://laravel.io</a:t>
            </a:r>
            <a:endParaRPr lang="en-US" dirty="0"/>
          </a:p>
        </p:txBody>
      </p:sp>
    </p:spTree>
    <p:extLst>
      <p:ext uri="{BB962C8B-B14F-4D97-AF65-F5344CB8AC3E}">
        <p14:creationId xmlns:p14="http://schemas.microsoft.com/office/powerpoint/2010/main" val="370184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anim calcmode="lin" valueType="num">
                                      <p:cBhvr>
                                        <p:cTn id="2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anim calcmode="lin" valueType="num">
                                      <p:cBhvr>
                                        <p:cTn id="2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1000"/>
                                        <p:tgtEl>
                                          <p:spTgt spid="4">
                                            <p:txEl>
                                              <p:pRg st="5" end="5"/>
                                            </p:txEl>
                                          </p:spTgt>
                                        </p:tgtEl>
                                      </p:cBhvr>
                                    </p:animEffect>
                                    <p:anim calcmode="lin" valueType="num">
                                      <p:cBhvr>
                                        <p:cTn id="3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Pencipta</a:t>
            </a:r>
            <a:r>
              <a:rPr lang="en-US" b="1" dirty="0"/>
              <a:t> Laravel</a:t>
            </a:r>
          </a:p>
        </p:txBody>
      </p:sp>
      <p:sp>
        <p:nvSpPr>
          <p:cNvPr id="4" name="Content Placeholder 3"/>
          <p:cNvSpPr>
            <a:spLocks noGrp="1"/>
          </p:cNvSpPr>
          <p:nvPr>
            <p:ph sz="quarter" idx="1"/>
          </p:nvPr>
        </p:nvSpPr>
        <p:spPr>
          <a:xfrm>
            <a:off x="304800" y="1447800"/>
            <a:ext cx="5715000" cy="5105400"/>
          </a:xfrm>
        </p:spPr>
        <p:txBody>
          <a:bodyPr>
            <a:normAutofit fontScale="92500" lnSpcReduction="20000"/>
          </a:bodyPr>
          <a:lstStyle/>
          <a:p>
            <a:pPr algn="just">
              <a:lnSpc>
                <a:spcPct val="160000"/>
              </a:lnSpc>
              <a:spcBef>
                <a:spcPts val="0"/>
              </a:spcBef>
              <a:spcAft>
                <a:spcPts val="1800"/>
              </a:spcAft>
            </a:pPr>
            <a:r>
              <a:rPr lang="en-US" dirty="0" err="1"/>
              <a:t>Nama</a:t>
            </a:r>
            <a:r>
              <a:rPr lang="en-US" dirty="0"/>
              <a:t>: Taylor </a:t>
            </a:r>
            <a:r>
              <a:rPr lang="en-US" dirty="0" err="1"/>
              <a:t>Otwell</a:t>
            </a:r>
            <a:endParaRPr lang="en-US" dirty="0"/>
          </a:p>
          <a:p>
            <a:pPr algn="just">
              <a:lnSpc>
                <a:spcPct val="160000"/>
              </a:lnSpc>
              <a:spcBef>
                <a:spcPts val="0"/>
              </a:spcBef>
              <a:spcAft>
                <a:spcPts val="1800"/>
              </a:spcAft>
            </a:pPr>
            <a:r>
              <a:rPr lang="en-US" dirty="0" err="1"/>
              <a:t>Pendidikan</a:t>
            </a:r>
            <a:r>
              <a:rPr lang="en-US" dirty="0"/>
              <a:t> di Arkansas Tech University (2004 – 2008)</a:t>
            </a:r>
          </a:p>
          <a:p>
            <a:pPr algn="just">
              <a:lnSpc>
                <a:spcPct val="160000"/>
              </a:lnSpc>
              <a:spcBef>
                <a:spcPts val="0"/>
              </a:spcBef>
              <a:spcAft>
                <a:spcPts val="1800"/>
              </a:spcAft>
            </a:pPr>
            <a:r>
              <a:rPr lang="en-US" dirty="0" err="1"/>
              <a:t>Pernah</a:t>
            </a:r>
            <a:r>
              <a:rPr lang="en-US" dirty="0"/>
              <a:t> </a:t>
            </a:r>
            <a:r>
              <a:rPr lang="en-US" dirty="0" err="1"/>
              <a:t>bekerja</a:t>
            </a:r>
            <a:r>
              <a:rPr lang="en-US" dirty="0"/>
              <a:t> </a:t>
            </a:r>
            <a:r>
              <a:rPr lang="en-US" dirty="0" err="1"/>
              <a:t>sebagai</a:t>
            </a:r>
            <a:r>
              <a:rPr lang="en-US" dirty="0"/>
              <a:t> system analyst di Data-</a:t>
            </a:r>
            <a:r>
              <a:rPr lang="en-US" dirty="0" err="1"/>
              <a:t>Tronics</a:t>
            </a:r>
            <a:r>
              <a:rPr lang="en-US" dirty="0"/>
              <a:t> Corp. (Mei 2008 - </a:t>
            </a:r>
            <a:r>
              <a:rPr lang="en-US" dirty="0" err="1"/>
              <a:t>Januari</a:t>
            </a:r>
            <a:r>
              <a:rPr lang="en-US" dirty="0"/>
              <a:t> 2012)</a:t>
            </a:r>
          </a:p>
          <a:p>
            <a:pPr algn="just">
              <a:lnSpc>
                <a:spcPct val="160000"/>
              </a:lnSpc>
              <a:spcBef>
                <a:spcPts val="0"/>
              </a:spcBef>
              <a:spcAft>
                <a:spcPts val="1800"/>
              </a:spcAft>
            </a:pPr>
            <a:r>
              <a:rPr lang="en-US" dirty="0" err="1"/>
              <a:t>Terkini</a:t>
            </a:r>
            <a:r>
              <a:rPr lang="en-US" dirty="0"/>
              <a:t>, </a:t>
            </a:r>
            <a:r>
              <a:rPr lang="en-US" dirty="0" err="1"/>
              <a:t>bekerja</a:t>
            </a:r>
            <a:r>
              <a:rPr lang="en-US" dirty="0"/>
              <a:t> di </a:t>
            </a:r>
            <a:r>
              <a:rPr lang="en-US" dirty="0" err="1"/>
              <a:t>UserScape</a:t>
            </a:r>
            <a:r>
              <a:rPr lang="en-US" dirty="0"/>
              <a:t> </a:t>
            </a:r>
            <a:r>
              <a:rPr lang="en-US" dirty="0" err="1"/>
              <a:t>sebagai</a:t>
            </a:r>
            <a:r>
              <a:rPr lang="en-US" dirty="0"/>
              <a:t> </a:t>
            </a:r>
            <a:r>
              <a:rPr lang="en-US" i="1" dirty="0"/>
              <a:t>fulltime software engineer</a:t>
            </a:r>
            <a:r>
              <a:rPr lang="en-US" dirty="0"/>
              <a:t> yang </a:t>
            </a:r>
            <a:r>
              <a:rPr lang="en-US" dirty="0" err="1"/>
              <a:t>fokus</a:t>
            </a:r>
            <a:r>
              <a:rPr lang="en-US" dirty="0"/>
              <a:t> pada </a:t>
            </a:r>
            <a:r>
              <a:rPr lang="en-US" dirty="0" err="1"/>
              <a:t>pengembangan</a:t>
            </a:r>
            <a:r>
              <a:rPr lang="en-US" dirty="0"/>
              <a:t> Laravel </a:t>
            </a:r>
            <a:r>
              <a:rPr lang="en-US" dirty="0" err="1"/>
              <a:t>hingga</a:t>
            </a:r>
            <a:r>
              <a:rPr lang="en-US" dirty="0"/>
              <a:t> </a:t>
            </a:r>
            <a:r>
              <a:rPr lang="en-US" dirty="0" err="1"/>
              <a:t>kini</a:t>
            </a:r>
            <a:r>
              <a:rPr lang="en-US" dirty="0"/>
              <a:t>.</a:t>
            </a:r>
          </a:p>
        </p:txBody>
      </p:sp>
      <p:pic>
        <p:nvPicPr>
          <p:cNvPr id="3074" name="Picture 2" descr="C:\Users\Amirol\Desktop\taylor_otwe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6986" y="381000"/>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715000" y="3233672"/>
            <a:ext cx="4114800" cy="2831544"/>
          </a:xfrm>
          <a:prstGeom prst="rect">
            <a:avLst/>
          </a:prstGeom>
          <a:noFill/>
        </p:spPr>
        <p:txBody>
          <a:bodyPr wrap="square" rtlCol="0">
            <a:spAutoFit/>
          </a:bodyPr>
          <a:lstStyle/>
          <a:p>
            <a:pPr algn="ctr">
              <a:lnSpc>
                <a:spcPct val="150000"/>
              </a:lnSpc>
              <a:spcAft>
                <a:spcPts val="1800"/>
              </a:spcAft>
            </a:pPr>
            <a:r>
              <a:rPr lang="en-US" sz="1600" dirty="0"/>
              <a:t>D.O.B: 28 May 1986</a:t>
            </a:r>
          </a:p>
          <a:p>
            <a:pPr marL="285750" indent="-285750" algn="ctr">
              <a:lnSpc>
                <a:spcPct val="150000"/>
              </a:lnSpc>
              <a:spcAft>
                <a:spcPts val="1800"/>
              </a:spcAft>
              <a:buFont typeface="Arial" panose="020B0604020202020204" pitchFamily="34" charset="0"/>
              <a:buChar char="•"/>
            </a:pPr>
            <a:r>
              <a:rPr lang="en-US" sz="1600" dirty="0">
                <a:hlinkClick r:id="rId3"/>
              </a:rPr>
              <a:t>https://twitter.com/taylorotwell</a:t>
            </a:r>
            <a:endParaRPr lang="en-US" sz="1600" dirty="0"/>
          </a:p>
          <a:p>
            <a:pPr marL="285750" indent="-285750" algn="ctr">
              <a:lnSpc>
                <a:spcPct val="150000"/>
              </a:lnSpc>
              <a:spcAft>
                <a:spcPts val="1800"/>
              </a:spcAft>
              <a:buFont typeface="Arial" panose="020B0604020202020204" pitchFamily="34" charset="0"/>
              <a:buChar char="•"/>
            </a:pPr>
            <a:r>
              <a:rPr lang="en-US" sz="1600" dirty="0">
                <a:hlinkClick r:id="rId4"/>
              </a:rPr>
              <a:t>https://medium.com/@taylorotwell</a:t>
            </a:r>
            <a:endParaRPr lang="en-US" sz="1600" dirty="0"/>
          </a:p>
          <a:p>
            <a:pPr marL="285750" indent="-285750" algn="ctr">
              <a:lnSpc>
                <a:spcPct val="150000"/>
              </a:lnSpc>
              <a:spcAft>
                <a:spcPts val="1800"/>
              </a:spcAft>
              <a:buFont typeface="Arial" panose="020B0604020202020204" pitchFamily="34" charset="0"/>
              <a:buChar char="•"/>
            </a:pPr>
            <a:r>
              <a:rPr lang="en-US" sz="1600" dirty="0">
                <a:hlinkClick r:id="rId5"/>
              </a:rPr>
              <a:t>https://github.com/taylorotwell</a:t>
            </a:r>
            <a:endParaRPr lang="en-US" sz="1600" dirty="0"/>
          </a:p>
          <a:p>
            <a:pPr marL="285750" indent="-285750" algn="ctr">
              <a:lnSpc>
                <a:spcPct val="150000"/>
              </a:lnSpc>
              <a:spcAft>
                <a:spcPts val="1800"/>
              </a:spcAft>
              <a:buFont typeface="Arial" panose="020B0604020202020204" pitchFamily="34" charset="0"/>
              <a:buChar char="•"/>
            </a:pPr>
            <a:r>
              <a:rPr lang="en-US" sz="1600" dirty="0">
                <a:hlinkClick r:id="rId6"/>
              </a:rPr>
              <a:t>https://www.linkedin.com/in/taylorotwel/</a:t>
            </a:r>
            <a:endParaRPr lang="en-US" sz="1600" dirty="0"/>
          </a:p>
        </p:txBody>
      </p:sp>
    </p:spTree>
    <p:extLst>
      <p:ext uri="{BB962C8B-B14F-4D97-AF65-F5344CB8AC3E}">
        <p14:creationId xmlns:p14="http://schemas.microsoft.com/office/powerpoint/2010/main" val="25775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Ringkasan</a:t>
            </a:r>
            <a:r>
              <a:rPr lang="en-US" b="1" dirty="0"/>
              <a:t> Sejarah </a:t>
            </a:r>
            <a:r>
              <a:rPr lang="en-US" b="1" dirty="0" err="1"/>
              <a:t>Terbitan</a:t>
            </a:r>
            <a:r>
              <a:rPr lang="en-US" b="1" dirty="0"/>
              <a:t> </a:t>
            </a:r>
            <a:r>
              <a:rPr lang="en-US" b="1" dirty="0" err="1"/>
              <a:t>Versi</a:t>
            </a:r>
            <a:r>
              <a:rPr lang="en-US" b="1" dirty="0"/>
              <a:t> Laravel</a:t>
            </a:r>
          </a:p>
        </p:txBody>
      </p:sp>
      <p:sp>
        <p:nvSpPr>
          <p:cNvPr id="4" name="Content Placeholder 3"/>
          <p:cNvSpPr>
            <a:spLocks noGrp="1"/>
          </p:cNvSpPr>
          <p:nvPr>
            <p:ph sz="quarter" idx="1"/>
          </p:nvPr>
        </p:nvSpPr>
        <p:spPr>
          <a:xfrm>
            <a:off x="304800" y="1447800"/>
            <a:ext cx="9296400" cy="5105400"/>
          </a:xfrm>
        </p:spPr>
        <p:txBody>
          <a:bodyPr>
            <a:normAutofit fontScale="85000" lnSpcReduction="20000"/>
          </a:bodyPr>
          <a:lstStyle/>
          <a:p>
            <a:pPr algn="just">
              <a:lnSpc>
                <a:spcPct val="170000"/>
              </a:lnSpc>
              <a:spcBef>
                <a:spcPts val="0"/>
              </a:spcBef>
              <a:spcAft>
                <a:spcPts val="1800"/>
              </a:spcAft>
            </a:pPr>
            <a:r>
              <a:rPr lang="en-US" b="1" dirty="0"/>
              <a:t>Laravel </a:t>
            </a:r>
            <a:r>
              <a:rPr lang="en-US" b="1" dirty="0" err="1"/>
              <a:t>pertama</a:t>
            </a:r>
            <a:r>
              <a:rPr lang="en-US" b="1" dirty="0"/>
              <a:t> kali</a:t>
            </a:r>
            <a:r>
              <a:rPr lang="en-US" dirty="0"/>
              <a:t> </a:t>
            </a:r>
            <a:r>
              <a:rPr lang="en-US" dirty="0" err="1"/>
              <a:t>dilancarkan</a:t>
            </a:r>
            <a:r>
              <a:rPr lang="en-US" dirty="0"/>
              <a:t> (beta) </a:t>
            </a:r>
            <a:r>
              <a:rPr lang="en-US" dirty="0" err="1"/>
              <a:t>adalah</a:t>
            </a:r>
            <a:r>
              <a:rPr lang="en-US" dirty="0"/>
              <a:t> pada </a:t>
            </a:r>
            <a:r>
              <a:rPr lang="en-US" b="1" i="1" dirty="0"/>
              <a:t>9 Jun 2011</a:t>
            </a:r>
            <a:r>
              <a:rPr lang="en-US" dirty="0"/>
              <a:t> dan </a:t>
            </a:r>
            <a:r>
              <a:rPr lang="en-US" dirty="0" err="1"/>
              <a:t>kemudian</a:t>
            </a:r>
            <a:r>
              <a:rPr lang="en-US" dirty="0"/>
              <a:t> </a:t>
            </a:r>
            <a:r>
              <a:rPr lang="en-US" b="1" u="sng" dirty="0"/>
              <a:t>Laravel 1</a:t>
            </a:r>
            <a:r>
              <a:rPr lang="en-US" dirty="0"/>
              <a:t> </a:t>
            </a:r>
            <a:r>
              <a:rPr lang="en-US" dirty="0" err="1"/>
              <a:t>dilancarkan</a:t>
            </a:r>
            <a:r>
              <a:rPr lang="en-US" dirty="0"/>
              <a:t> pada </a:t>
            </a:r>
            <a:r>
              <a:rPr lang="en-US" dirty="0" err="1"/>
              <a:t>bulan</a:t>
            </a:r>
            <a:r>
              <a:rPr lang="en-US" dirty="0"/>
              <a:t> yang </a:t>
            </a:r>
            <a:r>
              <a:rPr lang="en-US" dirty="0" err="1"/>
              <a:t>sama</a:t>
            </a:r>
            <a:r>
              <a:rPr lang="en-US" dirty="0"/>
              <a:t>. </a:t>
            </a:r>
            <a:r>
              <a:rPr lang="en-MY" dirty="0" err="1"/>
              <a:t>Versi</a:t>
            </a:r>
            <a:r>
              <a:rPr lang="en-MY" dirty="0"/>
              <a:t> </a:t>
            </a:r>
            <a:r>
              <a:rPr lang="en-MY" dirty="0" err="1"/>
              <a:t>asal</a:t>
            </a:r>
            <a:r>
              <a:rPr lang="en-MY" dirty="0"/>
              <a:t> Laravel yang </a:t>
            </a:r>
            <a:r>
              <a:rPr lang="en-MY" dirty="0" err="1"/>
              <a:t>memperkenalkan</a:t>
            </a:r>
            <a:r>
              <a:rPr lang="en-MY" dirty="0"/>
              <a:t> </a:t>
            </a:r>
            <a:r>
              <a:rPr lang="en-MY" dirty="0" err="1"/>
              <a:t>konsep</a:t>
            </a:r>
            <a:r>
              <a:rPr lang="en-MY" dirty="0"/>
              <a:t> </a:t>
            </a:r>
            <a:r>
              <a:rPr lang="en-MY" dirty="0" err="1"/>
              <a:t>utama</a:t>
            </a:r>
            <a:r>
              <a:rPr lang="en-MY" dirty="0"/>
              <a:t> </a:t>
            </a:r>
            <a:r>
              <a:rPr lang="en-MY" dirty="0" err="1"/>
              <a:t>seperti</a:t>
            </a:r>
            <a:r>
              <a:rPr lang="en-MY" dirty="0"/>
              <a:t> routing dan </a:t>
            </a:r>
            <a:r>
              <a:rPr lang="en-MY" dirty="0" err="1"/>
              <a:t>sistem</a:t>
            </a:r>
            <a:r>
              <a:rPr lang="en-MY" dirty="0"/>
              <a:t> </a:t>
            </a:r>
            <a:r>
              <a:rPr lang="en-MY" dirty="0" err="1"/>
              <a:t>pelengkap</a:t>
            </a:r>
            <a:r>
              <a:rPr lang="en-MY" dirty="0"/>
              <a:t> </a:t>
            </a:r>
            <a:r>
              <a:rPr lang="en-MY" dirty="0" err="1"/>
              <a:t>untuk</a:t>
            </a:r>
            <a:r>
              <a:rPr lang="en-MY" dirty="0"/>
              <a:t> </a:t>
            </a:r>
            <a:r>
              <a:rPr lang="en-MY" dirty="0" err="1"/>
              <a:t>pengaturcaraan</a:t>
            </a:r>
            <a:r>
              <a:rPr lang="en-MY" dirty="0"/>
              <a:t> </a:t>
            </a:r>
            <a:r>
              <a:rPr lang="en-MY" dirty="0" err="1"/>
              <a:t>berorientasikan</a:t>
            </a:r>
            <a:r>
              <a:rPr lang="en-MY" dirty="0"/>
              <a:t> </a:t>
            </a:r>
            <a:r>
              <a:rPr lang="en-MY" dirty="0" err="1"/>
              <a:t>objek</a:t>
            </a:r>
            <a:r>
              <a:rPr lang="en-MY" dirty="0"/>
              <a:t> </a:t>
            </a:r>
            <a:r>
              <a:rPr lang="en-MY" dirty="0" err="1"/>
              <a:t>dalam</a:t>
            </a:r>
            <a:r>
              <a:rPr lang="en-MY" dirty="0"/>
              <a:t> PHP.</a:t>
            </a:r>
            <a:endParaRPr lang="en-US" dirty="0"/>
          </a:p>
          <a:p>
            <a:pPr algn="just">
              <a:lnSpc>
                <a:spcPct val="170000"/>
              </a:lnSpc>
              <a:spcBef>
                <a:spcPts val="0"/>
              </a:spcBef>
              <a:spcAft>
                <a:spcPts val="1800"/>
              </a:spcAft>
            </a:pPr>
            <a:r>
              <a:rPr lang="en-US" b="1" u="sng" dirty="0"/>
              <a:t>Laravel 2</a:t>
            </a:r>
            <a:r>
              <a:rPr lang="en-US" dirty="0"/>
              <a:t> pula </a:t>
            </a:r>
            <a:r>
              <a:rPr lang="en-US" dirty="0" err="1"/>
              <a:t>dilancarkan</a:t>
            </a:r>
            <a:r>
              <a:rPr lang="en-US" dirty="0"/>
              <a:t> </a:t>
            </a:r>
            <a:r>
              <a:rPr lang="en-US" dirty="0" err="1"/>
              <a:t>pada</a:t>
            </a:r>
            <a:r>
              <a:rPr lang="en-US" dirty="0"/>
              <a:t> </a:t>
            </a:r>
            <a:r>
              <a:rPr lang="en-US" b="1" i="1" dirty="0"/>
              <a:t>September 2011</a:t>
            </a:r>
            <a:r>
              <a:rPr lang="en-US" dirty="0"/>
              <a:t> </a:t>
            </a:r>
            <a:r>
              <a:rPr lang="en-US" dirty="0" err="1"/>
              <a:t>dimana</a:t>
            </a:r>
            <a:r>
              <a:rPr lang="en-US" dirty="0"/>
              <a:t> </a:t>
            </a:r>
            <a:r>
              <a:rPr lang="en-US" dirty="0" err="1"/>
              <a:t>pada</a:t>
            </a:r>
            <a:r>
              <a:rPr lang="en-US" dirty="0"/>
              <a:t> </a:t>
            </a:r>
            <a:r>
              <a:rPr lang="en-US" dirty="0" err="1"/>
              <a:t>versi</a:t>
            </a:r>
            <a:r>
              <a:rPr lang="en-US" dirty="0"/>
              <a:t> </a:t>
            </a:r>
            <a:r>
              <a:rPr lang="en-US" dirty="0" err="1"/>
              <a:t>inilah</a:t>
            </a:r>
            <a:r>
              <a:rPr lang="en-US" dirty="0"/>
              <a:t> </a:t>
            </a:r>
            <a:r>
              <a:rPr lang="en-US" dirty="0" err="1"/>
              <a:t>diterbitkan</a:t>
            </a:r>
            <a:r>
              <a:rPr lang="en-US" dirty="0"/>
              <a:t> </a:t>
            </a:r>
            <a:r>
              <a:rPr lang="en-US" dirty="0" err="1"/>
              <a:t>satu</a:t>
            </a:r>
            <a:r>
              <a:rPr lang="en-US" dirty="0"/>
              <a:t> </a:t>
            </a:r>
            <a:r>
              <a:rPr lang="en-US" dirty="0" err="1"/>
              <a:t>enjin</a:t>
            </a:r>
            <a:r>
              <a:rPr lang="en-US" dirty="0"/>
              <a:t> </a:t>
            </a:r>
            <a:r>
              <a:rPr lang="en-US" dirty="0" err="1"/>
              <a:t>templating</a:t>
            </a:r>
            <a:r>
              <a:rPr lang="en-US" dirty="0"/>
              <a:t> (view) yang </a:t>
            </a:r>
            <a:r>
              <a:rPr lang="en-US" dirty="0" err="1"/>
              <a:t>dikenali</a:t>
            </a:r>
            <a:r>
              <a:rPr lang="en-US" dirty="0"/>
              <a:t> </a:t>
            </a:r>
            <a:r>
              <a:rPr lang="en-US" dirty="0" err="1"/>
              <a:t>sebagai</a:t>
            </a:r>
            <a:r>
              <a:rPr lang="en-US" dirty="0"/>
              <a:t> </a:t>
            </a:r>
            <a:r>
              <a:rPr lang="en-US" b="1" i="1" u="sng" dirty="0"/>
              <a:t>BLADE</a:t>
            </a:r>
            <a:r>
              <a:rPr lang="en-US" dirty="0"/>
              <a:t>.</a:t>
            </a:r>
          </a:p>
          <a:p>
            <a:pPr algn="just">
              <a:lnSpc>
                <a:spcPct val="170000"/>
              </a:lnSpc>
              <a:spcBef>
                <a:spcPts val="0"/>
              </a:spcBef>
              <a:spcAft>
                <a:spcPts val="1800"/>
              </a:spcAft>
            </a:pPr>
            <a:r>
              <a:rPr lang="en-US" b="1" u="sng" dirty="0"/>
              <a:t>Laravel 3</a:t>
            </a:r>
            <a:r>
              <a:rPr lang="en-US" dirty="0"/>
              <a:t> </a:t>
            </a:r>
            <a:r>
              <a:rPr lang="en-US" dirty="0" err="1"/>
              <a:t>kemudiannya</a:t>
            </a:r>
            <a:r>
              <a:rPr lang="en-US" dirty="0"/>
              <a:t> </a:t>
            </a:r>
            <a:r>
              <a:rPr lang="en-US" dirty="0" err="1"/>
              <a:t>dilancarkan</a:t>
            </a:r>
            <a:r>
              <a:rPr lang="en-US" dirty="0"/>
              <a:t> pada </a:t>
            </a:r>
            <a:r>
              <a:rPr lang="en-US" b="1" i="1" dirty="0" err="1"/>
              <a:t>Februari</a:t>
            </a:r>
            <a:r>
              <a:rPr lang="en-US" b="1" i="1" dirty="0"/>
              <a:t> 2012</a:t>
            </a:r>
            <a:r>
              <a:rPr lang="en-US" dirty="0"/>
              <a:t> </a:t>
            </a:r>
            <a:r>
              <a:rPr lang="en-US" dirty="0" err="1"/>
              <a:t>dimana</a:t>
            </a:r>
            <a:r>
              <a:rPr lang="en-US" dirty="0"/>
              <a:t> </a:t>
            </a:r>
            <a:r>
              <a:rPr lang="en-US" dirty="0" err="1"/>
              <a:t>satu</a:t>
            </a:r>
            <a:r>
              <a:rPr lang="en-US" dirty="0"/>
              <a:t> </a:t>
            </a:r>
            <a:r>
              <a:rPr lang="en-US" dirty="0" err="1"/>
              <a:t>fungsi</a:t>
            </a:r>
            <a:r>
              <a:rPr lang="en-US" dirty="0"/>
              <a:t> command-line interface (CLI) </a:t>
            </a:r>
            <a:r>
              <a:rPr lang="en-US" dirty="0" err="1"/>
              <a:t>dikenali</a:t>
            </a:r>
            <a:r>
              <a:rPr lang="en-US" dirty="0"/>
              <a:t> </a:t>
            </a:r>
            <a:r>
              <a:rPr lang="en-US" dirty="0" err="1"/>
              <a:t>sebagai</a:t>
            </a:r>
            <a:r>
              <a:rPr lang="en-US" dirty="0"/>
              <a:t> </a:t>
            </a:r>
            <a:r>
              <a:rPr lang="en-US" b="1" i="1" u="sng" dirty="0"/>
              <a:t>ARTISAN</a:t>
            </a:r>
            <a:r>
              <a:rPr lang="en-US" dirty="0"/>
              <a:t> </a:t>
            </a:r>
            <a:r>
              <a:rPr lang="en-US" dirty="0" err="1"/>
              <a:t>diterbitkan</a:t>
            </a:r>
            <a:r>
              <a:rPr lang="en-US" dirty="0"/>
              <a:t>, </a:t>
            </a:r>
            <a:r>
              <a:rPr lang="en-MY" dirty="0"/>
              <a:t>RESTful API, dan </a:t>
            </a:r>
            <a:r>
              <a:rPr lang="en-MY" dirty="0" err="1"/>
              <a:t>integrasi</a:t>
            </a:r>
            <a:r>
              <a:rPr lang="en-MY" dirty="0"/>
              <a:t> ORM (Object-Relational Mapping) </a:t>
            </a:r>
            <a:r>
              <a:rPr lang="en-MY" dirty="0" err="1"/>
              <a:t>dengan</a:t>
            </a:r>
            <a:r>
              <a:rPr lang="en-MY" dirty="0"/>
              <a:t> Eloquent.</a:t>
            </a:r>
            <a:endParaRPr lang="en-US" dirty="0"/>
          </a:p>
        </p:txBody>
      </p:sp>
    </p:spTree>
    <p:extLst>
      <p:ext uri="{BB962C8B-B14F-4D97-AF65-F5344CB8AC3E}">
        <p14:creationId xmlns:p14="http://schemas.microsoft.com/office/powerpoint/2010/main" val="136149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Ringkasan</a:t>
            </a:r>
            <a:r>
              <a:rPr lang="en-US" b="1" dirty="0"/>
              <a:t> Sejarah </a:t>
            </a:r>
            <a:r>
              <a:rPr lang="en-US" b="1" dirty="0" err="1"/>
              <a:t>Terbitan</a:t>
            </a:r>
            <a:r>
              <a:rPr lang="en-US" b="1" dirty="0"/>
              <a:t> </a:t>
            </a:r>
            <a:r>
              <a:rPr lang="en-US" b="1" dirty="0" err="1"/>
              <a:t>Versi</a:t>
            </a:r>
            <a:r>
              <a:rPr lang="en-US" b="1" dirty="0"/>
              <a:t> Laravel</a:t>
            </a:r>
          </a:p>
        </p:txBody>
      </p:sp>
      <p:sp>
        <p:nvSpPr>
          <p:cNvPr id="4" name="Content Placeholder 3"/>
          <p:cNvSpPr>
            <a:spLocks noGrp="1"/>
          </p:cNvSpPr>
          <p:nvPr>
            <p:ph sz="quarter" idx="1"/>
          </p:nvPr>
        </p:nvSpPr>
        <p:spPr>
          <a:xfrm>
            <a:off x="304800" y="1447800"/>
            <a:ext cx="9296400" cy="5105400"/>
          </a:xfrm>
        </p:spPr>
        <p:txBody>
          <a:bodyPr>
            <a:normAutofit fontScale="77500" lnSpcReduction="20000"/>
          </a:bodyPr>
          <a:lstStyle/>
          <a:p>
            <a:pPr algn="just">
              <a:lnSpc>
                <a:spcPct val="170000"/>
              </a:lnSpc>
              <a:spcBef>
                <a:spcPts val="0"/>
              </a:spcBef>
              <a:spcAft>
                <a:spcPts val="1800"/>
              </a:spcAft>
            </a:pPr>
            <a:r>
              <a:rPr lang="en-US" b="1" u="sng" dirty="0"/>
              <a:t>Laravel 4</a:t>
            </a:r>
            <a:r>
              <a:rPr lang="en-US" dirty="0"/>
              <a:t> pula </a:t>
            </a:r>
            <a:r>
              <a:rPr lang="en-US" dirty="0" err="1"/>
              <a:t>dilancarkan</a:t>
            </a:r>
            <a:r>
              <a:rPr lang="en-US" dirty="0"/>
              <a:t> </a:t>
            </a:r>
            <a:r>
              <a:rPr lang="en-US" dirty="0" err="1"/>
              <a:t>pada</a:t>
            </a:r>
            <a:r>
              <a:rPr lang="en-US" dirty="0"/>
              <a:t> </a:t>
            </a:r>
            <a:r>
              <a:rPr lang="en-US" dirty="0" err="1"/>
              <a:t>bulan</a:t>
            </a:r>
            <a:r>
              <a:rPr lang="en-US" dirty="0"/>
              <a:t> </a:t>
            </a:r>
            <a:r>
              <a:rPr lang="en-US" b="1" i="1" dirty="0"/>
              <a:t>Mei 2013</a:t>
            </a:r>
            <a:r>
              <a:rPr lang="en-US" dirty="0"/>
              <a:t>. Pada </a:t>
            </a:r>
            <a:r>
              <a:rPr lang="en-US" dirty="0" err="1"/>
              <a:t>versi</a:t>
            </a:r>
            <a:r>
              <a:rPr lang="en-US" dirty="0"/>
              <a:t> </a:t>
            </a:r>
            <a:r>
              <a:rPr lang="en-US" dirty="0" err="1"/>
              <a:t>ini</a:t>
            </a:r>
            <a:r>
              <a:rPr lang="en-US" dirty="0"/>
              <a:t> </a:t>
            </a:r>
            <a:r>
              <a:rPr lang="en-US" dirty="0" err="1"/>
              <a:t>berlakunya</a:t>
            </a:r>
            <a:r>
              <a:rPr lang="en-US" dirty="0"/>
              <a:t> “</a:t>
            </a:r>
            <a:r>
              <a:rPr lang="en-US" b="1" dirty="0" err="1"/>
              <a:t>penyuntingan</a:t>
            </a:r>
            <a:r>
              <a:rPr lang="en-US" dirty="0"/>
              <a:t>” </a:t>
            </a:r>
            <a:r>
              <a:rPr lang="en-US" dirty="0" err="1"/>
              <a:t>semula</a:t>
            </a:r>
            <a:r>
              <a:rPr lang="en-US" dirty="0"/>
              <a:t> </a:t>
            </a:r>
            <a:r>
              <a:rPr lang="en-US" dirty="0" err="1"/>
              <a:t>semua</a:t>
            </a:r>
            <a:r>
              <a:rPr lang="en-US" dirty="0"/>
              <a:t> </a:t>
            </a:r>
            <a:r>
              <a:rPr lang="en-US" dirty="0" err="1"/>
              <a:t>kod</a:t>
            </a:r>
            <a:r>
              <a:rPr lang="en-US" dirty="0"/>
              <a:t> </a:t>
            </a:r>
            <a:r>
              <a:rPr lang="en-US" dirty="0" err="1"/>
              <a:t>untuk</a:t>
            </a:r>
            <a:r>
              <a:rPr lang="en-US" dirty="0"/>
              <a:t> framework Laravel dan </a:t>
            </a:r>
            <a:r>
              <a:rPr lang="en-US" dirty="0" err="1"/>
              <a:t>menjadi</a:t>
            </a:r>
            <a:r>
              <a:rPr lang="en-US" dirty="0"/>
              <a:t> </a:t>
            </a:r>
            <a:r>
              <a:rPr lang="en-US" dirty="0" err="1"/>
              <a:t>tonggak</a:t>
            </a:r>
            <a:r>
              <a:rPr lang="en-US" dirty="0"/>
              <a:t> </a:t>
            </a:r>
            <a:r>
              <a:rPr lang="en-US" dirty="0" err="1"/>
              <a:t>penting</a:t>
            </a:r>
            <a:r>
              <a:rPr lang="en-US" dirty="0"/>
              <a:t> </a:t>
            </a:r>
            <a:r>
              <a:rPr lang="en-US" dirty="0" err="1"/>
              <a:t>dalam</a:t>
            </a:r>
            <a:r>
              <a:rPr lang="en-US" dirty="0"/>
              <a:t> </a:t>
            </a:r>
            <a:r>
              <a:rPr lang="en-US" dirty="0" err="1"/>
              <a:t>sejarah</a:t>
            </a:r>
            <a:r>
              <a:rPr lang="en-US" dirty="0"/>
              <a:t> Laravel. </a:t>
            </a:r>
            <a:r>
              <a:rPr lang="en-MY" dirty="0"/>
              <a:t>Laravel 4 </a:t>
            </a:r>
            <a:r>
              <a:rPr lang="en-MY" dirty="0" err="1"/>
              <a:t>memperkenalkan</a:t>
            </a:r>
            <a:r>
              <a:rPr lang="en-MY" dirty="0"/>
              <a:t> </a:t>
            </a:r>
            <a:r>
              <a:rPr lang="en-MY" dirty="0" err="1"/>
              <a:t>konsep-konsep</a:t>
            </a:r>
            <a:r>
              <a:rPr lang="en-MY" dirty="0"/>
              <a:t> </a:t>
            </a:r>
            <a:r>
              <a:rPr lang="en-MY" dirty="0" err="1"/>
              <a:t>seperti</a:t>
            </a:r>
            <a:r>
              <a:rPr lang="en-MY" dirty="0"/>
              <a:t> dependency injection, </a:t>
            </a:r>
            <a:r>
              <a:rPr lang="en-MY" dirty="0" err="1"/>
              <a:t>migrasi</a:t>
            </a:r>
            <a:r>
              <a:rPr lang="en-MY" dirty="0"/>
              <a:t> </a:t>
            </a:r>
            <a:r>
              <a:rPr lang="en-MY" dirty="0" err="1"/>
              <a:t>pangkalan</a:t>
            </a:r>
            <a:r>
              <a:rPr lang="en-MY" dirty="0"/>
              <a:t> data yang </a:t>
            </a:r>
            <a:r>
              <a:rPr lang="en-MY" dirty="0" err="1"/>
              <a:t>ditingkatkan</a:t>
            </a:r>
            <a:r>
              <a:rPr lang="en-MY" dirty="0"/>
              <a:t>, dan </a:t>
            </a:r>
            <a:r>
              <a:rPr lang="en-MY" dirty="0" err="1"/>
              <a:t>sistem</a:t>
            </a:r>
            <a:r>
              <a:rPr lang="en-MY" dirty="0"/>
              <a:t> </a:t>
            </a:r>
            <a:r>
              <a:rPr lang="en-MY" dirty="0" err="1"/>
              <a:t>pakej</a:t>
            </a:r>
            <a:r>
              <a:rPr lang="en-MY" dirty="0"/>
              <a:t> yang </a:t>
            </a:r>
            <a:r>
              <a:rPr lang="en-MY" dirty="0" err="1"/>
              <a:t>lebih</a:t>
            </a:r>
            <a:r>
              <a:rPr lang="en-MY" dirty="0"/>
              <a:t> </a:t>
            </a:r>
            <a:r>
              <a:rPr lang="en-MY" dirty="0" err="1"/>
              <a:t>baik</a:t>
            </a:r>
            <a:r>
              <a:rPr lang="en-MY" dirty="0"/>
              <a:t>.</a:t>
            </a:r>
            <a:endParaRPr lang="en-US" dirty="0"/>
          </a:p>
          <a:p>
            <a:pPr algn="just">
              <a:lnSpc>
                <a:spcPct val="170000"/>
              </a:lnSpc>
              <a:spcBef>
                <a:spcPts val="0"/>
              </a:spcBef>
              <a:spcAft>
                <a:spcPts val="1800"/>
              </a:spcAft>
            </a:pPr>
            <a:r>
              <a:rPr lang="en-US" b="1" u="sng" dirty="0"/>
              <a:t>Laravel 5</a:t>
            </a:r>
            <a:r>
              <a:rPr lang="en-US" dirty="0"/>
              <a:t> </a:t>
            </a:r>
            <a:r>
              <a:rPr lang="en-US" dirty="0" err="1"/>
              <a:t>diperkenalkan</a:t>
            </a:r>
            <a:r>
              <a:rPr lang="en-US" dirty="0"/>
              <a:t> pada </a:t>
            </a:r>
            <a:r>
              <a:rPr lang="en-US" dirty="0" err="1"/>
              <a:t>bulan</a:t>
            </a:r>
            <a:r>
              <a:rPr lang="en-US" dirty="0"/>
              <a:t> </a:t>
            </a:r>
            <a:r>
              <a:rPr lang="en-US" b="1" i="1" dirty="0" err="1"/>
              <a:t>Februari</a:t>
            </a:r>
            <a:r>
              <a:rPr lang="en-US" b="1" i="1" dirty="0"/>
              <a:t> 2015</a:t>
            </a:r>
            <a:r>
              <a:rPr lang="en-US" dirty="0"/>
              <a:t> </a:t>
            </a:r>
            <a:r>
              <a:rPr lang="en-US" dirty="0" err="1"/>
              <a:t>dimana</a:t>
            </a:r>
            <a:r>
              <a:rPr lang="en-US" dirty="0"/>
              <a:t> </a:t>
            </a:r>
            <a:r>
              <a:rPr lang="en-US" dirty="0" err="1"/>
              <a:t>berlakunya</a:t>
            </a:r>
            <a:r>
              <a:rPr lang="en-US" dirty="0"/>
              <a:t> </a:t>
            </a:r>
            <a:r>
              <a:rPr lang="en-US" b="1" i="1" dirty="0" err="1"/>
              <a:t>perubahan</a:t>
            </a:r>
            <a:r>
              <a:rPr lang="en-US" b="1" i="1" dirty="0"/>
              <a:t> </a:t>
            </a:r>
            <a:r>
              <a:rPr lang="en-US" b="1" i="1" dirty="0" err="1"/>
              <a:t>struktur</a:t>
            </a:r>
            <a:r>
              <a:rPr lang="en-US" b="1" i="1" dirty="0"/>
              <a:t> </a:t>
            </a:r>
            <a:r>
              <a:rPr lang="en-US" b="1" i="1" dirty="0" err="1"/>
              <a:t>direktori</a:t>
            </a:r>
            <a:r>
              <a:rPr lang="en-US" dirty="0"/>
              <a:t> </a:t>
            </a:r>
            <a:r>
              <a:rPr lang="en-US" dirty="0" err="1"/>
              <a:t>berbeza</a:t>
            </a:r>
            <a:r>
              <a:rPr lang="en-US" dirty="0"/>
              <a:t> </a:t>
            </a:r>
            <a:r>
              <a:rPr lang="en-US" dirty="0" err="1"/>
              <a:t>dari</a:t>
            </a:r>
            <a:r>
              <a:rPr lang="en-US" dirty="0"/>
              <a:t> Laravel 4 dan </a:t>
            </a:r>
            <a:r>
              <a:rPr lang="en-US" dirty="0" err="1"/>
              <a:t>merupakan</a:t>
            </a:r>
            <a:r>
              <a:rPr lang="en-US" dirty="0"/>
              <a:t>  </a:t>
            </a:r>
            <a:r>
              <a:rPr lang="en-MY" dirty="0" err="1"/>
              <a:t>versi</a:t>
            </a:r>
            <a:r>
              <a:rPr lang="en-MY" dirty="0"/>
              <a:t> yang </a:t>
            </a:r>
            <a:r>
              <a:rPr lang="en-MY" dirty="0" err="1"/>
              <a:t>lebih</a:t>
            </a:r>
            <a:r>
              <a:rPr lang="en-MY" dirty="0"/>
              <a:t> </a:t>
            </a:r>
            <a:r>
              <a:rPr lang="en-MY" dirty="0" err="1"/>
              <a:t>matang</a:t>
            </a:r>
            <a:r>
              <a:rPr lang="en-MY" dirty="0"/>
              <a:t> dan </a:t>
            </a:r>
            <a:r>
              <a:rPr lang="en-MY" dirty="0" err="1"/>
              <a:t>stabil</a:t>
            </a:r>
            <a:r>
              <a:rPr lang="en-MY" dirty="0"/>
              <a:t>.</a:t>
            </a:r>
          </a:p>
          <a:p>
            <a:pPr algn="just">
              <a:lnSpc>
                <a:spcPct val="170000"/>
              </a:lnSpc>
              <a:spcBef>
                <a:spcPts val="0"/>
              </a:spcBef>
              <a:spcAft>
                <a:spcPts val="1800"/>
              </a:spcAft>
            </a:pPr>
            <a:r>
              <a:rPr lang="en-US" b="1" u="sng" dirty="0"/>
              <a:t>Laravel 5.1</a:t>
            </a:r>
            <a:r>
              <a:rPr lang="en-US" dirty="0"/>
              <a:t> </a:t>
            </a:r>
            <a:r>
              <a:rPr lang="en-US" dirty="0" err="1"/>
              <a:t>dilancarkan</a:t>
            </a:r>
            <a:r>
              <a:rPr lang="en-US" dirty="0"/>
              <a:t> pada </a:t>
            </a:r>
            <a:r>
              <a:rPr lang="en-US" dirty="0" err="1"/>
              <a:t>bulan</a:t>
            </a:r>
            <a:r>
              <a:rPr lang="en-US" dirty="0"/>
              <a:t> </a:t>
            </a:r>
            <a:r>
              <a:rPr lang="en-US" b="1" i="1" dirty="0"/>
              <a:t>Jun 2015</a:t>
            </a:r>
            <a:r>
              <a:rPr lang="en-US" dirty="0"/>
              <a:t> </a:t>
            </a:r>
            <a:r>
              <a:rPr lang="en-US" dirty="0" err="1"/>
              <a:t>dimana</a:t>
            </a:r>
            <a:r>
              <a:rPr lang="en-US" dirty="0"/>
              <a:t> </a:t>
            </a:r>
            <a:r>
              <a:rPr lang="en-US" dirty="0" err="1"/>
              <a:t>inilah</a:t>
            </a:r>
            <a:r>
              <a:rPr lang="en-US" dirty="0"/>
              <a:t> kali </a:t>
            </a:r>
            <a:r>
              <a:rPr lang="en-US" dirty="0" err="1"/>
              <a:t>pertama</a:t>
            </a:r>
            <a:r>
              <a:rPr lang="en-US" dirty="0"/>
              <a:t> Laravel </a:t>
            </a:r>
            <a:r>
              <a:rPr lang="en-US" dirty="0" err="1"/>
              <a:t>menawarkan</a:t>
            </a:r>
            <a:r>
              <a:rPr lang="en-US" dirty="0"/>
              <a:t> </a:t>
            </a:r>
            <a:r>
              <a:rPr lang="en-US" b="1" i="1" u="sng" dirty="0"/>
              <a:t>Long-Term-Support (LTS).</a:t>
            </a:r>
            <a:r>
              <a:rPr lang="en-US" dirty="0"/>
              <a:t> </a:t>
            </a:r>
            <a:r>
              <a:rPr lang="en-US" dirty="0" err="1"/>
              <a:t>Segala</a:t>
            </a:r>
            <a:r>
              <a:rPr lang="en-US" dirty="0"/>
              <a:t> “bugs” </a:t>
            </a:r>
            <a:r>
              <a:rPr lang="en-US" dirty="0" err="1"/>
              <a:t>dijamin</a:t>
            </a:r>
            <a:r>
              <a:rPr lang="en-US" dirty="0"/>
              <a:t> </a:t>
            </a:r>
            <a:r>
              <a:rPr lang="en-US" dirty="0" err="1"/>
              <a:t>baikpulih</a:t>
            </a:r>
            <a:r>
              <a:rPr lang="en-US" dirty="0"/>
              <a:t> </a:t>
            </a:r>
            <a:r>
              <a:rPr lang="en-US" dirty="0" err="1"/>
              <a:t>untuk</a:t>
            </a:r>
            <a:r>
              <a:rPr lang="en-US" dirty="0"/>
              <a:t> </a:t>
            </a:r>
            <a:r>
              <a:rPr lang="en-US" dirty="0" err="1"/>
              <a:t>tempoh</a:t>
            </a:r>
            <a:r>
              <a:rPr lang="en-US" dirty="0"/>
              <a:t>  </a:t>
            </a:r>
            <a:r>
              <a:rPr lang="en-US" b="1" i="1" u="sng" dirty="0"/>
              <a:t>2 </a:t>
            </a:r>
            <a:r>
              <a:rPr lang="en-US" b="1" i="1" u="sng" dirty="0" err="1"/>
              <a:t>tahun</a:t>
            </a:r>
            <a:r>
              <a:rPr lang="en-US" dirty="0"/>
              <a:t> dan “security patch” </a:t>
            </a:r>
            <a:r>
              <a:rPr lang="en-US" dirty="0" err="1"/>
              <a:t>untuk</a:t>
            </a:r>
            <a:r>
              <a:rPr lang="en-US" dirty="0"/>
              <a:t> </a:t>
            </a:r>
            <a:r>
              <a:rPr lang="en-US" b="1" i="1" u="sng" dirty="0"/>
              <a:t>3 </a:t>
            </a:r>
            <a:r>
              <a:rPr lang="en-US" b="1" i="1" u="sng" dirty="0" err="1"/>
              <a:t>tahun</a:t>
            </a:r>
            <a:r>
              <a:rPr lang="en-US" dirty="0"/>
              <a:t>. Info </a:t>
            </a:r>
            <a:r>
              <a:rPr lang="en-US" dirty="0" err="1"/>
              <a:t>Lanjut</a:t>
            </a:r>
            <a:r>
              <a:rPr lang="en-US" dirty="0"/>
              <a:t>: </a:t>
            </a:r>
            <a:r>
              <a:rPr lang="en-US" dirty="0">
                <a:hlinkClick r:id="rId2"/>
              </a:rPr>
              <a:t>https://laravel-news.com/laravel-5-1-released</a:t>
            </a:r>
            <a:r>
              <a:rPr lang="en-US" dirty="0"/>
              <a:t> (</a:t>
            </a:r>
            <a:r>
              <a:rPr lang="en-US" i="1" dirty="0"/>
              <a:t>NOTA: </a:t>
            </a:r>
            <a:r>
              <a:rPr lang="en-US" i="1" dirty="0" err="1"/>
              <a:t>Versi</a:t>
            </a:r>
            <a:r>
              <a:rPr lang="en-US" i="1" dirty="0"/>
              <a:t> </a:t>
            </a:r>
            <a:r>
              <a:rPr lang="en-US" i="1" dirty="0" err="1"/>
              <a:t>tanpa</a:t>
            </a:r>
            <a:r>
              <a:rPr lang="en-US" i="1" dirty="0"/>
              <a:t> LTS, </a:t>
            </a:r>
            <a:r>
              <a:rPr lang="en-US" i="1" dirty="0" err="1"/>
              <a:t>baikpulih</a:t>
            </a:r>
            <a:r>
              <a:rPr lang="en-US" i="1" dirty="0"/>
              <a:t> bugs 6 </a:t>
            </a:r>
            <a:r>
              <a:rPr lang="en-US" i="1" dirty="0" err="1"/>
              <a:t>bulan</a:t>
            </a:r>
            <a:r>
              <a:rPr lang="en-US" i="1" dirty="0"/>
              <a:t> dan security patch 1 </a:t>
            </a:r>
            <a:r>
              <a:rPr lang="en-US" i="1" dirty="0" err="1"/>
              <a:t>tahun</a:t>
            </a:r>
            <a:r>
              <a:rPr lang="en-US" dirty="0"/>
              <a:t>)</a:t>
            </a:r>
          </a:p>
        </p:txBody>
      </p:sp>
    </p:spTree>
    <p:extLst>
      <p:ext uri="{BB962C8B-B14F-4D97-AF65-F5344CB8AC3E}">
        <p14:creationId xmlns:p14="http://schemas.microsoft.com/office/powerpoint/2010/main" val="282587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Ringkasan</a:t>
            </a:r>
            <a:r>
              <a:rPr lang="en-US" b="1" dirty="0"/>
              <a:t> Sejarah </a:t>
            </a:r>
            <a:r>
              <a:rPr lang="en-US" b="1" dirty="0" err="1"/>
              <a:t>Terbitan</a:t>
            </a:r>
            <a:r>
              <a:rPr lang="en-US" b="1" dirty="0"/>
              <a:t> </a:t>
            </a:r>
            <a:r>
              <a:rPr lang="en-US" b="1" dirty="0" err="1"/>
              <a:t>Versi</a:t>
            </a:r>
            <a:r>
              <a:rPr lang="en-US" b="1" dirty="0"/>
              <a:t> Laravel</a:t>
            </a:r>
          </a:p>
        </p:txBody>
      </p:sp>
      <p:sp>
        <p:nvSpPr>
          <p:cNvPr id="4" name="Content Placeholder 3"/>
          <p:cNvSpPr>
            <a:spLocks noGrp="1"/>
          </p:cNvSpPr>
          <p:nvPr>
            <p:ph sz="quarter" idx="1"/>
          </p:nvPr>
        </p:nvSpPr>
        <p:spPr>
          <a:xfrm>
            <a:off x="304800" y="1447800"/>
            <a:ext cx="9296400" cy="4114800"/>
          </a:xfrm>
        </p:spPr>
        <p:txBody>
          <a:bodyPr>
            <a:normAutofit fontScale="92500"/>
          </a:bodyPr>
          <a:lstStyle/>
          <a:p>
            <a:pPr algn="just">
              <a:lnSpc>
                <a:spcPct val="150000"/>
              </a:lnSpc>
              <a:spcBef>
                <a:spcPts val="0"/>
              </a:spcBef>
              <a:spcAft>
                <a:spcPts val="1800"/>
              </a:spcAft>
            </a:pPr>
            <a:r>
              <a:rPr lang="en-US" b="1" u="sng" dirty="0"/>
              <a:t>Laravel 5.5</a:t>
            </a:r>
            <a:r>
              <a:rPr lang="en-US" dirty="0"/>
              <a:t> </a:t>
            </a:r>
            <a:r>
              <a:rPr lang="en-US" dirty="0" err="1"/>
              <a:t>dilancarkan</a:t>
            </a:r>
            <a:r>
              <a:rPr lang="en-US" dirty="0"/>
              <a:t> </a:t>
            </a:r>
            <a:r>
              <a:rPr lang="en-US" dirty="0" err="1"/>
              <a:t>pada</a:t>
            </a:r>
            <a:r>
              <a:rPr lang="en-US" dirty="0"/>
              <a:t> </a:t>
            </a:r>
            <a:r>
              <a:rPr lang="en-US" b="1" i="1" dirty="0"/>
              <a:t>30 </a:t>
            </a:r>
            <a:r>
              <a:rPr lang="en-US" b="1" i="1" dirty="0" err="1"/>
              <a:t>Ogos</a:t>
            </a:r>
            <a:r>
              <a:rPr lang="en-US" b="1" i="1" dirty="0"/>
              <a:t> 2017</a:t>
            </a:r>
            <a:r>
              <a:rPr lang="en-US" dirty="0"/>
              <a:t> </a:t>
            </a:r>
            <a:r>
              <a:rPr lang="en-US" dirty="0" err="1"/>
              <a:t>dan</a:t>
            </a:r>
            <a:r>
              <a:rPr lang="en-US" dirty="0"/>
              <a:t> </a:t>
            </a:r>
            <a:r>
              <a:rPr lang="en-US" dirty="0" err="1"/>
              <a:t>ini</a:t>
            </a:r>
            <a:r>
              <a:rPr lang="en-US" dirty="0"/>
              <a:t> </a:t>
            </a:r>
            <a:r>
              <a:rPr lang="en-US" dirty="0" err="1"/>
              <a:t>merupakan</a:t>
            </a:r>
            <a:r>
              <a:rPr lang="en-US" dirty="0"/>
              <a:t> </a:t>
            </a:r>
            <a:r>
              <a:rPr lang="en-US" b="1" i="1" u="sng" dirty="0"/>
              <a:t>Long-Term-Support (LTS)</a:t>
            </a:r>
            <a:r>
              <a:rPr lang="en-US" dirty="0"/>
              <a:t>  yang </a:t>
            </a:r>
            <a:r>
              <a:rPr lang="en-US" dirty="0" err="1"/>
              <a:t>kedua</a:t>
            </a:r>
            <a:r>
              <a:rPr lang="en-US" dirty="0"/>
              <a:t>. Terdapat </a:t>
            </a:r>
            <a:r>
              <a:rPr lang="en-US" dirty="0" err="1"/>
              <a:t>fungsi</a:t>
            </a:r>
            <a:r>
              <a:rPr lang="en-US" dirty="0"/>
              <a:t> </a:t>
            </a:r>
            <a:r>
              <a:rPr lang="en-US" dirty="0" err="1"/>
              <a:t>baru</a:t>
            </a:r>
            <a:r>
              <a:rPr lang="en-US" dirty="0"/>
              <a:t> </a:t>
            </a:r>
            <a:r>
              <a:rPr lang="en-US" dirty="0" err="1"/>
              <a:t>pada</a:t>
            </a:r>
            <a:r>
              <a:rPr lang="en-US" dirty="0"/>
              <a:t> Route, Validation, Migration. Info </a:t>
            </a:r>
            <a:r>
              <a:rPr lang="en-US" dirty="0" err="1"/>
              <a:t>lanjut</a:t>
            </a:r>
            <a:r>
              <a:rPr lang="en-US" dirty="0"/>
              <a:t>: </a:t>
            </a:r>
            <a:r>
              <a:rPr lang="en-US" dirty="0">
                <a:hlinkClick r:id="rId2"/>
              </a:rPr>
              <a:t>https://laravel-news.com/category/laravel-5.5</a:t>
            </a:r>
            <a:endParaRPr lang="en-US" dirty="0"/>
          </a:p>
          <a:p>
            <a:pPr algn="just">
              <a:lnSpc>
                <a:spcPct val="150000"/>
              </a:lnSpc>
              <a:spcBef>
                <a:spcPts val="0"/>
              </a:spcBef>
              <a:spcAft>
                <a:spcPts val="1800"/>
              </a:spcAft>
            </a:pPr>
            <a:r>
              <a:rPr lang="en-US" b="1" u="sng" dirty="0"/>
              <a:t>Laravel 6</a:t>
            </a:r>
            <a:r>
              <a:rPr lang="en-US" dirty="0"/>
              <a:t> </a:t>
            </a:r>
            <a:r>
              <a:rPr lang="en-US" dirty="0" err="1"/>
              <a:t>diterbitkan</a:t>
            </a:r>
            <a:r>
              <a:rPr lang="en-US" dirty="0"/>
              <a:t> pada 3 September 2019 yang mana </a:t>
            </a:r>
            <a:r>
              <a:rPr lang="en-US" dirty="0" err="1"/>
              <a:t>ini</a:t>
            </a:r>
            <a:r>
              <a:rPr lang="en-US" dirty="0"/>
              <a:t> </a:t>
            </a:r>
            <a:r>
              <a:rPr lang="en-US" dirty="0" err="1"/>
              <a:t>adalah</a:t>
            </a:r>
            <a:r>
              <a:rPr lang="en-US" dirty="0"/>
              <a:t> </a:t>
            </a:r>
            <a:r>
              <a:rPr lang="en-US" dirty="0" err="1"/>
              <a:t>merupakan</a:t>
            </a:r>
            <a:r>
              <a:rPr lang="en-US" dirty="0"/>
              <a:t> </a:t>
            </a:r>
            <a:r>
              <a:rPr lang="en-US" dirty="0" err="1"/>
              <a:t>versi</a:t>
            </a:r>
            <a:r>
              <a:rPr lang="en-US" dirty="0"/>
              <a:t> LTS yang ke-3. </a:t>
            </a:r>
            <a:r>
              <a:rPr lang="en-US" dirty="0" err="1"/>
              <a:t>Segala</a:t>
            </a:r>
            <a:r>
              <a:rPr lang="en-US" dirty="0"/>
              <a:t> bugs fix </a:t>
            </a:r>
            <a:r>
              <a:rPr lang="en-US" dirty="0" err="1"/>
              <a:t>akan</a:t>
            </a:r>
            <a:r>
              <a:rPr lang="en-US" dirty="0"/>
              <a:t> </a:t>
            </a:r>
            <a:r>
              <a:rPr lang="en-US" dirty="0" err="1"/>
              <a:t>disokong</a:t>
            </a:r>
            <a:r>
              <a:rPr lang="en-US" dirty="0"/>
              <a:t> </a:t>
            </a:r>
            <a:r>
              <a:rPr lang="en-US" dirty="0" err="1"/>
              <a:t>sehingga</a:t>
            </a:r>
            <a:r>
              <a:rPr lang="en-US" dirty="0"/>
              <a:t> Sept 3rd, 2021 dan  security fix </a:t>
            </a:r>
            <a:r>
              <a:rPr lang="en-US" dirty="0" err="1"/>
              <a:t>sehingga</a:t>
            </a:r>
            <a:r>
              <a:rPr lang="en-US" dirty="0"/>
              <a:t> Sept 3rd, 2022. Antara </a:t>
            </a:r>
            <a:r>
              <a:rPr lang="en-US" dirty="0" err="1"/>
              <a:t>perubahan</a:t>
            </a:r>
            <a:r>
              <a:rPr lang="en-US" dirty="0"/>
              <a:t> </a:t>
            </a:r>
            <a:r>
              <a:rPr lang="en-US" dirty="0" err="1"/>
              <a:t>ketara</a:t>
            </a:r>
            <a:r>
              <a:rPr lang="en-US" dirty="0"/>
              <a:t> </a:t>
            </a:r>
            <a:r>
              <a:rPr lang="en-US" dirty="0" err="1"/>
              <a:t>adalah</a:t>
            </a:r>
            <a:r>
              <a:rPr lang="en-US" dirty="0"/>
              <a:t> pada LOGO Laravel </a:t>
            </a:r>
            <a:r>
              <a:rPr lang="en-US" dirty="0" err="1"/>
              <a:t>iaitu</a:t>
            </a:r>
            <a:endParaRPr lang="en-US" dirty="0"/>
          </a:p>
        </p:txBody>
      </p:sp>
      <p:pic>
        <p:nvPicPr>
          <p:cNvPr id="5" name="Graphic 4">
            <a:extLst>
              <a:ext uri="{FF2B5EF4-FFF2-40B4-BE49-F238E27FC236}">
                <a16:creationId xmlns:a16="http://schemas.microsoft.com/office/drawing/2014/main" id="{A8BE0B24-1258-45C0-AE61-529B66BF2D6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6008" y="5443349"/>
            <a:ext cx="3533775" cy="1305302"/>
          </a:xfrm>
          <a:prstGeom prst="rect">
            <a:avLst/>
          </a:prstGeom>
        </p:spPr>
      </p:pic>
      <p:pic>
        <p:nvPicPr>
          <p:cNvPr id="6" name="Picture 5" descr="A close up of a logo&#10;&#10;Description automatically generated">
            <a:extLst>
              <a:ext uri="{FF2B5EF4-FFF2-40B4-BE49-F238E27FC236}">
                <a16:creationId xmlns:a16="http://schemas.microsoft.com/office/drawing/2014/main" id="{402310C6-249B-4F18-BE79-54FA9123130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5883" b="19389"/>
          <a:stretch/>
        </p:blipFill>
        <p:spPr>
          <a:xfrm>
            <a:off x="1327715" y="5652899"/>
            <a:ext cx="2914650" cy="886202"/>
          </a:xfrm>
          <a:prstGeom prst="rect">
            <a:avLst/>
          </a:prstGeom>
        </p:spPr>
      </p:pic>
      <p:sp>
        <p:nvSpPr>
          <p:cNvPr id="3" name="Arrow: Right 2">
            <a:extLst>
              <a:ext uri="{FF2B5EF4-FFF2-40B4-BE49-F238E27FC236}">
                <a16:creationId xmlns:a16="http://schemas.microsoft.com/office/drawing/2014/main" id="{8EB76ACF-D385-4B1B-9C25-A73A700C851C}"/>
              </a:ext>
            </a:extLst>
          </p:cNvPr>
          <p:cNvSpPr/>
          <p:nvPr/>
        </p:nvSpPr>
        <p:spPr>
          <a:xfrm>
            <a:off x="4654422" y="5843587"/>
            <a:ext cx="715051" cy="504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extLst>
      <p:ext uri="{BB962C8B-B14F-4D97-AF65-F5344CB8AC3E}">
        <p14:creationId xmlns:p14="http://schemas.microsoft.com/office/powerpoint/2010/main" val="306216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80">
                                          <p:stCondLst>
                                            <p:cond delay="0"/>
                                          </p:stCondLst>
                                        </p:cTn>
                                        <p:tgtEl>
                                          <p:spTgt spid="5"/>
                                        </p:tgtEl>
                                      </p:cBhvr>
                                    </p:animEffect>
                                    <p:anim calcmode="lin" valueType="num">
                                      <p:cBhvr>
                                        <p:cTn id="3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8" dur="26">
                                          <p:stCondLst>
                                            <p:cond delay="650"/>
                                          </p:stCondLst>
                                        </p:cTn>
                                        <p:tgtEl>
                                          <p:spTgt spid="5"/>
                                        </p:tgtEl>
                                      </p:cBhvr>
                                      <p:to x="100000" y="60000"/>
                                    </p:animScale>
                                    <p:animScale>
                                      <p:cBhvr>
                                        <p:cTn id="39" dur="166" decel="50000">
                                          <p:stCondLst>
                                            <p:cond delay="676"/>
                                          </p:stCondLst>
                                        </p:cTn>
                                        <p:tgtEl>
                                          <p:spTgt spid="5"/>
                                        </p:tgtEl>
                                      </p:cBhvr>
                                      <p:to x="100000" y="100000"/>
                                    </p:animScale>
                                    <p:animScale>
                                      <p:cBhvr>
                                        <p:cTn id="40" dur="26">
                                          <p:stCondLst>
                                            <p:cond delay="1312"/>
                                          </p:stCondLst>
                                        </p:cTn>
                                        <p:tgtEl>
                                          <p:spTgt spid="5"/>
                                        </p:tgtEl>
                                      </p:cBhvr>
                                      <p:to x="100000" y="80000"/>
                                    </p:animScale>
                                    <p:animScale>
                                      <p:cBhvr>
                                        <p:cTn id="41" dur="166" decel="50000">
                                          <p:stCondLst>
                                            <p:cond delay="1338"/>
                                          </p:stCondLst>
                                        </p:cTn>
                                        <p:tgtEl>
                                          <p:spTgt spid="5"/>
                                        </p:tgtEl>
                                      </p:cBhvr>
                                      <p:to x="100000" y="100000"/>
                                    </p:animScale>
                                    <p:animScale>
                                      <p:cBhvr>
                                        <p:cTn id="42" dur="26">
                                          <p:stCondLst>
                                            <p:cond delay="1642"/>
                                          </p:stCondLst>
                                        </p:cTn>
                                        <p:tgtEl>
                                          <p:spTgt spid="5"/>
                                        </p:tgtEl>
                                      </p:cBhvr>
                                      <p:to x="100000" y="90000"/>
                                    </p:animScale>
                                    <p:animScale>
                                      <p:cBhvr>
                                        <p:cTn id="43" dur="166" decel="50000">
                                          <p:stCondLst>
                                            <p:cond delay="1668"/>
                                          </p:stCondLst>
                                        </p:cTn>
                                        <p:tgtEl>
                                          <p:spTgt spid="5"/>
                                        </p:tgtEl>
                                      </p:cBhvr>
                                      <p:to x="100000" y="100000"/>
                                    </p:animScale>
                                    <p:animScale>
                                      <p:cBhvr>
                                        <p:cTn id="44" dur="26">
                                          <p:stCondLst>
                                            <p:cond delay="1808"/>
                                          </p:stCondLst>
                                        </p:cTn>
                                        <p:tgtEl>
                                          <p:spTgt spid="5"/>
                                        </p:tgtEl>
                                      </p:cBhvr>
                                      <p:to x="100000" y="95000"/>
                                    </p:animScale>
                                    <p:animScale>
                                      <p:cBhvr>
                                        <p:cTn id="45"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Ringkasan</a:t>
            </a:r>
            <a:r>
              <a:rPr lang="en-US" b="1" dirty="0"/>
              <a:t> Sejarah </a:t>
            </a:r>
            <a:r>
              <a:rPr lang="en-US" b="1" dirty="0" err="1"/>
              <a:t>Terbitan</a:t>
            </a:r>
            <a:r>
              <a:rPr lang="en-US" b="1" dirty="0"/>
              <a:t> </a:t>
            </a:r>
            <a:r>
              <a:rPr lang="en-US" b="1" dirty="0" err="1"/>
              <a:t>Versi</a:t>
            </a:r>
            <a:r>
              <a:rPr lang="en-US" b="1" dirty="0"/>
              <a:t> Laravel</a:t>
            </a:r>
          </a:p>
        </p:txBody>
      </p:sp>
      <p:sp>
        <p:nvSpPr>
          <p:cNvPr id="4" name="Content Placeholder 3"/>
          <p:cNvSpPr>
            <a:spLocks noGrp="1"/>
          </p:cNvSpPr>
          <p:nvPr>
            <p:ph sz="quarter" idx="1"/>
          </p:nvPr>
        </p:nvSpPr>
        <p:spPr>
          <a:xfrm>
            <a:off x="304800" y="1447800"/>
            <a:ext cx="9296400" cy="5105400"/>
          </a:xfrm>
        </p:spPr>
        <p:txBody>
          <a:bodyPr>
            <a:normAutofit fontScale="85000" lnSpcReduction="10000"/>
          </a:bodyPr>
          <a:lstStyle/>
          <a:p>
            <a:pPr algn="just">
              <a:lnSpc>
                <a:spcPct val="160000"/>
              </a:lnSpc>
              <a:spcBef>
                <a:spcPts val="0"/>
              </a:spcBef>
              <a:spcAft>
                <a:spcPts val="1800"/>
              </a:spcAft>
            </a:pPr>
            <a:r>
              <a:rPr lang="en-US" b="1" u="sng" dirty="0"/>
              <a:t>Laravel 7</a:t>
            </a:r>
            <a:r>
              <a:rPr lang="en-US" dirty="0"/>
              <a:t> </a:t>
            </a:r>
            <a:r>
              <a:rPr lang="en-US" dirty="0" err="1"/>
              <a:t>diterbitkan</a:t>
            </a:r>
            <a:r>
              <a:rPr lang="en-US" dirty="0"/>
              <a:t> </a:t>
            </a:r>
            <a:r>
              <a:rPr lang="en-US" b="1" i="1" dirty="0"/>
              <a:t>March 3rd, 2020 </a:t>
            </a:r>
            <a:r>
              <a:rPr lang="en-US" dirty="0"/>
              <a:t>dan </a:t>
            </a:r>
            <a:r>
              <a:rPr lang="en-US" dirty="0" err="1"/>
              <a:t>Ini</a:t>
            </a:r>
            <a:r>
              <a:rPr lang="en-US" dirty="0"/>
              <a:t> </a:t>
            </a:r>
            <a:r>
              <a:rPr lang="en-US" dirty="0" err="1"/>
              <a:t>adalah</a:t>
            </a:r>
            <a:r>
              <a:rPr lang="en-US" dirty="0"/>
              <a:t> </a:t>
            </a:r>
            <a:r>
              <a:rPr lang="en-US" dirty="0" err="1"/>
              <a:t>versi</a:t>
            </a:r>
            <a:r>
              <a:rPr lang="en-US" dirty="0"/>
              <a:t> improved </a:t>
            </a:r>
            <a:r>
              <a:rPr lang="en-US" dirty="0" err="1"/>
              <a:t>kepada</a:t>
            </a:r>
            <a:r>
              <a:rPr lang="en-US" dirty="0"/>
              <a:t> Laravel 6. Info </a:t>
            </a:r>
            <a:r>
              <a:rPr lang="en-US" dirty="0" err="1"/>
              <a:t>lanjut</a:t>
            </a:r>
            <a:r>
              <a:rPr lang="en-US" dirty="0"/>
              <a:t> </a:t>
            </a:r>
            <a:r>
              <a:rPr lang="en-US" dirty="0">
                <a:hlinkClick r:id="rId2"/>
              </a:rPr>
              <a:t>https://laravel-news.com/laravel7</a:t>
            </a:r>
            <a:r>
              <a:rPr lang="en-US" dirty="0"/>
              <a:t> </a:t>
            </a:r>
          </a:p>
          <a:p>
            <a:pPr algn="just">
              <a:lnSpc>
                <a:spcPct val="160000"/>
              </a:lnSpc>
              <a:spcBef>
                <a:spcPts val="0"/>
              </a:spcBef>
              <a:spcAft>
                <a:spcPts val="1800"/>
              </a:spcAft>
            </a:pPr>
            <a:r>
              <a:rPr lang="en-US" b="1" u="sng" dirty="0"/>
              <a:t>Laravel 8</a:t>
            </a:r>
            <a:r>
              <a:rPr lang="en-US" dirty="0"/>
              <a:t> </a:t>
            </a:r>
            <a:r>
              <a:rPr lang="en-US" dirty="0" err="1"/>
              <a:t>diperkenalkan</a:t>
            </a:r>
            <a:r>
              <a:rPr lang="en-US" dirty="0"/>
              <a:t> pada September 8th, 2020 yang mana pada </a:t>
            </a:r>
            <a:r>
              <a:rPr lang="en-US" dirty="0" err="1"/>
              <a:t>versi</a:t>
            </a:r>
            <a:r>
              <a:rPr lang="en-US" dirty="0"/>
              <a:t> </a:t>
            </a:r>
            <a:r>
              <a:rPr lang="en-US" dirty="0" err="1"/>
              <a:t>ini</a:t>
            </a:r>
            <a:r>
              <a:rPr lang="en-US" dirty="0"/>
              <a:t>, package authentication quick start yang </a:t>
            </a:r>
            <a:r>
              <a:rPr lang="en-US" dirty="0" err="1"/>
              <a:t>baharu</a:t>
            </a:r>
            <a:r>
              <a:rPr lang="en-US" dirty="0"/>
              <a:t> </a:t>
            </a:r>
            <a:r>
              <a:rPr lang="en-US" dirty="0" err="1"/>
              <a:t>diterbitkan</a:t>
            </a:r>
            <a:r>
              <a:rPr lang="en-US" dirty="0"/>
              <a:t> </a:t>
            </a:r>
            <a:r>
              <a:rPr lang="en-US" dirty="0" err="1"/>
              <a:t>iaitu</a:t>
            </a:r>
            <a:r>
              <a:rPr lang="en-US" dirty="0"/>
              <a:t> </a:t>
            </a:r>
            <a:r>
              <a:rPr lang="en-US" b="1" dirty="0"/>
              <a:t>Laravel </a:t>
            </a:r>
            <a:r>
              <a:rPr lang="en-US" b="1" dirty="0" err="1"/>
              <a:t>JetStream</a:t>
            </a:r>
            <a:r>
              <a:rPr lang="en-US" dirty="0"/>
              <a:t>. </a:t>
            </a:r>
            <a:r>
              <a:rPr lang="en-US" dirty="0" err="1"/>
              <a:t>Pakej</a:t>
            </a:r>
            <a:r>
              <a:rPr lang="en-US" dirty="0"/>
              <a:t> yang </a:t>
            </a:r>
            <a:r>
              <a:rPr lang="en-US" dirty="0" err="1"/>
              <a:t>digunakan</a:t>
            </a:r>
            <a:r>
              <a:rPr lang="en-US" dirty="0"/>
              <a:t> </a:t>
            </a:r>
            <a:r>
              <a:rPr lang="en-US" dirty="0" err="1"/>
              <a:t>sebelum</a:t>
            </a:r>
            <a:r>
              <a:rPr lang="en-US" dirty="0"/>
              <a:t> – </a:t>
            </a:r>
            <a:r>
              <a:rPr lang="en-US" dirty="0" err="1"/>
              <a:t>sebelum</a:t>
            </a:r>
            <a:r>
              <a:rPr lang="en-US" dirty="0"/>
              <a:t> </a:t>
            </a:r>
            <a:r>
              <a:rPr lang="en-US" dirty="0" err="1"/>
              <a:t>ini</a:t>
            </a:r>
            <a:r>
              <a:rPr lang="en-US" dirty="0"/>
              <a:t> </a:t>
            </a:r>
            <a:r>
              <a:rPr lang="en-US" dirty="0" err="1"/>
              <a:t>iaitu</a:t>
            </a:r>
            <a:r>
              <a:rPr lang="en-US" dirty="0"/>
              <a:t> Laravel/</a:t>
            </a:r>
            <a:r>
              <a:rPr lang="en-US" dirty="0" err="1"/>
              <a:t>ui</a:t>
            </a:r>
            <a:r>
              <a:rPr lang="en-US" dirty="0"/>
              <a:t> </a:t>
            </a:r>
            <a:r>
              <a:rPr lang="en-US" dirty="0" err="1"/>
              <a:t>kini</a:t>
            </a:r>
            <a:r>
              <a:rPr lang="en-US" dirty="0"/>
              <a:t> </a:t>
            </a:r>
            <a:r>
              <a:rPr lang="en-US" dirty="0" err="1"/>
              <a:t>tidak</a:t>
            </a:r>
            <a:r>
              <a:rPr lang="en-US" dirty="0"/>
              <a:t> </a:t>
            </a:r>
            <a:r>
              <a:rPr lang="en-US" dirty="0" err="1"/>
              <a:t>lagi</a:t>
            </a:r>
            <a:r>
              <a:rPr lang="en-US" dirty="0"/>
              <a:t> </a:t>
            </a:r>
            <a:r>
              <a:rPr lang="en-US" dirty="0" err="1"/>
              <a:t>menjadi</a:t>
            </a:r>
            <a:r>
              <a:rPr lang="en-US" dirty="0"/>
              <a:t> </a:t>
            </a:r>
            <a:r>
              <a:rPr lang="en-US" dirty="0" err="1"/>
              <a:t>pilihan</a:t>
            </a:r>
            <a:r>
              <a:rPr lang="en-US" dirty="0"/>
              <a:t> </a:t>
            </a:r>
            <a:r>
              <a:rPr lang="en-US" dirty="0" err="1"/>
              <a:t>utama</a:t>
            </a:r>
            <a:r>
              <a:rPr lang="en-US" dirty="0"/>
              <a:t>. </a:t>
            </a:r>
          </a:p>
          <a:p>
            <a:pPr lvl="1" algn="just">
              <a:lnSpc>
                <a:spcPct val="160000"/>
              </a:lnSpc>
              <a:spcBef>
                <a:spcPts val="0"/>
              </a:spcBef>
              <a:spcAft>
                <a:spcPts val="1800"/>
              </a:spcAft>
            </a:pPr>
            <a:r>
              <a:rPr lang="en-US" dirty="0" err="1"/>
              <a:t>Teknologi</a:t>
            </a:r>
            <a:r>
              <a:rPr lang="en-US" dirty="0"/>
              <a:t> </a:t>
            </a:r>
            <a:r>
              <a:rPr lang="en-US" b="1" dirty="0"/>
              <a:t>CSS Framework Bootstrap </a:t>
            </a:r>
            <a:r>
              <a:rPr lang="en-US" b="1" dirty="0" err="1"/>
              <a:t>diganti</a:t>
            </a:r>
            <a:r>
              <a:rPr lang="en-US" b="1" dirty="0"/>
              <a:t> </a:t>
            </a:r>
            <a:r>
              <a:rPr lang="en-US" b="1" dirty="0" err="1"/>
              <a:t>dengan</a:t>
            </a:r>
            <a:r>
              <a:rPr lang="en-US" b="1" dirty="0"/>
              <a:t> </a:t>
            </a:r>
            <a:r>
              <a:rPr lang="en-US" b="1" dirty="0" err="1"/>
              <a:t>penggunaan</a:t>
            </a:r>
            <a:r>
              <a:rPr lang="en-US" b="1" dirty="0"/>
              <a:t> </a:t>
            </a:r>
            <a:r>
              <a:rPr lang="en-US" b="1" dirty="0" err="1"/>
              <a:t>tailwindcss</a:t>
            </a:r>
            <a:r>
              <a:rPr lang="en-US" dirty="0"/>
              <a:t>, jQuery </a:t>
            </a:r>
            <a:r>
              <a:rPr lang="en-US" dirty="0" err="1"/>
              <a:t>diganti</a:t>
            </a:r>
            <a:r>
              <a:rPr lang="en-US" dirty="0"/>
              <a:t> </a:t>
            </a:r>
            <a:r>
              <a:rPr lang="en-US" dirty="0" err="1"/>
              <a:t>dengan</a:t>
            </a:r>
            <a:r>
              <a:rPr lang="en-US" dirty="0"/>
              <a:t> </a:t>
            </a:r>
            <a:r>
              <a:rPr lang="en-US" dirty="0" err="1"/>
              <a:t>penggunaan</a:t>
            </a:r>
            <a:r>
              <a:rPr lang="en-US" dirty="0"/>
              <a:t> </a:t>
            </a:r>
            <a:r>
              <a:rPr lang="en-US" b="1" dirty="0" err="1"/>
              <a:t>inertiajs</a:t>
            </a:r>
            <a:r>
              <a:rPr lang="en-US" dirty="0"/>
              <a:t> </a:t>
            </a:r>
            <a:r>
              <a:rPr lang="en-US" dirty="0" err="1"/>
              <a:t>atau</a:t>
            </a:r>
            <a:r>
              <a:rPr lang="en-US" dirty="0"/>
              <a:t> </a:t>
            </a:r>
            <a:r>
              <a:rPr lang="en-US" b="1" dirty="0"/>
              <a:t>livewire</a:t>
            </a:r>
            <a:r>
              <a:rPr lang="en-US" dirty="0"/>
              <a:t>. </a:t>
            </a:r>
            <a:r>
              <a:rPr lang="en-US" dirty="0" err="1"/>
              <a:t>Direktori</a:t>
            </a:r>
            <a:r>
              <a:rPr lang="en-US" dirty="0"/>
              <a:t> </a:t>
            </a:r>
            <a:r>
              <a:rPr lang="en-US" b="1" dirty="0"/>
              <a:t>‘Models’</a:t>
            </a:r>
            <a:r>
              <a:rPr lang="en-US" dirty="0"/>
              <a:t> </a:t>
            </a:r>
            <a:r>
              <a:rPr lang="en-US" dirty="0" err="1"/>
              <a:t>diperkenalkan</a:t>
            </a:r>
            <a:r>
              <a:rPr lang="en-US" dirty="0"/>
              <a:t> </a:t>
            </a:r>
            <a:r>
              <a:rPr lang="en-US" dirty="0" err="1"/>
              <a:t>kembali</a:t>
            </a:r>
            <a:r>
              <a:rPr lang="en-US" dirty="0"/>
              <a:t> </a:t>
            </a:r>
            <a:r>
              <a:rPr lang="en-US" dirty="0" err="1"/>
              <a:t>selepas</a:t>
            </a:r>
            <a:r>
              <a:rPr lang="en-US" dirty="0"/>
              <a:t> </a:t>
            </a:r>
            <a:r>
              <a:rPr lang="en-US" dirty="0" err="1"/>
              <a:t>ia</a:t>
            </a:r>
            <a:r>
              <a:rPr lang="en-US" dirty="0"/>
              <a:t> </a:t>
            </a:r>
            <a:r>
              <a:rPr lang="en-US" dirty="0" err="1"/>
              <a:t>dibuang</a:t>
            </a:r>
            <a:r>
              <a:rPr lang="en-US" dirty="0"/>
              <a:t> pada Laravel 5. Info </a:t>
            </a:r>
            <a:r>
              <a:rPr lang="en-US" dirty="0" err="1"/>
              <a:t>lebih</a:t>
            </a:r>
            <a:r>
              <a:rPr lang="en-US" dirty="0"/>
              <a:t> </a:t>
            </a:r>
            <a:r>
              <a:rPr lang="en-US" dirty="0" err="1"/>
              <a:t>lanjut</a:t>
            </a:r>
            <a:r>
              <a:rPr lang="en-US" dirty="0"/>
              <a:t> </a:t>
            </a:r>
            <a:r>
              <a:rPr lang="en-US" dirty="0" err="1"/>
              <a:t>boleh</a:t>
            </a:r>
            <a:r>
              <a:rPr lang="en-US" dirty="0"/>
              <a:t> </a:t>
            </a:r>
            <a:r>
              <a:rPr lang="en-US" dirty="0" err="1"/>
              <a:t>diperolehi</a:t>
            </a:r>
            <a:r>
              <a:rPr lang="en-US" dirty="0"/>
              <a:t> di </a:t>
            </a:r>
            <a:r>
              <a:rPr lang="en-US" dirty="0">
                <a:hlinkClick r:id="rId3"/>
              </a:rPr>
              <a:t>https://laravel-news.com/laravel8</a:t>
            </a:r>
            <a:r>
              <a:rPr lang="en-US" dirty="0"/>
              <a:t> </a:t>
            </a:r>
          </a:p>
        </p:txBody>
      </p:sp>
    </p:spTree>
    <p:extLst>
      <p:ext uri="{BB962C8B-B14F-4D97-AF65-F5344CB8AC3E}">
        <p14:creationId xmlns:p14="http://schemas.microsoft.com/office/powerpoint/2010/main" val="169433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Ringkasan</a:t>
            </a:r>
            <a:r>
              <a:rPr lang="en-US" b="1" dirty="0"/>
              <a:t> Sejarah </a:t>
            </a:r>
            <a:r>
              <a:rPr lang="en-US" b="1" dirty="0" err="1"/>
              <a:t>Terbitan</a:t>
            </a:r>
            <a:r>
              <a:rPr lang="en-US" b="1" dirty="0"/>
              <a:t> </a:t>
            </a:r>
            <a:r>
              <a:rPr lang="en-US" b="1" dirty="0" err="1"/>
              <a:t>Versi</a:t>
            </a:r>
            <a:r>
              <a:rPr lang="en-US" b="1" dirty="0"/>
              <a:t> Laravel</a:t>
            </a:r>
          </a:p>
        </p:txBody>
      </p:sp>
      <p:sp>
        <p:nvSpPr>
          <p:cNvPr id="4" name="Content Placeholder 3"/>
          <p:cNvSpPr>
            <a:spLocks noGrp="1"/>
          </p:cNvSpPr>
          <p:nvPr>
            <p:ph sz="quarter" idx="1"/>
          </p:nvPr>
        </p:nvSpPr>
        <p:spPr>
          <a:xfrm>
            <a:off x="304800" y="1447800"/>
            <a:ext cx="9296400" cy="5105400"/>
          </a:xfrm>
        </p:spPr>
        <p:txBody>
          <a:bodyPr>
            <a:normAutofit/>
          </a:bodyPr>
          <a:lstStyle/>
          <a:p>
            <a:pPr algn="just">
              <a:lnSpc>
                <a:spcPct val="150000"/>
              </a:lnSpc>
              <a:spcBef>
                <a:spcPts val="0"/>
              </a:spcBef>
              <a:spcAft>
                <a:spcPts val="1800"/>
              </a:spcAft>
            </a:pPr>
            <a:r>
              <a:rPr lang="en-US" b="1" u="sng" dirty="0"/>
              <a:t>Laravel 8</a:t>
            </a:r>
            <a:r>
              <a:rPr lang="en-US" dirty="0"/>
              <a:t> juga </a:t>
            </a:r>
            <a:r>
              <a:rPr lang="en-US" dirty="0" err="1"/>
              <a:t>mengubah</a:t>
            </a:r>
            <a:r>
              <a:rPr lang="en-US" dirty="0"/>
              <a:t> </a:t>
            </a:r>
            <a:r>
              <a:rPr lang="en-US" dirty="0" err="1"/>
              <a:t>kaedah</a:t>
            </a:r>
            <a:r>
              <a:rPr lang="en-US" dirty="0"/>
              <a:t> </a:t>
            </a:r>
            <a:r>
              <a:rPr lang="en-US" dirty="0" err="1"/>
              <a:t>menulis</a:t>
            </a:r>
            <a:r>
              <a:rPr lang="en-US" dirty="0"/>
              <a:t> format Routing </a:t>
            </a:r>
            <a:r>
              <a:rPr lang="en-US" dirty="0" err="1"/>
              <a:t>seperti</a:t>
            </a:r>
            <a:r>
              <a:rPr lang="en-US" dirty="0"/>
              <a:t> </a:t>
            </a:r>
            <a:r>
              <a:rPr lang="en-US" dirty="0" err="1"/>
              <a:t>berikut</a:t>
            </a:r>
            <a:r>
              <a:rPr lang="en-US" dirty="0"/>
              <a:t>:</a:t>
            </a:r>
          </a:p>
          <a:p>
            <a:pPr algn="just">
              <a:lnSpc>
                <a:spcPct val="150000"/>
              </a:lnSpc>
              <a:spcBef>
                <a:spcPts val="0"/>
              </a:spcBef>
              <a:spcAft>
                <a:spcPts val="1800"/>
              </a:spcAft>
            </a:pPr>
            <a:endParaRPr 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13227348-02D2-49B4-8045-CBAD6B6293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867" y="2676690"/>
            <a:ext cx="9333333" cy="2647619"/>
          </a:xfrm>
          <a:prstGeom prst="rect">
            <a:avLst/>
          </a:prstGeom>
        </p:spPr>
      </p:pic>
    </p:spTree>
    <p:extLst>
      <p:ext uri="{BB962C8B-B14F-4D97-AF65-F5344CB8AC3E}">
        <p14:creationId xmlns:p14="http://schemas.microsoft.com/office/powerpoint/2010/main" val="95644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fltVal val="0"/>
                                          </p:val>
                                        </p:tav>
                                        <p:tav tm="100000">
                                          <p:val>
                                            <p:strVal val="#ppt_w"/>
                                          </p:val>
                                        </p:tav>
                                      </p:tavLst>
                                    </p:anim>
                                    <p:anim calcmode="lin" valueType="num">
                                      <p:cBhvr>
                                        <p:cTn id="15" dur="1000" fill="hold"/>
                                        <p:tgtEl>
                                          <p:spTgt spid="5"/>
                                        </p:tgtEl>
                                        <p:attrNameLst>
                                          <p:attrName>ppt_h</p:attrName>
                                        </p:attrNameLst>
                                      </p:cBhvr>
                                      <p:tavLst>
                                        <p:tav tm="0">
                                          <p:val>
                                            <p:fltVal val="0"/>
                                          </p:val>
                                        </p:tav>
                                        <p:tav tm="100000">
                                          <p:val>
                                            <p:strVal val="#ppt_h"/>
                                          </p:val>
                                        </p:tav>
                                      </p:tavLst>
                                    </p:anim>
                                    <p:anim calcmode="lin" valueType="num">
                                      <p:cBhvr>
                                        <p:cTn id="16" dur="1000" fill="hold"/>
                                        <p:tgtEl>
                                          <p:spTgt spid="5"/>
                                        </p:tgtEl>
                                        <p:attrNameLst>
                                          <p:attrName>style.rotation</p:attrName>
                                        </p:attrNameLst>
                                      </p:cBhvr>
                                      <p:tavLst>
                                        <p:tav tm="0">
                                          <p:val>
                                            <p:fltVal val="90"/>
                                          </p:val>
                                        </p:tav>
                                        <p:tav tm="100000">
                                          <p:val>
                                            <p:fltVal val="0"/>
                                          </p:val>
                                        </p:tav>
                                      </p:tavLst>
                                    </p:anim>
                                    <p:animEffect transition="in" filter="fade">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Ringkasan</a:t>
            </a:r>
            <a:r>
              <a:rPr lang="en-US" b="1" dirty="0"/>
              <a:t> Sejarah </a:t>
            </a:r>
            <a:r>
              <a:rPr lang="en-US" b="1" dirty="0" err="1"/>
              <a:t>Terbitan</a:t>
            </a:r>
            <a:r>
              <a:rPr lang="en-US" b="1" dirty="0"/>
              <a:t> </a:t>
            </a:r>
            <a:r>
              <a:rPr lang="en-US" b="1" dirty="0" err="1"/>
              <a:t>Versi</a:t>
            </a:r>
            <a:r>
              <a:rPr lang="en-US" b="1" dirty="0"/>
              <a:t> Laravel</a:t>
            </a:r>
          </a:p>
        </p:txBody>
      </p:sp>
      <p:sp>
        <p:nvSpPr>
          <p:cNvPr id="4" name="Content Placeholder 3"/>
          <p:cNvSpPr>
            <a:spLocks noGrp="1"/>
          </p:cNvSpPr>
          <p:nvPr>
            <p:ph sz="quarter" idx="1"/>
          </p:nvPr>
        </p:nvSpPr>
        <p:spPr>
          <a:xfrm>
            <a:off x="304800" y="1447800"/>
            <a:ext cx="9296400" cy="5105400"/>
          </a:xfrm>
        </p:spPr>
        <p:txBody>
          <a:bodyPr>
            <a:normAutofit lnSpcReduction="10000"/>
          </a:bodyPr>
          <a:lstStyle/>
          <a:p>
            <a:pPr algn="just">
              <a:lnSpc>
                <a:spcPct val="160000"/>
              </a:lnSpc>
              <a:spcBef>
                <a:spcPts val="0"/>
              </a:spcBef>
              <a:spcAft>
                <a:spcPts val="1800"/>
              </a:spcAft>
            </a:pPr>
            <a:r>
              <a:rPr lang="en-US" b="1" u="sng" dirty="0"/>
              <a:t>Laravel 9</a:t>
            </a:r>
            <a:r>
              <a:rPr lang="en-US" dirty="0"/>
              <a:t> </a:t>
            </a:r>
            <a:r>
              <a:rPr lang="en-US" dirty="0" err="1"/>
              <a:t>diterbitkan</a:t>
            </a:r>
            <a:r>
              <a:rPr lang="en-US" dirty="0"/>
              <a:t> </a:t>
            </a:r>
            <a:r>
              <a:rPr lang="en-US" b="1" i="1" dirty="0"/>
              <a:t>February 8th, 2022</a:t>
            </a:r>
            <a:endParaRPr lang="en-US" dirty="0"/>
          </a:p>
          <a:p>
            <a:pPr algn="just">
              <a:lnSpc>
                <a:spcPct val="160000"/>
              </a:lnSpc>
              <a:spcBef>
                <a:spcPts val="0"/>
              </a:spcBef>
              <a:spcAft>
                <a:spcPts val="1800"/>
              </a:spcAft>
            </a:pPr>
            <a:r>
              <a:rPr lang="en-US" b="1" u="sng" dirty="0"/>
              <a:t>Laravel 10</a:t>
            </a:r>
            <a:r>
              <a:rPr lang="en-US" dirty="0"/>
              <a:t> </a:t>
            </a:r>
            <a:r>
              <a:rPr lang="en-US" dirty="0" err="1"/>
              <a:t>diperkenalkan</a:t>
            </a:r>
            <a:r>
              <a:rPr lang="en-US" dirty="0"/>
              <a:t> pada </a:t>
            </a:r>
            <a:r>
              <a:rPr lang="en-US" b="1" i="1" dirty="0"/>
              <a:t>February 14th, 2023</a:t>
            </a:r>
          </a:p>
          <a:p>
            <a:pPr algn="just">
              <a:lnSpc>
                <a:spcPct val="160000"/>
              </a:lnSpc>
              <a:spcBef>
                <a:spcPts val="0"/>
              </a:spcBef>
              <a:spcAft>
                <a:spcPts val="1800"/>
              </a:spcAft>
            </a:pPr>
            <a:r>
              <a:rPr lang="en-US" b="1" u="sng" dirty="0"/>
              <a:t>Laravel 11</a:t>
            </a:r>
            <a:r>
              <a:rPr lang="en-US" dirty="0"/>
              <a:t> </a:t>
            </a:r>
            <a:r>
              <a:rPr lang="en-US" dirty="0" err="1"/>
              <a:t>dijangka</a:t>
            </a:r>
            <a:r>
              <a:rPr lang="en-US" dirty="0"/>
              <a:t> </a:t>
            </a:r>
            <a:r>
              <a:rPr lang="en-US" dirty="0" err="1"/>
              <a:t>keluar</a:t>
            </a:r>
            <a:r>
              <a:rPr lang="en-US" dirty="0"/>
              <a:t> pada </a:t>
            </a:r>
            <a:r>
              <a:rPr lang="en-US" b="1" i="1" dirty="0"/>
              <a:t>Q1 2024</a:t>
            </a:r>
          </a:p>
          <a:p>
            <a:pPr algn="just">
              <a:lnSpc>
                <a:spcPct val="160000"/>
              </a:lnSpc>
              <a:spcBef>
                <a:spcPts val="0"/>
              </a:spcBef>
              <a:spcAft>
                <a:spcPts val="1800"/>
              </a:spcAft>
            </a:pPr>
            <a:r>
              <a:rPr lang="en-US" dirty="0" err="1"/>
              <a:t>Setiap</a:t>
            </a:r>
            <a:r>
              <a:rPr lang="en-US" dirty="0"/>
              <a:t> </a:t>
            </a:r>
            <a:r>
              <a:rPr lang="en-US" dirty="0" err="1"/>
              <a:t>versi</a:t>
            </a:r>
            <a:r>
              <a:rPr lang="en-US" dirty="0"/>
              <a:t> Laravel </a:t>
            </a:r>
            <a:r>
              <a:rPr lang="en-US" dirty="0" err="1"/>
              <a:t>mempunyai</a:t>
            </a:r>
            <a:r>
              <a:rPr lang="en-US" dirty="0"/>
              <a:t> </a:t>
            </a:r>
            <a:r>
              <a:rPr lang="en-US" dirty="0" err="1"/>
              <a:t>keperluan</a:t>
            </a:r>
            <a:r>
              <a:rPr lang="en-US" dirty="0"/>
              <a:t> </a:t>
            </a:r>
            <a:r>
              <a:rPr lang="en-US" dirty="0" err="1"/>
              <a:t>versi</a:t>
            </a:r>
            <a:r>
              <a:rPr lang="en-US" dirty="0"/>
              <a:t> PHP yang </a:t>
            </a:r>
            <a:r>
              <a:rPr lang="en-US" dirty="0" err="1"/>
              <a:t>berbeza</a:t>
            </a:r>
            <a:r>
              <a:rPr lang="en-US" dirty="0"/>
              <a:t>. </a:t>
            </a:r>
            <a:r>
              <a:rPr lang="en-US" dirty="0" err="1"/>
              <a:t>Sebagai</a:t>
            </a:r>
            <a:r>
              <a:rPr lang="en-US" dirty="0"/>
              <a:t> </a:t>
            </a:r>
            <a:r>
              <a:rPr lang="en-US" dirty="0" err="1"/>
              <a:t>contoh</a:t>
            </a:r>
            <a:r>
              <a:rPr lang="en-US" dirty="0"/>
              <a:t> </a:t>
            </a:r>
            <a:r>
              <a:rPr lang="en-US" dirty="0" err="1"/>
              <a:t>untuk</a:t>
            </a:r>
            <a:r>
              <a:rPr lang="en-US" dirty="0"/>
              <a:t> </a:t>
            </a:r>
            <a:r>
              <a:rPr lang="en-US" dirty="0" err="1"/>
              <a:t>menggunakan</a:t>
            </a:r>
            <a:r>
              <a:rPr lang="en-US" dirty="0"/>
              <a:t> Laravel 10, minimum </a:t>
            </a:r>
            <a:r>
              <a:rPr lang="en-US" dirty="0" err="1"/>
              <a:t>versi</a:t>
            </a:r>
            <a:r>
              <a:rPr lang="en-US" dirty="0"/>
              <a:t> PHP yang </a:t>
            </a:r>
            <a:r>
              <a:rPr lang="en-US" dirty="0" err="1"/>
              <a:t>disokong</a:t>
            </a:r>
            <a:r>
              <a:rPr lang="en-US" dirty="0"/>
              <a:t> </a:t>
            </a:r>
            <a:r>
              <a:rPr lang="en-US" dirty="0" err="1"/>
              <a:t>adalah</a:t>
            </a:r>
            <a:r>
              <a:rPr lang="en-US" dirty="0"/>
              <a:t> PHP 8.1. </a:t>
            </a:r>
            <a:r>
              <a:rPr lang="en-US" dirty="0" err="1"/>
              <a:t>Sebaliknya</a:t>
            </a:r>
            <a:r>
              <a:rPr lang="en-US" dirty="0"/>
              <a:t> </a:t>
            </a:r>
            <a:r>
              <a:rPr lang="en-US" dirty="0" err="1"/>
              <a:t>jika</a:t>
            </a:r>
            <a:r>
              <a:rPr lang="en-US" dirty="0"/>
              <a:t> Laravel 8, </a:t>
            </a:r>
            <a:r>
              <a:rPr lang="en-US" dirty="0" err="1"/>
              <a:t>ia</a:t>
            </a:r>
            <a:r>
              <a:rPr lang="en-US" dirty="0"/>
              <a:t> </a:t>
            </a:r>
            <a:r>
              <a:rPr lang="en-US" dirty="0" err="1"/>
              <a:t>boleh</a:t>
            </a:r>
            <a:r>
              <a:rPr lang="en-US" dirty="0"/>
              <a:t> </a:t>
            </a:r>
            <a:r>
              <a:rPr lang="en-US" dirty="0" err="1"/>
              <a:t>dijalankan</a:t>
            </a:r>
            <a:r>
              <a:rPr lang="en-US" dirty="0"/>
              <a:t> pada </a:t>
            </a:r>
            <a:r>
              <a:rPr lang="en-US" dirty="0" err="1"/>
              <a:t>versi</a:t>
            </a:r>
            <a:r>
              <a:rPr lang="en-US" dirty="0"/>
              <a:t> PHP </a:t>
            </a:r>
            <a:r>
              <a:rPr lang="en-US" dirty="0" err="1"/>
              <a:t>serendah</a:t>
            </a:r>
            <a:r>
              <a:rPr lang="en-US" dirty="0"/>
              <a:t> PHP 7.3</a:t>
            </a:r>
          </a:p>
        </p:txBody>
      </p:sp>
    </p:spTree>
    <p:extLst>
      <p:ext uri="{BB962C8B-B14F-4D97-AF65-F5344CB8AC3E}">
        <p14:creationId xmlns:p14="http://schemas.microsoft.com/office/powerpoint/2010/main" val="232378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325C9C9B-93E8-4859-8085-0A9970938791}"/>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90700" y="128488"/>
            <a:ext cx="6324599" cy="6601023"/>
          </a:xfrm>
        </p:spPr>
      </p:pic>
    </p:spTree>
    <p:extLst>
      <p:ext uri="{BB962C8B-B14F-4D97-AF65-F5344CB8AC3E}">
        <p14:creationId xmlns:p14="http://schemas.microsoft.com/office/powerpoint/2010/main" val="53205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131A3A9-A520-4DC9-A881-273C64E27D26}"/>
              </a:ext>
            </a:extLst>
          </p:cNvPr>
          <p:cNvSpPr>
            <a:spLocks noGrp="1"/>
          </p:cNvSpPr>
          <p:nvPr>
            <p:ph sz="quarter" idx="1"/>
          </p:nvPr>
        </p:nvSpPr>
        <p:spPr>
          <a:xfrm>
            <a:off x="228600" y="426128"/>
            <a:ext cx="7924800" cy="6050871"/>
          </a:xfrm>
        </p:spPr>
        <p:txBody>
          <a:bodyPr>
            <a:normAutofit fontScale="70000" lnSpcReduction="20000"/>
          </a:bodyPr>
          <a:lstStyle/>
          <a:p>
            <a:pPr>
              <a:lnSpc>
                <a:spcPct val="170000"/>
              </a:lnSpc>
            </a:pPr>
            <a:r>
              <a:rPr lang="en-MY" b="1" i="1" dirty="0"/>
              <a:t>Nama</a:t>
            </a:r>
            <a:r>
              <a:rPr lang="en-MY" dirty="0"/>
              <a:t>: </a:t>
            </a:r>
            <a:r>
              <a:rPr lang="en-MY" dirty="0" err="1"/>
              <a:t>Mohd</a:t>
            </a:r>
            <a:r>
              <a:rPr lang="en-MY" dirty="0"/>
              <a:t> Amirol Bin Zolkifli (Amirol Zolkifli)</a:t>
            </a:r>
          </a:p>
          <a:p>
            <a:pPr>
              <a:lnSpc>
                <a:spcPct val="170000"/>
              </a:lnSpc>
            </a:pPr>
            <a:r>
              <a:rPr lang="en-MY" b="1" i="1" dirty="0"/>
              <a:t>Pendidikan</a:t>
            </a:r>
            <a:r>
              <a:rPr lang="en-MY" dirty="0"/>
              <a:t>: </a:t>
            </a:r>
            <a:r>
              <a:rPr lang="en-MY" dirty="0" err="1"/>
              <a:t>Graduan</a:t>
            </a:r>
            <a:r>
              <a:rPr lang="en-MY" dirty="0"/>
              <a:t> </a:t>
            </a:r>
            <a:r>
              <a:rPr lang="en-MY" dirty="0" err="1"/>
              <a:t>Universiti</a:t>
            </a:r>
            <a:r>
              <a:rPr lang="en-MY" dirty="0"/>
              <a:t> </a:t>
            </a:r>
            <a:r>
              <a:rPr lang="en-MY" dirty="0" err="1"/>
              <a:t>Teknologi</a:t>
            </a:r>
            <a:r>
              <a:rPr lang="en-MY" dirty="0"/>
              <a:t> MARA (UiTM) </a:t>
            </a:r>
            <a:r>
              <a:rPr lang="en-MY" dirty="0" err="1"/>
              <a:t>dalam</a:t>
            </a:r>
            <a:r>
              <a:rPr lang="en-MY" dirty="0"/>
              <a:t> </a:t>
            </a:r>
            <a:r>
              <a:rPr lang="en-MY" dirty="0" err="1"/>
              <a:t>bidang</a:t>
            </a:r>
            <a:r>
              <a:rPr lang="en-MY" dirty="0"/>
              <a:t> </a:t>
            </a:r>
            <a:r>
              <a:rPr lang="en-MY" dirty="0" err="1"/>
              <a:t>Kejuruteraan</a:t>
            </a:r>
            <a:r>
              <a:rPr lang="en-MY" dirty="0"/>
              <a:t> </a:t>
            </a:r>
            <a:r>
              <a:rPr lang="en-MY" dirty="0" err="1"/>
              <a:t>Awam</a:t>
            </a:r>
            <a:r>
              <a:rPr lang="en-MY" dirty="0"/>
              <a:t>.</a:t>
            </a:r>
          </a:p>
          <a:p>
            <a:pPr>
              <a:lnSpc>
                <a:spcPct val="170000"/>
              </a:lnSpc>
            </a:pPr>
            <a:r>
              <a:rPr lang="en-MY" b="1" i="1" dirty="0" err="1"/>
              <a:t>Pengalaman</a:t>
            </a:r>
            <a:r>
              <a:rPr lang="en-MY" dirty="0"/>
              <a:t>:</a:t>
            </a:r>
          </a:p>
          <a:p>
            <a:pPr lvl="1">
              <a:lnSpc>
                <a:spcPct val="170000"/>
              </a:lnSpc>
            </a:pPr>
            <a:r>
              <a:rPr lang="en-MY" u="sng" dirty="0"/>
              <a:t>HTML &amp; </a:t>
            </a:r>
            <a:r>
              <a:rPr lang="en-MY" u="sng" dirty="0" err="1"/>
              <a:t>Javascript</a:t>
            </a:r>
            <a:r>
              <a:rPr lang="en-MY" dirty="0"/>
              <a:t>: </a:t>
            </a:r>
            <a:r>
              <a:rPr lang="en-MY" dirty="0" err="1"/>
              <a:t>Tahun</a:t>
            </a:r>
            <a:r>
              <a:rPr lang="en-MY" dirty="0"/>
              <a:t> </a:t>
            </a:r>
            <a:r>
              <a:rPr lang="en-MY" b="1" dirty="0"/>
              <a:t>1999</a:t>
            </a:r>
            <a:r>
              <a:rPr lang="en-MY" dirty="0"/>
              <a:t>, </a:t>
            </a:r>
            <a:r>
              <a:rPr lang="en-MY" dirty="0" err="1"/>
              <a:t>membina</a:t>
            </a:r>
            <a:r>
              <a:rPr lang="en-MY" dirty="0"/>
              <a:t> </a:t>
            </a:r>
            <a:r>
              <a:rPr lang="en-MY" dirty="0" err="1"/>
              <a:t>laman</a:t>
            </a:r>
            <a:r>
              <a:rPr lang="en-MY" dirty="0"/>
              <a:t> web </a:t>
            </a:r>
            <a:r>
              <a:rPr lang="en-MY" dirty="0" err="1"/>
              <a:t>sekolah</a:t>
            </a:r>
            <a:r>
              <a:rPr lang="en-MY" dirty="0"/>
              <a:t> dan </a:t>
            </a:r>
            <a:r>
              <a:rPr lang="en-MY" dirty="0" err="1"/>
              <a:t>peribadi</a:t>
            </a:r>
            <a:r>
              <a:rPr lang="en-MY" dirty="0"/>
              <a:t> </a:t>
            </a:r>
            <a:r>
              <a:rPr lang="en-MY" dirty="0" err="1"/>
              <a:t>menggunakan</a:t>
            </a:r>
            <a:r>
              <a:rPr lang="en-MY" dirty="0"/>
              <a:t> platform Yahoo! </a:t>
            </a:r>
            <a:r>
              <a:rPr lang="en-MY" dirty="0" err="1"/>
              <a:t>Geocities</a:t>
            </a:r>
            <a:r>
              <a:rPr lang="en-MY" dirty="0"/>
              <a:t> dan </a:t>
            </a:r>
            <a:r>
              <a:rPr lang="en-MY" dirty="0" err="1"/>
              <a:t>Bravenet</a:t>
            </a:r>
            <a:endParaRPr lang="en-MY" dirty="0"/>
          </a:p>
          <a:p>
            <a:pPr lvl="1">
              <a:lnSpc>
                <a:spcPct val="170000"/>
              </a:lnSpc>
            </a:pPr>
            <a:r>
              <a:rPr lang="en-MY" u="sng" dirty="0"/>
              <a:t>PHP</a:t>
            </a:r>
            <a:r>
              <a:rPr lang="en-MY" dirty="0"/>
              <a:t>: </a:t>
            </a:r>
            <a:r>
              <a:rPr lang="en-MY" dirty="0" err="1"/>
              <a:t>Tahun</a:t>
            </a:r>
            <a:r>
              <a:rPr lang="en-MY" dirty="0"/>
              <a:t> </a:t>
            </a:r>
            <a:r>
              <a:rPr lang="en-MY" b="1" dirty="0"/>
              <a:t>2006</a:t>
            </a:r>
            <a:r>
              <a:rPr lang="en-MY" dirty="0"/>
              <a:t> </a:t>
            </a:r>
            <a:r>
              <a:rPr lang="en-MY" dirty="0" err="1"/>
              <a:t>mula</a:t>
            </a:r>
            <a:r>
              <a:rPr lang="en-MY" dirty="0"/>
              <a:t> </a:t>
            </a:r>
            <a:r>
              <a:rPr lang="en-MY" dirty="0" err="1"/>
              <a:t>belajar</a:t>
            </a:r>
            <a:r>
              <a:rPr lang="en-MY" dirty="0"/>
              <a:t> dan </a:t>
            </a:r>
            <a:r>
              <a:rPr lang="en-MY" b="1" dirty="0"/>
              <a:t>2007</a:t>
            </a:r>
            <a:r>
              <a:rPr lang="en-MY" dirty="0"/>
              <a:t> </a:t>
            </a:r>
            <a:r>
              <a:rPr lang="en-MY" dirty="0" err="1"/>
              <a:t>menghasilkan</a:t>
            </a:r>
            <a:r>
              <a:rPr lang="en-MY" dirty="0"/>
              <a:t> </a:t>
            </a:r>
            <a:r>
              <a:rPr lang="en-MY" dirty="0" err="1"/>
              <a:t>skrip</a:t>
            </a:r>
            <a:r>
              <a:rPr lang="en-MY" dirty="0"/>
              <a:t> PHP </a:t>
            </a:r>
            <a:r>
              <a:rPr lang="en-MY" dirty="0" err="1"/>
              <a:t>sistem</a:t>
            </a:r>
            <a:r>
              <a:rPr lang="en-MY" dirty="0"/>
              <a:t> affiliate yang </a:t>
            </a:r>
            <a:r>
              <a:rPr lang="en-MY" dirty="0" err="1"/>
              <a:t>digunakan</a:t>
            </a:r>
            <a:r>
              <a:rPr lang="en-MY" dirty="0"/>
              <a:t> oleh rata – rata </a:t>
            </a:r>
            <a:r>
              <a:rPr lang="en-MY" dirty="0" err="1"/>
              <a:t>usahawan</a:t>
            </a:r>
            <a:r>
              <a:rPr lang="en-MY" dirty="0"/>
              <a:t> internet Malaysia zaman </a:t>
            </a:r>
            <a:r>
              <a:rPr lang="en-MY" dirty="0" err="1"/>
              <a:t>tersebut</a:t>
            </a:r>
            <a:r>
              <a:rPr lang="en-MY" dirty="0"/>
              <a:t>.</a:t>
            </a:r>
          </a:p>
          <a:p>
            <a:pPr lvl="1">
              <a:lnSpc>
                <a:spcPct val="170000"/>
              </a:lnSpc>
            </a:pPr>
            <a:r>
              <a:rPr lang="en-MY" u="sng" dirty="0"/>
              <a:t>Laravel</a:t>
            </a:r>
            <a:r>
              <a:rPr lang="en-MY" dirty="0"/>
              <a:t>: </a:t>
            </a:r>
            <a:r>
              <a:rPr lang="en-MY" dirty="0" err="1"/>
              <a:t>Tahun</a:t>
            </a:r>
            <a:r>
              <a:rPr lang="en-MY" dirty="0"/>
              <a:t> </a:t>
            </a:r>
            <a:r>
              <a:rPr lang="en-MY" b="1" dirty="0"/>
              <a:t>2014</a:t>
            </a:r>
            <a:r>
              <a:rPr lang="en-MY" dirty="0"/>
              <a:t> </a:t>
            </a:r>
            <a:r>
              <a:rPr lang="en-MY" dirty="0" err="1"/>
              <a:t>belajar</a:t>
            </a:r>
            <a:r>
              <a:rPr lang="en-MY" dirty="0"/>
              <a:t> (Laravel 4.1) </a:t>
            </a:r>
            <a:r>
              <a:rPr lang="en-MY" dirty="0" err="1"/>
              <a:t>sambil</a:t>
            </a:r>
            <a:r>
              <a:rPr lang="en-MY" dirty="0"/>
              <a:t> </a:t>
            </a:r>
            <a:r>
              <a:rPr lang="en-MY" dirty="0" err="1"/>
              <a:t>membina</a:t>
            </a:r>
            <a:r>
              <a:rPr lang="en-MY" dirty="0"/>
              <a:t> </a:t>
            </a:r>
            <a:r>
              <a:rPr lang="en-MY" dirty="0" err="1"/>
              <a:t>projek</a:t>
            </a:r>
            <a:r>
              <a:rPr lang="en-MY" dirty="0"/>
              <a:t> </a:t>
            </a:r>
            <a:r>
              <a:rPr lang="en-MY" dirty="0" err="1"/>
              <a:t>bernama</a:t>
            </a:r>
            <a:r>
              <a:rPr lang="en-MY" dirty="0"/>
              <a:t> </a:t>
            </a:r>
            <a:r>
              <a:rPr lang="en-MY" dirty="0" err="1"/>
              <a:t>FBAdsCalc</a:t>
            </a:r>
            <a:r>
              <a:rPr lang="en-MY" dirty="0"/>
              <a:t> </a:t>
            </a:r>
            <a:r>
              <a:rPr lang="en-MY" dirty="0" err="1"/>
              <a:t>untuk</a:t>
            </a:r>
            <a:r>
              <a:rPr lang="en-MY" dirty="0"/>
              <a:t> </a:t>
            </a:r>
            <a:r>
              <a:rPr lang="en-MY" dirty="0" err="1"/>
              <a:t>SifuBads</a:t>
            </a:r>
            <a:r>
              <a:rPr lang="en-MY" dirty="0"/>
              <a:t>.</a:t>
            </a:r>
          </a:p>
          <a:p>
            <a:pPr lvl="1">
              <a:lnSpc>
                <a:spcPct val="170000"/>
              </a:lnSpc>
            </a:pPr>
            <a:r>
              <a:rPr lang="en-MY" dirty="0" err="1"/>
              <a:t>Lebih</a:t>
            </a:r>
            <a:r>
              <a:rPr lang="en-MY" dirty="0"/>
              <a:t> 30 </a:t>
            </a:r>
            <a:r>
              <a:rPr lang="en-MY" dirty="0" err="1"/>
              <a:t>projek</a:t>
            </a:r>
            <a:r>
              <a:rPr lang="en-MY" dirty="0"/>
              <a:t> </a:t>
            </a:r>
            <a:r>
              <a:rPr lang="en-MY" dirty="0" err="1"/>
              <a:t>menggunakan</a:t>
            </a:r>
            <a:r>
              <a:rPr lang="en-MY" dirty="0"/>
              <a:t> Laravel </a:t>
            </a:r>
            <a:r>
              <a:rPr lang="en-MY" dirty="0" err="1"/>
              <a:t>seperti</a:t>
            </a:r>
            <a:r>
              <a:rPr lang="en-MY" dirty="0"/>
              <a:t> </a:t>
            </a:r>
            <a:r>
              <a:rPr lang="en-MY" i="1" dirty="0" err="1"/>
              <a:t>Sistem</a:t>
            </a:r>
            <a:r>
              <a:rPr lang="en-MY" i="1" dirty="0"/>
              <a:t> </a:t>
            </a:r>
            <a:r>
              <a:rPr lang="en-MY" i="1" dirty="0" err="1"/>
              <a:t>Rekod</a:t>
            </a:r>
            <a:r>
              <a:rPr lang="en-MY" i="1" dirty="0"/>
              <a:t> Orang </a:t>
            </a:r>
            <a:r>
              <a:rPr lang="en-MY" i="1" dirty="0" err="1"/>
              <a:t>Tahanan</a:t>
            </a:r>
            <a:r>
              <a:rPr lang="en-MY" i="1" dirty="0"/>
              <a:t> (</a:t>
            </a:r>
            <a:r>
              <a:rPr lang="en-MY" i="1" dirty="0" err="1"/>
              <a:t>SisDesk</a:t>
            </a:r>
            <a:r>
              <a:rPr lang="en-MY" i="1" dirty="0"/>
              <a:t> – LP JPM), Affiliate Manager (Syarikat </a:t>
            </a:r>
            <a:r>
              <a:rPr lang="en-MY" i="1" dirty="0" err="1"/>
              <a:t>Swasta</a:t>
            </a:r>
            <a:r>
              <a:rPr lang="en-MY" i="1" dirty="0"/>
              <a:t>), </a:t>
            </a:r>
            <a:r>
              <a:rPr lang="en-MY" i="1" dirty="0" err="1"/>
              <a:t>Pengurusan</a:t>
            </a:r>
            <a:r>
              <a:rPr lang="en-MY" i="1" dirty="0"/>
              <a:t> </a:t>
            </a:r>
            <a:r>
              <a:rPr lang="en-MY" i="1" dirty="0" err="1"/>
              <a:t>Sumber</a:t>
            </a:r>
            <a:r>
              <a:rPr lang="en-MY" i="1" dirty="0"/>
              <a:t> </a:t>
            </a:r>
            <a:r>
              <a:rPr lang="en-MY" i="1" dirty="0" err="1"/>
              <a:t>Manusia</a:t>
            </a:r>
            <a:r>
              <a:rPr lang="en-MY" i="1" dirty="0"/>
              <a:t> (e-PSM - FAMA), </a:t>
            </a:r>
            <a:r>
              <a:rPr lang="en-MY" i="1" dirty="0" err="1"/>
              <a:t>Mimevo</a:t>
            </a:r>
            <a:r>
              <a:rPr lang="en-MY" i="1" dirty="0"/>
              <a:t> (Sales Manager - </a:t>
            </a:r>
            <a:r>
              <a:rPr lang="en-MY" i="1" dirty="0" err="1"/>
              <a:t>Sendiri</a:t>
            </a:r>
            <a:r>
              <a:rPr lang="en-MY" i="1" dirty="0"/>
              <a:t>)</a:t>
            </a:r>
            <a:r>
              <a:rPr lang="en-MY" dirty="0"/>
              <a:t> dan lain – lain.</a:t>
            </a:r>
          </a:p>
        </p:txBody>
      </p:sp>
      <p:pic>
        <p:nvPicPr>
          <p:cNvPr id="9" name="Picture 8">
            <a:extLst>
              <a:ext uri="{FF2B5EF4-FFF2-40B4-BE49-F238E27FC236}">
                <a16:creationId xmlns:a16="http://schemas.microsoft.com/office/drawing/2014/main" id="{8C51A435-67A7-40D9-8311-343BBDA23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8348" y="3124200"/>
            <a:ext cx="976777" cy="963139"/>
          </a:xfrm>
          <a:prstGeom prst="rect">
            <a:avLst/>
          </a:prstGeom>
        </p:spPr>
      </p:pic>
      <p:pic>
        <p:nvPicPr>
          <p:cNvPr id="11" name="Picture 10">
            <a:extLst>
              <a:ext uri="{FF2B5EF4-FFF2-40B4-BE49-F238E27FC236}">
                <a16:creationId xmlns:a16="http://schemas.microsoft.com/office/drawing/2014/main" id="{9B4606F8-FB63-4ECD-BEAE-EB90F4023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6636" y="4532735"/>
            <a:ext cx="1600200" cy="382793"/>
          </a:xfrm>
          <a:prstGeom prst="rect">
            <a:avLst/>
          </a:prstGeom>
        </p:spPr>
      </p:pic>
      <p:pic>
        <p:nvPicPr>
          <p:cNvPr id="13" name="Picture 12">
            <a:extLst>
              <a:ext uri="{FF2B5EF4-FFF2-40B4-BE49-F238E27FC236}">
                <a16:creationId xmlns:a16="http://schemas.microsoft.com/office/drawing/2014/main" id="{5B066626-CB68-488F-A894-79EBEEB6A3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5969" y="325016"/>
            <a:ext cx="1438275" cy="2000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8116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randombar(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randombar(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randombar(horizontal)">
                                      <p:cBhvr>
                                        <p:cTn id="17" dur="500"/>
                                        <p:tgtEl>
                                          <p:spTgt spid="7">
                                            <p:txEl>
                                              <p:pRg st="2" end="2"/>
                                            </p:txEl>
                                          </p:spTgt>
                                        </p:tgtEl>
                                      </p:cBhvr>
                                    </p:animEffect>
                                  </p:childTnLst>
                                </p:cTn>
                              </p:par>
                              <p:par>
                                <p:cTn id="18" presetID="14" presetClass="entr" presetSubtype="10" fill="hold" grpId="0" nodeType="withEffect">
                                  <p:stCondLst>
                                    <p:cond delay="25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randombar(horizontal)">
                                      <p:cBhvr>
                                        <p:cTn id="20" dur="500"/>
                                        <p:tgtEl>
                                          <p:spTgt spid="7">
                                            <p:txEl>
                                              <p:pRg st="3" end="3"/>
                                            </p:txEl>
                                          </p:spTgt>
                                        </p:tgtEl>
                                      </p:cBhvr>
                                    </p:animEffect>
                                  </p:childTnLst>
                                </p:cTn>
                              </p:par>
                              <p:par>
                                <p:cTn id="21" presetID="22" presetClass="entr" presetSubtype="4" fill="hold" grpId="0" nodeType="withEffect">
                                  <p:stCondLst>
                                    <p:cond delay="50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wipe(down)">
                                      <p:cBhvr>
                                        <p:cTn id="23" dur="500"/>
                                        <p:tgtEl>
                                          <p:spTgt spid="7">
                                            <p:txEl>
                                              <p:pRg st="4" end="4"/>
                                            </p:txEl>
                                          </p:spTgt>
                                        </p:tgtEl>
                                      </p:cBhvr>
                                    </p:animEffect>
                                  </p:childTnLst>
                                </p:cTn>
                              </p:par>
                              <p:par>
                                <p:cTn id="24" presetID="14" presetClass="entr" presetSubtype="10" fill="hold" grpId="0" nodeType="withEffect">
                                  <p:stCondLst>
                                    <p:cond delay="100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randombar(horizontal)">
                                      <p:cBhvr>
                                        <p:cTn id="26" dur="500"/>
                                        <p:tgtEl>
                                          <p:spTgt spid="7">
                                            <p:txEl>
                                              <p:pRg st="5" end="5"/>
                                            </p:txEl>
                                          </p:spTgt>
                                        </p:tgtEl>
                                      </p:cBhvr>
                                    </p:animEffect>
                                  </p:childTnLst>
                                </p:cTn>
                              </p:par>
                              <p:par>
                                <p:cTn id="27" presetID="14" presetClass="entr" presetSubtype="10" fill="hold" grpId="0" nodeType="withEffect">
                                  <p:stCondLst>
                                    <p:cond delay="125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randombar(horizontal)">
                                      <p:cBhvr>
                                        <p:cTn id="29" dur="500"/>
                                        <p:tgtEl>
                                          <p:spTgt spid="7">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6"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80">
                                          <p:stCondLst>
                                            <p:cond delay="0"/>
                                          </p:stCondLst>
                                        </p:cTn>
                                        <p:tgtEl>
                                          <p:spTgt spid="9"/>
                                        </p:tgtEl>
                                      </p:cBhvr>
                                    </p:animEffect>
                                    <p:anim calcmode="lin" valueType="num">
                                      <p:cBhvr>
                                        <p:cTn id="35"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0" dur="26">
                                          <p:stCondLst>
                                            <p:cond delay="650"/>
                                          </p:stCondLst>
                                        </p:cTn>
                                        <p:tgtEl>
                                          <p:spTgt spid="9"/>
                                        </p:tgtEl>
                                      </p:cBhvr>
                                      <p:to x="100000" y="60000"/>
                                    </p:animScale>
                                    <p:animScale>
                                      <p:cBhvr>
                                        <p:cTn id="41" dur="166" decel="50000">
                                          <p:stCondLst>
                                            <p:cond delay="676"/>
                                          </p:stCondLst>
                                        </p:cTn>
                                        <p:tgtEl>
                                          <p:spTgt spid="9"/>
                                        </p:tgtEl>
                                      </p:cBhvr>
                                      <p:to x="100000" y="100000"/>
                                    </p:animScale>
                                    <p:animScale>
                                      <p:cBhvr>
                                        <p:cTn id="42" dur="26">
                                          <p:stCondLst>
                                            <p:cond delay="1312"/>
                                          </p:stCondLst>
                                        </p:cTn>
                                        <p:tgtEl>
                                          <p:spTgt spid="9"/>
                                        </p:tgtEl>
                                      </p:cBhvr>
                                      <p:to x="100000" y="80000"/>
                                    </p:animScale>
                                    <p:animScale>
                                      <p:cBhvr>
                                        <p:cTn id="43" dur="166" decel="50000">
                                          <p:stCondLst>
                                            <p:cond delay="1338"/>
                                          </p:stCondLst>
                                        </p:cTn>
                                        <p:tgtEl>
                                          <p:spTgt spid="9"/>
                                        </p:tgtEl>
                                      </p:cBhvr>
                                      <p:to x="100000" y="100000"/>
                                    </p:animScale>
                                    <p:animScale>
                                      <p:cBhvr>
                                        <p:cTn id="44" dur="26">
                                          <p:stCondLst>
                                            <p:cond delay="1642"/>
                                          </p:stCondLst>
                                        </p:cTn>
                                        <p:tgtEl>
                                          <p:spTgt spid="9"/>
                                        </p:tgtEl>
                                      </p:cBhvr>
                                      <p:to x="100000" y="90000"/>
                                    </p:animScale>
                                    <p:animScale>
                                      <p:cBhvr>
                                        <p:cTn id="45" dur="166" decel="50000">
                                          <p:stCondLst>
                                            <p:cond delay="1668"/>
                                          </p:stCondLst>
                                        </p:cTn>
                                        <p:tgtEl>
                                          <p:spTgt spid="9"/>
                                        </p:tgtEl>
                                      </p:cBhvr>
                                      <p:to x="100000" y="100000"/>
                                    </p:animScale>
                                    <p:animScale>
                                      <p:cBhvr>
                                        <p:cTn id="46" dur="26">
                                          <p:stCondLst>
                                            <p:cond delay="1808"/>
                                          </p:stCondLst>
                                        </p:cTn>
                                        <p:tgtEl>
                                          <p:spTgt spid="9"/>
                                        </p:tgtEl>
                                      </p:cBhvr>
                                      <p:to x="100000" y="95000"/>
                                    </p:animScale>
                                    <p:animScale>
                                      <p:cBhvr>
                                        <p:cTn id="47" dur="166" decel="50000">
                                          <p:stCondLst>
                                            <p:cond delay="1834"/>
                                          </p:stCondLst>
                                        </p:cTn>
                                        <p:tgtEl>
                                          <p:spTgt spid="9"/>
                                        </p:tgtEl>
                                      </p:cBhvr>
                                      <p:to x="100000" y="100000"/>
                                    </p:animScale>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1000" fill="hold"/>
                                        <p:tgtEl>
                                          <p:spTgt spid="11"/>
                                        </p:tgtEl>
                                        <p:attrNameLst>
                                          <p:attrName>ppt_w</p:attrName>
                                        </p:attrNameLst>
                                      </p:cBhvr>
                                      <p:tavLst>
                                        <p:tav tm="0">
                                          <p:val>
                                            <p:fltVal val="0"/>
                                          </p:val>
                                        </p:tav>
                                        <p:tav tm="100000">
                                          <p:val>
                                            <p:strVal val="#ppt_w"/>
                                          </p:val>
                                        </p:tav>
                                      </p:tavLst>
                                    </p:anim>
                                    <p:anim calcmode="lin" valueType="num">
                                      <p:cBhvr>
                                        <p:cTn id="53" dur="1000" fill="hold"/>
                                        <p:tgtEl>
                                          <p:spTgt spid="11"/>
                                        </p:tgtEl>
                                        <p:attrNameLst>
                                          <p:attrName>ppt_h</p:attrName>
                                        </p:attrNameLst>
                                      </p:cBhvr>
                                      <p:tavLst>
                                        <p:tav tm="0">
                                          <p:val>
                                            <p:fltVal val="0"/>
                                          </p:val>
                                        </p:tav>
                                        <p:tav tm="100000">
                                          <p:val>
                                            <p:strVal val="#ppt_h"/>
                                          </p:val>
                                        </p:tav>
                                      </p:tavLst>
                                    </p:anim>
                                    <p:anim calcmode="lin" valueType="num">
                                      <p:cBhvr>
                                        <p:cTn id="54" dur="1000" fill="hold"/>
                                        <p:tgtEl>
                                          <p:spTgt spid="11"/>
                                        </p:tgtEl>
                                        <p:attrNameLst>
                                          <p:attrName>style.rotation</p:attrName>
                                        </p:attrNameLst>
                                      </p:cBhvr>
                                      <p:tavLst>
                                        <p:tav tm="0">
                                          <p:val>
                                            <p:fltVal val="90"/>
                                          </p:val>
                                        </p:tav>
                                        <p:tav tm="100000">
                                          <p:val>
                                            <p:fltVal val="0"/>
                                          </p:val>
                                        </p:tav>
                                      </p:tavLst>
                                    </p:anim>
                                    <p:animEffect transition="in" filter="fade">
                                      <p:cBhvr>
                                        <p:cTn id="55" dur="10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down)">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F45E53F-C18B-4409-A81C-AEEC705B902D}"/>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90600" y="628125"/>
            <a:ext cx="7772400" cy="5733554"/>
          </a:xfrm>
        </p:spPr>
      </p:pic>
    </p:spTree>
    <p:extLst>
      <p:ext uri="{BB962C8B-B14F-4D97-AF65-F5344CB8AC3E}">
        <p14:creationId xmlns:p14="http://schemas.microsoft.com/office/powerpoint/2010/main" val="393693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Sifu</a:t>
            </a:r>
            <a:r>
              <a:rPr lang="en-US" b="1" dirty="0"/>
              <a:t> Laravel </a:t>
            </a:r>
            <a:r>
              <a:rPr lang="en-US" b="1" dirty="0" err="1"/>
              <a:t>dari</a:t>
            </a:r>
            <a:r>
              <a:rPr lang="en-US" b="1" dirty="0"/>
              <a:t> Malaysia</a:t>
            </a:r>
          </a:p>
        </p:txBody>
      </p:sp>
      <p:sp>
        <p:nvSpPr>
          <p:cNvPr id="4" name="Content Placeholder 3"/>
          <p:cNvSpPr>
            <a:spLocks noGrp="1"/>
          </p:cNvSpPr>
          <p:nvPr>
            <p:ph sz="quarter" idx="1"/>
          </p:nvPr>
        </p:nvSpPr>
        <p:spPr>
          <a:xfrm>
            <a:off x="304800" y="1447800"/>
            <a:ext cx="9296400" cy="2971800"/>
          </a:xfrm>
        </p:spPr>
        <p:txBody>
          <a:bodyPr>
            <a:normAutofit fontScale="92500"/>
          </a:bodyPr>
          <a:lstStyle/>
          <a:p>
            <a:pPr algn="just">
              <a:lnSpc>
                <a:spcPct val="150000"/>
              </a:lnSpc>
              <a:spcBef>
                <a:spcPts val="0"/>
              </a:spcBef>
              <a:spcAft>
                <a:spcPts val="1800"/>
              </a:spcAft>
            </a:pPr>
            <a:r>
              <a:rPr lang="en-US" dirty="0"/>
              <a:t>Mior Muhammad </a:t>
            </a:r>
            <a:r>
              <a:rPr lang="en-US" dirty="0" err="1"/>
              <a:t>Zaki</a:t>
            </a:r>
            <a:r>
              <a:rPr lang="en-US" dirty="0"/>
              <a:t>.</a:t>
            </a:r>
          </a:p>
          <a:p>
            <a:pPr algn="just">
              <a:lnSpc>
                <a:spcPct val="150000"/>
              </a:lnSpc>
              <a:spcBef>
                <a:spcPts val="0"/>
              </a:spcBef>
              <a:spcAft>
                <a:spcPts val="1800"/>
              </a:spcAft>
            </a:pPr>
            <a:r>
              <a:rPr lang="en-US" dirty="0" err="1"/>
              <a:t>Merupakan</a:t>
            </a:r>
            <a:r>
              <a:rPr lang="en-US" dirty="0"/>
              <a:t> </a:t>
            </a:r>
            <a:r>
              <a:rPr lang="en-US" dirty="0" err="1"/>
              <a:t>salah</a:t>
            </a:r>
            <a:r>
              <a:rPr lang="en-US" dirty="0"/>
              <a:t> </a:t>
            </a:r>
            <a:r>
              <a:rPr lang="en-US" dirty="0" err="1"/>
              <a:t>seorang</a:t>
            </a:r>
            <a:r>
              <a:rPr lang="en-US" dirty="0"/>
              <a:t> TOP </a:t>
            </a:r>
            <a:r>
              <a:rPr lang="en-US" dirty="0" err="1"/>
              <a:t>dan</a:t>
            </a:r>
            <a:r>
              <a:rPr lang="en-US" dirty="0"/>
              <a:t> </a:t>
            </a:r>
            <a:r>
              <a:rPr lang="en-US" dirty="0" err="1"/>
              <a:t>Penyumbang</a:t>
            </a:r>
            <a:r>
              <a:rPr lang="en-US" dirty="0"/>
              <a:t> </a:t>
            </a:r>
            <a:r>
              <a:rPr lang="en-US" dirty="0" err="1"/>
              <a:t>utama</a:t>
            </a:r>
            <a:r>
              <a:rPr lang="en-US" dirty="0"/>
              <a:t> </a:t>
            </a:r>
            <a:r>
              <a:rPr lang="en-US" dirty="0" err="1"/>
              <a:t>diawal</a:t>
            </a:r>
            <a:r>
              <a:rPr lang="en-US" dirty="0"/>
              <a:t> </a:t>
            </a:r>
            <a:r>
              <a:rPr lang="en-US" dirty="0" err="1"/>
              <a:t>pembangunan</a:t>
            </a:r>
            <a:r>
              <a:rPr lang="en-US" dirty="0"/>
              <a:t> Laravel yang </a:t>
            </a:r>
            <a:r>
              <a:rPr lang="en-US" dirty="0" err="1"/>
              <a:t>diiktiraf</a:t>
            </a:r>
            <a:r>
              <a:rPr lang="en-US" dirty="0"/>
              <a:t> </a:t>
            </a:r>
            <a:r>
              <a:rPr lang="en-US" dirty="0" err="1"/>
              <a:t>oleh</a:t>
            </a:r>
            <a:r>
              <a:rPr lang="en-US" dirty="0"/>
              <a:t> Laravel </a:t>
            </a:r>
            <a:r>
              <a:rPr lang="en-US" dirty="0" err="1"/>
              <a:t>sendiri</a:t>
            </a:r>
            <a:r>
              <a:rPr lang="en-US" dirty="0"/>
              <a:t>. </a:t>
            </a:r>
          </a:p>
          <a:p>
            <a:pPr lvl="1" algn="just">
              <a:lnSpc>
                <a:spcPct val="150000"/>
              </a:lnSpc>
              <a:spcBef>
                <a:spcPts val="0"/>
              </a:spcBef>
              <a:spcAft>
                <a:spcPts val="1800"/>
              </a:spcAft>
            </a:pPr>
            <a:r>
              <a:rPr lang="en-US" dirty="0">
                <a:hlinkClick r:id="rId2"/>
              </a:rPr>
              <a:t>https://github.com/laravel/docs/blob/4.0/introduction.md#development-team</a:t>
            </a:r>
            <a:r>
              <a:rPr lang="en-US" dirty="0"/>
              <a:t> </a:t>
            </a:r>
          </a:p>
          <a:p>
            <a:pPr marL="320040" lvl="1" indent="0" algn="just">
              <a:lnSpc>
                <a:spcPct val="150000"/>
              </a:lnSpc>
              <a:spcBef>
                <a:spcPts val="0"/>
              </a:spcBef>
              <a:spcAft>
                <a:spcPts val="1800"/>
              </a:spcAft>
              <a:buNone/>
            </a:pPr>
            <a:endParaRPr lang="en-US" dirty="0"/>
          </a:p>
        </p:txBody>
      </p:sp>
      <p:pic>
        <p:nvPicPr>
          <p:cNvPr id="6" name="Picture 2" descr="C:\Users\Amirol\Desktop\mir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4419600"/>
            <a:ext cx="9313862" cy="1987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27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Sifu</a:t>
            </a:r>
            <a:r>
              <a:rPr lang="en-US" b="1" dirty="0"/>
              <a:t> Laravel </a:t>
            </a:r>
            <a:r>
              <a:rPr lang="en-US" b="1" dirty="0" err="1"/>
              <a:t>dari</a:t>
            </a:r>
            <a:r>
              <a:rPr lang="en-US" b="1" dirty="0"/>
              <a:t> Malaysia</a:t>
            </a:r>
          </a:p>
        </p:txBody>
      </p:sp>
      <p:sp>
        <p:nvSpPr>
          <p:cNvPr id="4" name="Content Placeholder 3"/>
          <p:cNvSpPr>
            <a:spLocks noGrp="1"/>
          </p:cNvSpPr>
          <p:nvPr>
            <p:ph sz="quarter" idx="1"/>
          </p:nvPr>
        </p:nvSpPr>
        <p:spPr>
          <a:xfrm>
            <a:off x="304800" y="1447800"/>
            <a:ext cx="6553200" cy="5105400"/>
          </a:xfrm>
        </p:spPr>
        <p:txBody>
          <a:bodyPr>
            <a:normAutofit fontScale="92500" lnSpcReduction="20000"/>
          </a:bodyPr>
          <a:lstStyle/>
          <a:p>
            <a:pPr algn="just">
              <a:lnSpc>
                <a:spcPct val="150000"/>
              </a:lnSpc>
              <a:spcBef>
                <a:spcPts val="0"/>
              </a:spcBef>
              <a:spcAft>
                <a:spcPts val="1800"/>
              </a:spcAft>
            </a:pPr>
            <a:r>
              <a:rPr lang="en-US" dirty="0" err="1"/>
              <a:t>Telah</a:t>
            </a:r>
            <a:r>
              <a:rPr lang="en-US" dirty="0"/>
              <a:t> </a:t>
            </a:r>
            <a:r>
              <a:rPr lang="en-US" dirty="0" err="1"/>
              <a:t>mewujudkan</a:t>
            </a:r>
            <a:r>
              <a:rPr lang="en-US" dirty="0"/>
              <a:t> PHP Framework </a:t>
            </a:r>
            <a:r>
              <a:rPr lang="en-US" dirty="0" err="1"/>
              <a:t>sendiri</a:t>
            </a:r>
            <a:r>
              <a:rPr lang="en-US" dirty="0"/>
              <a:t> yang </a:t>
            </a:r>
            <a:r>
              <a:rPr lang="en-US" dirty="0" err="1"/>
              <a:t>berasaskan</a:t>
            </a:r>
            <a:r>
              <a:rPr lang="en-US" dirty="0"/>
              <a:t> </a:t>
            </a:r>
            <a:r>
              <a:rPr lang="en-US" dirty="0" err="1"/>
              <a:t>dari</a:t>
            </a:r>
            <a:r>
              <a:rPr lang="en-US" dirty="0"/>
              <a:t> </a:t>
            </a:r>
            <a:r>
              <a:rPr lang="en-US" dirty="0" err="1"/>
              <a:t>sumber</a:t>
            </a:r>
            <a:r>
              <a:rPr lang="en-US" dirty="0"/>
              <a:t> Laravel </a:t>
            </a:r>
            <a:r>
              <a:rPr lang="en-US" dirty="0" err="1"/>
              <a:t>iaitu</a:t>
            </a:r>
            <a:r>
              <a:rPr lang="en-US" dirty="0"/>
              <a:t> </a:t>
            </a:r>
            <a:r>
              <a:rPr lang="en-US" dirty="0" err="1"/>
              <a:t>dikenali</a:t>
            </a:r>
            <a:r>
              <a:rPr lang="en-US" dirty="0"/>
              <a:t> </a:t>
            </a:r>
            <a:r>
              <a:rPr lang="en-US" dirty="0" err="1"/>
              <a:t>sebagai</a:t>
            </a:r>
            <a:r>
              <a:rPr lang="en-US" dirty="0"/>
              <a:t> Orchestra Platform (</a:t>
            </a:r>
            <a:r>
              <a:rPr lang="en-US" dirty="0">
                <a:hlinkClick r:id="rId2"/>
              </a:rPr>
              <a:t>https://orchestraplatform.com</a:t>
            </a:r>
            <a:r>
              <a:rPr lang="en-US" dirty="0"/>
              <a:t>)</a:t>
            </a:r>
          </a:p>
          <a:p>
            <a:pPr algn="just">
              <a:lnSpc>
                <a:spcPct val="150000"/>
              </a:lnSpc>
              <a:spcBef>
                <a:spcPts val="0"/>
              </a:spcBef>
              <a:spcAft>
                <a:spcPts val="1800"/>
              </a:spcAft>
            </a:pPr>
            <a:r>
              <a:rPr lang="en-US" dirty="0"/>
              <a:t>Web:</a:t>
            </a:r>
          </a:p>
          <a:p>
            <a:pPr lvl="1" algn="just">
              <a:lnSpc>
                <a:spcPct val="150000"/>
              </a:lnSpc>
              <a:spcBef>
                <a:spcPts val="0"/>
              </a:spcBef>
              <a:spcAft>
                <a:spcPts val="1800"/>
              </a:spcAft>
            </a:pPr>
            <a:r>
              <a:rPr lang="en-US" dirty="0">
                <a:hlinkClick r:id="rId3"/>
              </a:rPr>
              <a:t>http://crynobone.com</a:t>
            </a:r>
            <a:r>
              <a:rPr lang="en-US" dirty="0"/>
              <a:t> </a:t>
            </a:r>
          </a:p>
          <a:p>
            <a:pPr lvl="1" algn="just">
              <a:lnSpc>
                <a:spcPct val="150000"/>
              </a:lnSpc>
              <a:spcBef>
                <a:spcPts val="0"/>
              </a:spcBef>
              <a:spcAft>
                <a:spcPts val="1800"/>
              </a:spcAft>
            </a:pPr>
            <a:r>
              <a:rPr lang="en-US" dirty="0">
                <a:hlinkClick r:id="rId4"/>
              </a:rPr>
              <a:t>https://www.facebook.com/crynobone</a:t>
            </a:r>
            <a:endParaRPr lang="en-US" dirty="0"/>
          </a:p>
          <a:p>
            <a:pPr lvl="1" algn="just">
              <a:lnSpc>
                <a:spcPct val="150000"/>
              </a:lnSpc>
              <a:spcBef>
                <a:spcPts val="0"/>
              </a:spcBef>
              <a:spcAft>
                <a:spcPts val="1800"/>
              </a:spcAft>
            </a:pPr>
            <a:r>
              <a:rPr lang="en-US" dirty="0">
                <a:hlinkClick r:id="rId5"/>
              </a:rPr>
              <a:t>https://twitter.com/crynobone</a:t>
            </a:r>
            <a:r>
              <a:rPr lang="en-US" dirty="0"/>
              <a:t> </a:t>
            </a:r>
          </a:p>
          <a:p>
            <a:pPr lvl="1" algn="just">
              <a:lnSpc>
                <a:spcPct val="150000"/>
              </a:lnSpc>
              <a:spcBef>
                <a:spcPts val="0"/>
              </a:spcBef>
              <a:spcAft>
                <a:spcPts val="1800"/>
              </a:spcAft>
            </a:pPr>
            <a:r>
              <a:rPr lang="en-US" dirty="0">
                <a:hlinkClick r:id="rId6"/>
              </a:rPr>
              <a:t>https://www.instagram.com/crynobone</a:t>
            </a:r>
            <a:r>
              <a:rPr lang="en-US" dirty="0"/>
              <a:t> </a:t>
            </a:r>
          </a:p>
        </p:txBody>
      </p:sp>
      <p:pic>
        <p:nvPicPr>
          <p:cNvPr id="6147" name="Picture 3" descr="C:\Users\Amirol\Desktop\miorzaki.jpg"/>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7336971" y="304800"/>
            <a:ext cx="2362200" cy="34905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62600" y="3795372"/>
            <a:ext cx="4136571" cy="2862322"/>
          </a:xfrm>
          <a:prstGeom prst="rect">
            <a:avLst/>
          </a:prstGeom>
          <a:noFill/>
        </p:spPr>
        <p:txBody>
          <a:bodyPr wrap="square" rtlCol="0">
            <a:spAutoFit/>
          </a:bodyPr>
          <a:lstStyle/>
          <a:p>
            <a:pPr algn="just">
              <a:lnSpc>
                <a:spcPct val="150000"/>
              </a:lnSpc>
              <a:spcAft>
                <a:spcPts val="1800"/>
              </a:spcAft>
            </a:pPr>
            <a:r>
              <a:rPr lang="en-US" sz="2000" dirty="0" err="1"/>
              <a:t>Pekerjaan</a:t>
            </a:r>
            <a:r>
              <a:rPr lang="en-US" sz="2000" dirty="0"/>
              <a:t>:</a:t>
            </a:r>
          </a:p>
          <a:p>
            <a:pPr marL="342900" indent="-342900" algn="just">
              <a:lnSpc>
                <a:spcPct val="150000"/>
              </a:lnSpc>
              <a:spcAft>
                <a:spcPts val="1800"/>
              </a:spcAft>
              <a:buFont typeface="Arial" pitchFamily="34" charset="0"/>
              <a:buChar char="•"/>
            </a:pPr>
            <a:r>
              <a:rPr lang="en-US" sz="2000" dirty="0"/>
              <a:t>CTO di </a:t>
            </a:r>
            <a:r>
              <a:rPr lang="en-US" sz="2000" dirty="0" err="1"/>
              <a:t>Katsana</a:t>
            </a:r>
            <a:r>
              <a:rPr lang="en-US" sz="2000" dirty="0"/>
              <a:t> Advanced Telematics (</a:t>
            </a:r>
            <a:r>
              <a:rPr lang="en-US" sz="2000" dirty="0" err="1"/>
              <a:t>sekarang</a:t>
            </a:r>
            <a:r>
              <a:rPr lang="en-US" sz="2000" dirty="0"/>
              <a:t>)</a:t>
            </a:r>
          </a:p>
          <a:p>
            <a:pPr marL="342900" indent="-342900" algn="just">
              <a:lnSpc>
                <a:spcPct val="150000"/>
              </a:lnSpc>
              <a:spcAft>
                <a:spcPts val="1800"/>
              </a:spcAft>
              <a:buFont typeface="Arial" pitchFamily="34" charset="0"/>
              <a:buChar char="•"/>
            </a:pPr>
            <a:r>
              <a:rPr lang="en-US" sz="2000" dirty="0" err="1"/>
              <a:t>Pernah</a:t>
            </a:r>
            <a:r>
              <a:rPr lang="en-US" sz="2000" dirty="0"/>
              <a:t> </a:t>
            </a:r>
            <a:r>
              <a:rPr lang="en-US" sz="2000" dirty="0" err="1"/>
              <a:t>bekerja</a:t>
            </a:r>
            <a:r>
              <a:rPr lang="en-US" sz="2000" dirty="0"/>
              <a:t> di Pixelated </a:t>
            </a:r>
            <a:r>
              <a:rPr lang="en-US" sz="2000" dirty="0" err="1"/>
              <a:t>Sdn</a:t>
            </a:r>
            <a:r>
              <a:rPr lang="en-US" sz="2000" dirty="0"/>
              <a:t> </a:t>
            </a:r>
            <a:r>
              <a:rPr lang="en-US" sz="2000" dirty="0" err="1"/>
              <a:t>Bhd</a:t>
            </a:r>
            <a:r>
              <a:rPr lang="en-US" sz="2000" dirty="0"/>
              <a:t>, The </a:t>
            </a:r>
            <a:r>
              <a:rPr lang="en-US" sz="2000" dirty="0" err="1"/>
              <a:t>iProperty</a:t>
            </a:r>
            <a:r>
              <a:rPr lang="en-US" sz="2000" dirty="0"/>
              <a:t> Group, Slashes and Dots</a:t>
            </a:r>
          </a:p>
        </p:txBody>
      </p:sp>
    </p:spTree>
    <p:extLst>
      <p:ext uri="{BB962C8B-B14F-4D97-AF65-F5344CB8AC3E}">
        <p14:creationId xmlns:p14="http://schemas.microsoft.com/office/powerpoint/2010/main" val="251240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1000"/>
                                        <p:tgtEl>
                                          <p:spTgt spid="4">
                                            <p:txEl>
                                              <p:pRg st="3" end="3"/>
                                            </p:txEl>
                                          </p:spTgt>
                                        </p:tgtEl>
                                      </p:cBhvr>
                                    </p:animEffect>
                                    <p:anim calcmode="lin" valueType="num">
                                      <p:cBhvr>
                                        <p:cTn id="2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1000"/>
                                        <p:tgtEl>
                                          <p:spTgt spid="4">
                                            <p:txEl>
                                              <p:pRg st="4" end="4"/>
                                            </p:txEl>
                                          </p:spTgt>
                                        </p:tgtEl>
                                      </p:cBhvr>
                                    </p:animEffect>
                                    <p:anim calcmode="lin" valueType="num">
                                      <p:cBhvr>
                                        <p:cTn id="3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1000"/>
                                        <p:tgtEl>
                                          <p:spTgt spid="4">
                                            <p:txEl>
                                              <p:pRg st="5" end="5"/>
                                            </p:txEl>
                                          </p:spTgt>
                                        </p:tgtEl>
                                      </p:cBhvr>
                                    </p:animEffect>
                                    <p:anim calcmode="lin" valueType="num">
                                      <p:cBhvr>
                                        <p:cTn id="35"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6147"/>
                                        </p:tgtEl>
                                        <p:attrNameLst>
                                          <p:attrName>style.visibility</p:attrName>
                                        </p:attrNameLst>
                                      </p:cBhvr>
                                      <p:to>
                                        <p:strVal val="visible"/>
                                      </p:to>
                                    </p:set>
                                    <p:animEffect transition="in" filter="randombar(horizontal)">
                                      <p:cBhvr>
                                        <p:cTn id="48"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Amirol\Desktop\2018-07-11_16-40-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88" y="180975"/>
            <a:ext cx="6904037" cy="649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07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p:cTn id="7" dur="1000" fill="hold"/>
                                        <p:tgtEl>
                                          <p:spTgt spid="11266"/>
                                        </p:tgtEl>
                                        <p:attrNameLst>
                                          <p:attrName>ppt_w</p:attrName>
                                        </p:attrNameLst>
                                      </p:cBhvr>
                                      <p:tavLst>
                                        <p:tav tm="0">
                                          <p:val>
                                            <p:fltVal val="0"/>
                                          </p:val>
                                        </p:tav>
                                        <p:tav tm="100000">
                                          <p:val>
                                            <p:strVal val="#ppt_w"/>
                                          </p:val>
                                        </p:tav>
                                      </p:tavLst>
                                    </p:anim>
                                    <p:anim calcmode="lin" valueType="num">
                                      <p:cBhvr>
                                        <p:cTn id="8" dur="1000" fill="hold"/>
                                        <p:tgtEl>
                                          <p:spTgt spid="11266"/>
                                        </p:tgtEl>
                                        <p:attrNameLst>
                                          <p:attrName>ppt_h</p:attrName>
                                        </p:attrNameLst>
                                      </p:cBhvr>
                                      <p:tavLst>
                                        <p:tav tm="0">
                                          <p:val>
                                            <p:fltVal val="0"/>
                                          </p:val>
                                        </p:tav>
                                        <p:tav tm="100000">
                                          <p:val>
                                            <p:strVal val="#ppt_h"/>
                                          </p:val>
                                        </p:tav>
                                      </p:tavLst>
                                    </p:anim>
                                    <p:anim calcmode="lin" valueType="num">
                                      <p:cBhvr>
                                        <p:cTn id="9" dur="1000" fill="hold"/>
                                        <p:tgtEl>
                                          <p:spTgt spid="11266"/>
                                        </p:tgtEl>
                                        <p:attrNameLst>
                                          <p:attrName>style.rotation</p:attrName>
                                        </p:attrNameLst>
                                      </p:cBhvr>
                                      <p:tavLst>
                                        <p:tav tm="0">
                                          <p:val>
                                            <p:fltVal val="90"/>
                                          </p:val>
                                        </p:tav>
                                        <p:tav tm="100000">
                                          <p:val>
                                            <p:fltVal val="0"/>
                                          </p:val>
                                        </p:tav>
                                      </p:tavLst>
                                    </p:anim>
                                    <p:animEffect transition="in" filter="fade">
                                      <p:cBhvr>
                                        <p:cTn id="10" dur="10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B09205-4215-4D22-BD80-29A487617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201" y="152400"/>
            <a:ext cx="7695597" cy="6076315"/>
          </a:xfrm>
          <a:prstGeom prst="rect">
            <a:avLst/>
          </a:prstGeom>
        </p:spPr>
      </p:pic>
      <p:sp>
        <p:nvSpPr>
          <p:cNvPr id="4" name="TextBox 3">
            <a:extLst>
              <a:ext uri="{FF2B5EF4-FFF2-40B4-BE49-F238E27FC236}">
                <a16:creationId xmlns:a16="http://schemas.microsoft.com/office/drawing/2014/main" id="{897423BE-0832-436A-AE04-4B1DB40A1D5A}"/>
              </a:ext>
            </a:extLst>
          </p:cNvPr>
          <p:cNvSpPr txBox="1"/>
          <p:nvPr/>
        </p:nvSpPr>
        <p:spPr>
          <a:xfrm>
            <a:off x="3390899" y="6324600"/>
            <a:ext cx="3124200" cy="369332"/>
          </a:xfrm>
          <a:prstGeom prst="rect">
            <a:avLst/>
          </a:prstGeom>
          <a:noFill/>
        </p:spPr>
        <p:txBody>
          <a:bodyPr wrap="square" rtlCol="0">
            <a:spAutoFit/>
          </a:bodyPr>
          <a:lstStyle/>
          <a:p>
            <a:r>
              <a:rPr lang="en-MY" dirty="0" err="1"/>
              <a:t>Sumber</a:t>
            </a:r>
            <a:r>
              <a:rPr lang="en-MY" dirty="0"/>
              <a:t> </a:t>
            </a:r>
            <a:r>
              <a:rPr lang="en-MY" dirty="0">
                <a:hlinkClick r:id="rId3"/>
              </a:rPr>
              <a:t>https://laravel.com/team</a:t>
            </a:r>
            <a:r>
              <a:rPr lang="en-MY" dirty="0"/>
              <a:t> </a:t>
            </a:r>
          </a:p>
        </p:txBody>
      </p:sp>
    </p:spTree>
    <p:extLst>
      <p:ext uri="{BB962C8B-B14F-4D97-AF65-F5344CB8AC3E}">
        <p14:creationId xmlns:p14="http://schemas.microsoft.com/office/powerpoint/2010/main" val="392879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8450" y="1794937"/>
            <a:ext cx="6769100" cy="1100665"/>
          </a:xfrm>
        </p:spPr>
        <p:txBody>
          <a:bodyPr>
            <a:normAutofit/>
          </a:bodyPr>
          <a:lstStyle/>
          <a:p>
            <a:r>
              <a:rPr lang="en-US" b="1" dirty="0" err="1">
                <a:latin typeface="Calibri" pitchFamily="34" charset="0"/>
                <a:cs typeface="Calibri" pitchFamily="34" charset="0"/>
              </a:rPr>
              <a:t>Jom</a:t>
            </a:r>
            <a:r>
              <a:rPr lang="en-US" b="1" dirty="0">
                <a:latin typeface="Calibri" pitchFamily="34" charset="0"/>
                <a:cs typeface="Calibri" pitchFamily="34" charset="0"/>
              </a:rPr>
              <a:t> Laravel</a:t>
            </a:r>
            <a:endParaRPr lang="en-US" sz="3100" b="1" dirty="0">
              <a:latin typeface="Calibri" pitchFamily="34" charset="0"/>
              <a:cs typeface="Calibri" pitchFamily="34" charset="0"/>
            </a:endParaRPr>
          </a:p>
        </p:txBody>
      </p:sp>
      <p:sp>
        <p:nvSpPr>
          <p:cNvPr id="3" name="TextBox 2"/>
          <p:cNvSpPr txBox="1"/>
          <p:nvPr/>
        </p:nvSpPr>
        <p:spPr>
          <a:xfrm>
            <a:off x="2182134" y="5480540"/>
            <a:ext cx="5056192" cy="461665"/>
          </a:xfrm>
          <a:prstGeom prst="rect">
            <a:avLst/>
          </a:prstGeom>
          <a:noFill/>
        </p:spPr>
        <p:txBody>
          <a:bodyPr wrap="none" rtlCol="0">
            <a:spAutoFit/>
          </a:bodyPr>
          <a:lstStyle/>
          <a:p>
            <a:r>
              <a:rPr lang="en-US" sz="2400" b="1" dirty="0">
                <a:latin typeface="+mj-lt"/>
              </a:rPr>
              <a:t>The PHP Framework For Web Artisans</a:t>
            </a:r>
          </a:p>
        </p:txBody>
      </p:sp>
      <p:pic>
        <p:nvPicPr>
          <p:cNvPr id="6" name="Graphic 5">
            <a:extLst>
              <a:ext uri="{FF2B5EF4-FFF2-40B4-BE49-F238E27FC236}">
                <a16:creationId xmlns:a16="http://schemas.microsoft.com/office/drawing/2014/main" id="{947195CD-6B97-4D7D-A4C9-119957B7D7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825" y="2656080"/>
            <a:ext cx="8896350" cy="3286125"/>
          </a:xfrm>
          <a:prstGeom prst="rect">
            <a:avLst/>
          </a:prstGeom>
        </p:spPr>
      </p:pic>
    </p:spTree>
    <p:extLst>
      <p:ext uri="{BB962C8B-B14F-4D97-AF65-F5344CB8AC3E}">
        <p14:creationId xmlns:p14="http://schemas.microsoft.com/office/powerpoint/2010/main" val="754832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a:t>Tools – Local Web Server</a:t>
            </a:r>
          </a:p>
        </p:txBody>
      </p:sp>
      <p:sp>
        <p:nvSpPr>
          <p:cNvPr id="4" name="Content Placeholder 3"/>
          <p:cNvSpPr>
            <a:spLocks noGrp="1"/>
          </p:cNvSpPr>
          <p:nvPr>
            <p:ph sz="quarter" idx="1"/>
          </p:nvPr>
        </p:nvSpPr>
        <p:spPr>
          <a:xfrm>
            <a:off x="304800" y="1447800"/>
            <a:ext cx="9296400" cy="5105400"/>
          </a:xfrm>
        </p:spPr>
        <p:txBody>
          <a:bodyPr>
            <a:normAutofit fontScale="77500" lnSpcReduction="20000"/>
          </a:bodyPr>
          <a:lstStyle/>
          <a:p>
            <a:pPr>
              <a:lnSpc>
                <a:spcPct val="170000"/>
              </a:lnSpc>
              <a:spcBef>
                <a:spcPts val="0"/>
              </a:spcBef>
              <a:spcAft>
                <a:spcPts val="1800"/>
              </a:spcAft>
            </a:pPr>
            <a:r>
              <a:rPr lang="en-US" dirty="0" err="1"/>
              <a:t>Untuk</a:t>
            </a:r>
            <a:r>
              <a:rPr lang="en-US" dirty="0"/>
              <a:t> </a:t>
            </a:r>
            <a:r>
              <a:rPr lang="en-US" dirty="0" err="1"/>
              <a:t>memasang</a:t>
            </a:r>
            <a:r>
              <a:rPr lang="en-US" dirty="0"/>
              <a:t> Laravel, </a:t>
            </a:r>
            <a:r>
              <a:rPr lang="en-US" dirty="0" err="1"/>
              <a:t>ia</a:t>
            </a:r>
            <a:r>
              <a:rPr lang="en-US" dirty="0"/>
              <a:t> </a:t>
            </a:r>
            <a:r>
              <a:rPr lang="en-US" dirty="0" err="1"/>
              <a:t>bergantung</a:t>
            </a:r>
            <a:r>
              <a:rPr lang="en-US" dirty="0"/>
              <a:t> </a:t>
            </a:r>
            <a:r>
              <a:rPr lang="en-US" dirty="0" err="1"/>
              <a:t>kepada</a:t>
            </a:r>
            <a:r>
              <a:rPr lang="en-US" dirty="0"/>
              <a:t> </a:t>
            </a:r>
            <a:r>
              <a:rPr lang="en-US" dirty="0" err="1"/>
              <a:t>peranti</a:t>
            </a:r>
            <a:r>
              <a:rPr lang="en-US" dirty="0"/>
              <a:t> yang </a:t>
            </a:r>
            <a:r>
              <a:rPr lang="en-US" dirty="0" err="1"/>
              <a:t>kita</a:t>
            </a:r>
            <a:r>
              <a:rPr lang="en-US" dirty="0"/>
              <a:t> </a:t>
            </a:r>
            <a:r>
              <a:rPr lang="en-US" dirty="0" err="1"/>
              <a:t>gunakan</a:t>
            </a:r>
            <a:r>
              <a:rPr lang="en-US" dirty="0"/>
              <a:t> (Laptop/PC/Server – Windows / </a:t>
            </a:r>
            <a:r>
              <a:rPr lang="en-US" dirty="0" err="1"/>
              <a:t>Macbook</a:t>
            </a:r>
            <a:r>
              <a:rPr lang="en-US" dirty="0"/>
              <a:t> / Linux) </a:t>
            </a:r>
            <a:r>
              <a:rPr lang="en-US" dirty="0" err="1"/>
              <a:t>iaitu</a:t>
            </a:r>
            <a:r>
              <a:rPr lang="en-US" dirty="0"/>
              <a:t>:</a:t>
            </a:r>
          </a:p>
          <a:p>
            <a:pPr>
              <a:lnSpc>
                <a:spcPct val="170000"/>
              </a:lnSpc>
              <a:spcBef>
                <a:spcPts val="0"/>
              </a:spcBef>
              <a:spcAft>
                <a:spcPts val="1800"/>
              </a:spcAft>
            </a:pPr>
            <a:r>
              <a:rPr lang="en-US" b="1" dirty="0" err="1"/>
              <a:t>Macbook</a:t>
            </a:r>
            <a:r>
              <a:rPr lang="en-US" dirty="0"/>
              <a:t> – </a:t>
            </a:r>
            <a:r>
              <a:rPr lang="en-US" dirty="0" err="1"/>
              <a:t>Pemasangan</a:t>
            </a:r>
            <a:r>
              <a:rPr lang="en-US" dirty="0"/>
              <a:t> PHP dan Composer </a:t>
            </a:r>
            <a:r>
              <a:rPr lang="en-US" dirty="0" err="1"/>
              <a:t>boleh</a:t>
            </a:r>
            <a:r>
              <a:rPr lang="en-US" dirty="0"/>
              <a:t> </a:t>
            </a:r>
            <a:r>
              <a:rPr lang="en-US" dirty="0" err="1"/>
              <a:t>dilakukan</a:t>
            </a:r>
            <a:r>
              <a:rPr lang="en-US" dirty="0"/>
              <a:t> </a:t>
            </a:r>
            <a:r>
              <a:rPr lang="en-US" dirty="0" err="1"/>
              <a:t>menggunakan</a:t>
            </a:r>
            <a:r>
              <a:rPr lang="en-US" dirty="0"/>
              <a:t> Homebrew.</a:t>
            </a:r>
          </a:p>
          <a:p>
            <a:pPr>
              <a:lnSpc>
                <a:spcPct val="170000"/>
              </a:lnSpc>
              <a:spcBef>
                <a:spcPts val="0"/>
              </a:spcBef>
              <a:spcAft>
                <a:spcPts val="1800"/>
              </a:spcAft>
            </a:pPr>
            <a:r>
              <a:rPr lang="en-US" b="1" dirty="0"/>
              <a:t>Windows</a:t>
            </a:r>
            <a:r>
              <a:rPr lang="en-US" dirty="0"/>
              <a:t> – </a:t>
            </a:r>
            <a:r>
              <a:rPr lang="en-US" dirty="0" err="1"/>
              <a:t>Pemasangan</a:t>
            </a:r>
            <a:r>
              <a:rPr lang="en-US" dirty="0"/>
              <a:t> PHP dan Composer </a:t>
            </a:r>
            <a:r>
              <a:rPr lang="en-US" dirty="0" err="1"/>
              <a:t>boleh</a:t>
            </a:r>
            <a:r>
              <a:rPr lang="en-US" dirty="0"/>
              <a:t> </a:t>
            </a:r>
            <a:r>
              <a:rPr lang="en-US" dirty="0" err="1"/>
              <a:t>dilakukan</a:t>
            </a:r>
            <a:r>
              <a:rPr lang="en-US" dirty="0"/>
              <a:t> </a:t>
            </a:r>
            <a:r>
              <a:rPr lang="en-US" dirty="0" err="1"/>
              <a:t>dengan</a:t>
            </a:r>
            <a:r>
              <a:rPr lang="en-US" dirty="0"/>
              <a:t> </a:t>
            </a:r>
            <a:r>
              <a:rPr lang="en-US" dirty="0" err="1"/>
              <a:t>menggunakan</a:t>
            </a:r>
            <a:r>
              <a:rPr lang="en-US" dirty="0"/>
              <a:t> </a:t>
            </a:r>
            <a:r>
              <a:rPr lang="en-US" dirty="0" err="1"/>
              <a:t>Xampp</a:t>
            </a:r>
            <a:r>
              <a:rPr lang="en-US" dirty="0"/>
              <a:t> </a:t>
            </a:r>
            <a:r>
              <a:rPr lang="en-US" dirty="0" err="1"/>
              <a:t>atau</a:t>
            </a:r>
            <a:r>
              <a:rPr lang="en-US" dirty="0"/>
              <a:t> Laragon.org (</a:t>
            </a:r>
            <a:r>
              <a:rPr lang="en-US" dirty="0" err="1"/>
              <a:t>disarankan</a:t>
            </a:r>
            <a:r>
              <a:rPr lang="en-US" dirty="0"/>
              <a:t>) </a:t>
            </a:r>
            <a:r>
              <a:rPr lang="en-US" dirty="0" err="1"/>
              <a:t>atau</a:t>
            </a:r>
            <a:r>
              <a:rPr lang="en-US" dirty="0"/>
              <a:t> </a:t>
            </a:r>
            <a:r>
              <a:rPr lang="en-US" dirty="0" err="1"/>
              <a:t>terus</a:t>
            </a:r>
            <a:r>
              <a:rPr lang="en-US" dirty="0"/>
              <a:t> </a:t>
            </a:r>
            <a:r>
              <a:rPr lang="en-US" dirty="0" err="1"/>
              <a:t>memasang</a:t>
            </a:r>
            <a:r>
              <a:rPr lang="en-US" dirty="0"/>
              <a:t> PHP, Apache &amp; MySQL </a:t>
            </a:r>
            <a:r>
              <a:rPr lang="en-US" dirty="0" err="1"/>
              <a:t>ke</a:t>
            </a:r>
            <a:r>
              <a:rPr lang="en-US" dirty="0"/>
              <a:t> </a:t>
            </a:r>
            <a:r>
              <a:rPr lang="en-US" dirty="0" err="1"/>
              <a:t>dalam</a:t>
            </a:r>
            <a:r>
              <a:rPr lang="en-US" dirty="0"/>
              <a:t> Windows.</a:t>
            </a:r>
          </a:p>
          <a:p>
            <a:pPr>
              <a:lnSpc>
                <a:spcPct val="170000"/>
              </a:lnSpc>
              <a:spcBef>
                <a:spcPts val="0"/>
              </a:spcBef>
              <a:spcAft>
                <a:spcPts val="1800"/>
              </a:spcAft>
            </a:pPr>
            <a:r>
              <a:rPr lang="en-US" dirty="0" err="1"/>
              <a:t>Atau</a:t>
            </a:r>
            <a:r>
              <a:rPr lang="en-US" dirty="0"/>
              <a:t> </a:t>
            </a:r>
            <a:r>
              <a:rPr lang="en-US" dirty="0" err="1"/>
              <a:t>untuk</a:t>
            </a:r>
            <a:r>
              <a:rPr lang="en-US" dirty="0"/>
              <a:t> </a:t>
            </a:r>
            <a:r>
              <a:rPr lang="en-US" dirty="0" err="1"/>
              <a:t>menyokong</a:t>
            </a:r>
            <a:r>
              <a:rPr lang="en-US" dirty="0"/>
              <a:t> </a:t>
            </a:r>
            <a:r>
              <a:rPr lang="en-US" dirty="0" err="1"/>
              <a:t>kedua</a:t>
            </a:r>
            <a:r>
              <a:rPr lang="en-US" dirty="0"/>
              <a:t> – </a:t>
            </a:r>
            <a:r>
              <a:rPr lang="en-US" dirty="0" err="1"/>
              <a:t>duanya</a:t>
            </a:r>
            <a:r>
              <a:rPr lang="en-US" dirty="0"/>
              <a:t> </a:t>
            </a:r>
            <a:r>
              <a:rPr lang="en-US" dirty="0" err="1"/>
              <a:t>sekali</a:t>
            </a:r>
            <a:r>
              <a:rPr lang="en-US" dirty="0"/>
              <a:t> </a:t>
            </a:r>
            <a:r>
              <a:rPr lang="en-US" dirty="0" err="1"/>
              <a:t>termasuk</a:t>
            </a:r>
            <a:r>
              <a:rPr lang="en-US" dirty="0"/>
              <a:t> Linux, </a:t>
            </a:r>
            <a:r>
              <a:rPr lang="en-US" dirty="0" err="1"/>
              <a:t>kita</a:t>
            </a:r>
            <a:r>
              <a:rPr lang="en-US" dirty="0"/>
              <a:t> </a:t>
            </a:r>
            <a:r>
              <a:rPr lang="en-US" dirty="0" err="1"/>
              <a:t>boleh</a:t>
            </a:r>
            <a:r>
              <a:rPr lang="en-US" dirty="0"/>
              <a:t> </a:t>
            </a:r>
            <a:r>
              <a:rPr lang="en-US" dirty="0" err="1"/>
              <a:t>menggunakan</a:t>
            </a:r>
            <a:r>
              <a:rPr lang="en-US" dirty="0"/>
              <a:t> Laravel Sail </a:t>
            </a:r>
            <a:r>
              <a:rPr lang="en-US" dirty="0" err="1"/>
              <a:t>menerusi</a:t>
            </a:r>
            <a:r>
              <a:rPr lang="en-US" dirty="0"/>
              <a:t> </a:t>
            </a:r>
            <a:r>
              <a:rPr lang="en-US" dirty="0" err="1"/>
              <a:t>penggunaan</a:t>
            </a:r>
            <a:r>
              <a:rPr lang="en-US" dirty="0"/>
              <a:t> Docker. Maklumat </a:t>
            </a:r>
            <a:r>
              <a:rPr lang="en-US" dirty="0" err="1"/>
              <a:t>lanjut</a:t>
            </a:r>
            <a:r>
              <a:rPr lang="en-US" dirty="0"/>
              <a:t> </a:t>
            </a:r>
            <a:r>
              <a:rPr lang="en-US" dirty="0">
                <a:hlinkClick r:id="rId2"/>
              </a:rPr>
              <a:t>https://laravel.com/docs/installation</a:t>
            </a:r>
            <a:r>
              <a:rPr lang="en-US" dirty="0"/>
              <a:t> </a:t>
            </a:r>
          </a:p>
        </p:txBody>
      </p:sp>
      <p:pic>
        <p:nvPicPr>
          <p:cNvPr id="5" name="Picture 4">
            <a:extLst>
              <a:ext uri="{FF2B5EF4-FFF2-40B4-BE49-F238E27FC236}">
                <a16:creationId xmlns:a16="http://schemas.microsoft.com/office/drawing/2014/main" id="{96244BA4-5EEE-45D8-BA22-63BF958803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5410200"/>
            <a:ext cx="1539547" cy="1273333"/>
          </a:xfrm>
          <a:prstGeom prst="rect">
            <a:avLst/>
          </a:prstGeom>
        </p:spPr>
      </p:pic>
    </p:spTree>
    <p:extLst>
      <p:ext uri="{BB962C8B-B14F-4D97-AF65-F5344CB8AC3E}">
        <p14:creationId xmlns:p14="http://schemas.microsoft.com/office/powerpoint/2010/main" val="241382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a:t>Docker?</a:t>
            </a:r>
          </a:p>
        </p:txBody>
      </p:sp>
      <p:sp>
        <p:nvSpPr>
          <p:cNvPr id="4" name="Content Placeholder 3"/>
          <p:cNvSpPr>
            <a:spLocks noGrp="1"/>
          </p:cNvSpPr>
          <p:nvPr>
            <p:ph sz="quarter" idx="1"/>
          </p:nvPr>
        </p:nvSpPr>
        <p:spPr>
          <a:xfrm>
            <a:off x="304800" y="1447800"/>
            <a:ext cx="9296400" cy="5105400"/>
          </a:xfrm>
        </p:spPr>
        <p:txBody>
          <a:bodyPr>
            <a:normAutofit fontScale="70000" lnSpcReduction="20000"/>
          </a:bodyPr>
          <a:lstStyle/>
          <a:p>
            <a:pPr>
              <a:lnSpc>
                <a:spcPct val="170000"/>
              </a:lnSpc>
              <a:spcBef>
                <a:spcPts val="0"/>
              </a:spcBef>
              <a:spcAft>
                <a:spcPts val="1800"/>
              </a:spcAft>
            </a:pPr>
            <a:r>
              <a:rPr lang="en-US" dirty="0"/>
              <a:t>Docker (</a:t>
            </a:r>
            <a:r>
              <a:rPr lang="en-US" dirty="0">
                <a:hlinkClick r:id="rId2"/>
              </a:rPr>
              <a:t>https://www.docker.com/</a:t>
            </a:r>
            <a:r>
              <a:rPr lang="en-US" dirty="0"/>
              <a:t>) </a:t>
            </a:r>
            <a:r>
              <a:rPr lang="en-US" dirty="0" err="1"/>
              <a:t>adalah</a:t>
            </a:r>
            <a:r>
              <a:rPr lang="en-US" dirty="0"/>
              <a:t> platform yang </a:t>
            </a:r>
            <a:r>
              <a:rPr lang="en-US" dirty="0" err="1"/>
              <a:t>dapat</a:t>
            </a:r>
            <a:r>
              <a:rPr lang="en-US" dirty="0"/>
              <a:t> </a:t>
            </a:r>
            <a:r>
              <a:rPr lang="en-US" dirty="0" err="1"/>
              <a:t>membantu</a:t>
            </a:r>
            <a:r>
              <a:rPr lang="en-US" dirty="0"/>
              <a:t> </a:t>
            </a:r>
            <a:r>
              <a:rPr lang="en-US" dirty="0" err="1"/>
              <a:t>untuk</a:t>
            </a:r>
            <a:r>
              <a:rPr lang="en-US" dirty="0"/>
              <a:t> </a:t>
            </a:r>
            <a:r>
              <a:rPr lang="en-US" dirty="0" err="1"/>
              <a:t>pembinaan</a:t>
            </a:r>
            <a:r>
              <a:rPr lang="en-US" dirty="0"/>
              <a:t> dan </a:t>
            </a:r>
            <a:r>
              <a:rPr lang="en-US" dirty="0" err="1"/>
              <a:t>menjalankan</a:t>
            </a:r>
            <a:r>
              <a:rPr lang="en-US" dirty="0"/>
              <a:t> </a:t>
            </a:r>
            <a:r>
              <a:rPr lang="en-US" dirty="0" err="1"/>
              <a:t>aplikasi</a:t>
            </a:r>
            <a:r>
              <a:rPr lang="en-US" dirty="0"/>
              <a:t> </a:t>
            </a:r>
            <a:r>
              <a:rPr lang="en-US" dirty="0" err="1"/>
              <a:t>dalam</a:t>
            </a:r>
            <a:r>
              <a:rPr lang="en-US" dirty="0"/>
              <a:t> </a:t>
            </a:r>
            <a:r>
              <a:rPr lang="en-US" dirty="0" err="1"/>
              <a:t>satu</a:t>
            </a:r>
            <a:r>
              <a:rPr lang="en-US" dirty="0"/>
              <a:t> </a:t>
            </a:r>
            <a:r>
              <a:rPr lang="en-US" dirty="0" err="1"/>
              <a:t>ruang</a:t>
            </a:r>
            <a:r>
              <a:rPr lang="en-US" dirty="0"/>
              <a:t> </a:t>
            </a:r>
            <a:r>
              <a:rPr lang="en-US" dirty="0" err="1"/>
              <a:t>tersendiri</a:t>
            </a:r>
            <a:r>
              <a:rPr lang="en-US" dirty="0"/>
              <a:t> </a:t>
            </a:r>
            <a:r>
              <a:rPr lang="en-US" dirty="0" err="1"/>
              <a:t>mengikut</a:t>
            </a:r>
            <a:r>
              <a:rPr lang="en-US" dirty="0"/>
              <a:t> </a:t>
            </a:r>
            <a:r>
              <a:rPr lang="en-US" dirty="0" err="1"/>
              <a:t>keperluan</a:t>
            </a:r>
            <a:r>
              <a:rPr lang="en-US" dirty="0"/>
              <a:t> (requirement) </a:t>
            </a:r>
            <a:r>
              <a:rPr lang="en-US" dirty="0" err="1"/>
              <a:t>aplikasi</a:t>
            </a:r>
            <a:r>
              <a:rPr lang="en-US" dirty="0"/>
              <a:t> </a:t>
            </a:r>
            <a:r>
              <a:rPr lang="en-US" dirty="0" err="1"/>
              <a:t>tersebut</a:t>
            </a:r>
            <a:r>
              <a:rPr lang="en-US" dirty="0"/>
              <a:t>.</a:t>
            </a:r>
          </a:p>
          <a:p>
            <a:pPr>
              <a:lnSpc>
                <a:spcPct val="170000"/>
              </a:lnSpc>
              <a:spcBef>
                <a:spcPts val="0"/>
              </a:spcBef>
              <a:spcAft>
                <a:spcPts val="1800"/>
              </a:spcAft>
            </a:pPr>
            <a:r>
              <a:rPr lang="en-US" dirty="0" err="1"/>
              <a:t>Kelebihan</a:t>
            </a:r>
            <a:r>
              <a:rPr lang="en-US" dirty="0"/>
              <a:t> Docker:</a:t>
            </a:r>
          </a:p>
          <a:p>
            <a:pPr marL="788670" lvl="1" indent="-514350">
              <a:lnSpc>
                <a:spcPct val="170000"/>
              </a:lnSpc>
              <a:spcBef>
                <a:spcPts val="0"/>
              </a:spcBef>
              <a:spcAft>
                <a:spcPts val="1800"/>
              </a:spcAft>
              <a:buFont typeface="+mj-lt"/>
              <a:buAutoNum type="arabicPeriod"/>
            </a:pPr>
            <a:r>
              <a:rPr lang="en-US" b="1" dirty="0" err="1"/>
              <a:t>Portabiliti</a:t>
            </a:r>
            <a:r>
              <a:rPr lang="en-US" dirty="0"/>
              <a:t>: Container Docker </a:t>
            </a:r>
            <a:r>
              <a:rPr lang="en-US" dirty="0" err="1"/>
              <a:t>bersifat</a:t>
            </a:r>
            <a:r>
              <a:rPr lang="en-US" dirty="0"/>
              <a:t> </a:t>
            </a:r>
            <a:r>
              <a:rPr lang="en-US" dirty="0" err="1"/>
              <a:t>portabel</a:t>
            </a:r>
            <a:r>
              <a:rPr lang="en-US" dirty="0"/>
              <a:t>, yang </a:t>
            </a:r>
            <a:r>
              <a:rPr lang="en-US" dirty="0" err="1"/>
              <a:t>bermaksud</a:t>
            </a:r>
            <a:r>
              <a:rPr lang="en-US" dirty="0"/>
              <a:t> </a:t>
            </a:r>
            <a:r>
              <a:rPr lang="en-US" dirty="0" err="1"/>
              <a:t>mereka</a:t>
            </a:r>
            <a:r>
              <a:rPr lang="en-US" dirty="0"/>
              <a:t> </a:t>
            </a:r>
            <a:r>
              <a:rPr lang="en-US" dirty="0" err="1"/>
              <a:t>dapat</a:t>
            </a:r>
            <a:r>
              <a:rPr lang="en-US" dirty="0"/>
              <a:t> </a:t>
            </a:r>
            <a:r>
              <a:rPr lang="en-US" dirty="0" err="1"/>
              <a:t>dijalankan</a:t>
            </a:r>
            <a:r>
              <a:rPr lang="en-US" dirty="0"/>
              <a:t> di mana </a:t>
            </a:r>
            <a:r>
              <a:rPr lang="en-US" dirty="0" err="1"/>
              <a:t>saja</a:t>
            </a:r>
            <a:r>
              <a:rPr lang="en-US" dirty="0"/>
              <a:t>, </a:t>
            </a:r>
            <a:r>
              <a:rPr lang="en-US" dirty="0" err="1"/>
              <a:t>sama</a:t>
            </a:r>
            <a:r>
              <a:rPr lang="en-US" dirty="0"/>
              <a:t> </a:t>
            </a:r>
            <a:r>
              <a:rPr lang="en-US" dirty="0" err="1"/>
              <a:t>ada</a:t>
            </a:r>
            <a:r>
              <a:rPr lang="en-US" dirty="0"/>
              <a:t> di local PC, datacenter, </a:t>
            </a:r>
            <a:r>
              <a:rPr lang="en-US" dirty="0" err="1"/>
              <a:t>atau</a:t>
            </a:r>
            <a:r>
              <a:rPr lang="en-US" dirty="0"/>
              <a:t> cloud.</a:t>
            </a:r>
          </a:p>
          <a:p>
            <a:pPr marL="788670" lvl="1" indent="-514350">
              <a:lnSpc>
                <a:spcPct val="170000"/>
              </a:lnSpc>
              <a:spcBef>
                <a:spcPts val="0"/>
              </a:spcBef>
              <a:spcAft>
                <a:spcPts val="1800"/>
              </a:spcAft>
              <a:buFont typeface="+mj-lt"/>
              <a:buAutoNum type="arabicPeriod"/>
            </a:pPr>
            <a:r>
              <a:rPr lang="en-US" b="1" dirty="0" err="1"/>
              <a:t>Isolasi</a:t>
            </a:r>
            <a:r>
              <a:rPr lang="en-US" dirty="0"/>
              <a:t>: </a:t>
            </a:r>
            <a:r>
              <a:rPr lang="en-US" dirty="0" err="1"/>
              <a:t>Setiap</a:t>
            </a:r>
            <a:r>
              <a:rPr lang="en-US" dirty="0"/>
              <a:t> container Docker </a:t>
            </a:r>
            <a:r>
              <a:rPr lang="en-US" dirty="0" err="1"/>
              <a:t>berjalan</a:t>
            </a:r>
            <a:r>
              <a:rPr lang="en-US" dirty="0"/>
              <a:t> </a:t>
            </a:r>
            <a:r>
              <a:rPr lang="en-US" dirty="0" err="1"/>
              <a:t>dalam</a:t>
            </a:r>
            <a:r>
              <a:rPr lang="en-US" dirty="0"/>
              <a:t> </a:t>
            </a:r>
            <a:r>
              <a:rPr lang="en-US" dirty="0" err="1"/>
              <a:t>lingkungan</a:t>
            </a:r>
            <a:r>
              <a:rPr lang="en-US" dirty="0"/>
              <a:t> yang </a:t>
            </a:r>
            <a:r>
              <a:rPr lang="en-US" dirty="0" err="1"/>
              <a:t>terisolasi</a:t>
            </a:r>
            <a:r>
              <a:rPr lang="en-US" dirty="0"/>
              <a:t>, </a:t>
            </a:r>
            <a:r>
              <a:rPr lang="en-US" dirty="0" err="1"/>
              <a:t>menjaga</a:t>
            </a:r>
            <a:r>
              <a:rPr lang="en-US" dirty="0"/>
              <a:t> </a:t>
            </a:r>
            <a:r>
              <a:rPr lang="en-US" dirty="0" err="1"/>
              <a:t>aplikasi</a:t>
            </a:r>
            <a:r>
              <a:rPr lang="en-US" dirty="0"/>
              <a:t> dan </a:t>
            </a:r>
            <a:r>
              <a:rPr lang="en-US" dirty="0" err="1"/>
              <a:t>dependensinya</a:t>
            </a:r>
            <a:r>
              <a:rPr lang="en-US" dirty="0"/>
              <a:t> agar </a:t>
            </a:r>
            <a:r>
              <a:rPr lang="en-US" dirty="0" err="1"/>
              <a:t>tidak</a:t>
            </a:r>
            <a:r>
              <a:rPr lang="en-US" dirty="0"/>
              <a:t> </a:t>
            </a:r>
            <a:r>
              <a:rPr lang="en-US" dirty="0" err="1"/>
              <a:t>saling</a:t>
            </a:r>
            <a:r>
              <a:rPr lang="en-US" dirty="0"/>
              <a:t> </a:t>
            </a:r>
            <a:r>
              <a:rPr lang="en-US" dirty="0" err="1"/>
              <a:t>berinteraksi</a:t>
            </a:r>
            <a:r>
              <a:rPr lang="en-US" dirty="0"/>
              <a:t> </a:t>
            </a:r>
            <a:r>
              <a:rPr lang="en-US" dirty="0" err="1"/>
              <a:t>atau</a:t>
            </a:r>
            <a:r>
              <a:rPr lang="en-US" dirty="0"/>
              <a:t> </a:t>
            </a:r>
            <a:r>
              <a:rPr lang="en-US" dirty="0" err="1"/>
              <a:t>terpengaruh</a:t>
            </a:r>
            <a:r>
              <a:rPr lang="en-US" dirty="0"/>
              <a:t> oleh </a:t>
            </a:r>
            <a:r>
              <a:rPr lang="en-US" dirty="0" err="1"/>
              <a:t>aplikasi</a:t>
            </a:r>
            <a:r>
              <a:rPr lang="en-US" dirty="0"/>
              <a:t> lain.</a:t>
            </a:r>
          </a:p>
          <a:p>
            <a:pPr marL="788670" lvl="1" indent="-514350">
              <a:lnSpc>
                <a:spcPct val="170000"/>
              </a:lnSpc>
              <a:spcBef>
                <a:spcPts val="0"/>
              </a:spcBef>
              <a:spcAft>
                <a:spcPts val="1800"/>
              </a:spcAft>
              <a:buFont typeface="+mj-lt"/>
              <a:buAutoNum type="arabicPeriod"/>
            </a:pPr>
            <a:r>
              <a:rPr lang="en-US" b="1" dirty="0" err="1"/>
              <a:t>Efisien</a:t>
            </a:r>
            <a:r>
              <a:rPr lang="en-US" dirty="0"/>
              <a:t>: Docker </a:t>
            </a:r>
            <a:r>
              <a:rPr lang="en-US" dirty="0" err="1"/>
              <a:t>menggunakan</a:t>
            </a:r>
            <a:r>
              <a:rPr lang="en-US" dirty="0"/>
              <a:t> resource </a:t>
            </a:r>
            <a:r>
              <a:rPr lang="en-US" dirty="0" err="1"/>
              <a:t>komputer</a:t>
            </a:r>
            <a:r>
              <a:rPr lang="en-US" dirty="0"/>
              <a:t> </a:t>
            </a:r>
            <a:r>
              <a:rPr lang="en-US" dirty="0" err="1"/>
              <a:t>dengan</a:t>
            </a:r>
            <a:r>
              <a:rPr lang="en-US" dirty="0"/>
              <a:t> </a:t>
            </a:r>
            <a:r>
              <a:rPr lang="en-US" dirty="0" err="1"/>
              <a:t>bijak</a:t>
            </a:r>
            <a:r>
              <a:rPr lang="en-US" dirty="0"/>
              <a:t>, </a:t>
            </a:r>
            <a:r>
              <a:rPr lang="en-US" dirty="0" err="1"/>
              <a:t>membolehkan</a:t>
            </a:r>
            <a:r>
              <a:rPr lang="en-US" dirty="0"/>
              <a:t> </a:t>
            </a:r>
            <a:r>
              <a:rPr lang="en-US" dirty="0" err="1"/>
              <a:t>lebih</a:t>
            </a:r>
            <a:r>
              <a:rPr lang="en-US" dirty="0"/>
              <a:t> </a:t>
            </a:r>
            <a:r>
              <a:rPr lang="en-US" dirty="0" err="1"/>
              <a:t>banyak</a:t>
            </a:r>
            <a:r>
              <a:rPr lang="en-US" dirty="0"/>
              <a:t> </a:t>
            </a:r>
            <a:r>
              <a:rPr lang="en-US" dirty="0" err="1"/>
              <a:t>aplikasi</a:t>
            </a:r>
            <a:r>
              <a:rPr lang="en-US" dirty="0"/>
              <a:t> </a:t>
            </a:r>
            <a:r>
              <a:rPr lang="en-US" dirty="0" err="1"/>
              <a:t>dijalankan</a:t>
            </a:r>
            <a:r>
              <a:rPr lang="en-US" dirty="0"/>
              <a:t> pada </a:t>
            </a:r>
            <a:r>
              <a:rPr lang="en-US" dirty="0" err="1"/>
              <a:t>satu</a:t>
            </a:r>
            <a:r>
              <a:rPr lang="en-US" dirty="0"/>
              <a:t> </a:t>
            </a:r>
            <a:r>
              <a:rPr lang="en-US" dirty="0" err="1"/>
              <a:t>mesin</a:t>
            </a:r>
            <a:r>
              <a:rPr lang="en-US" dirty="0"/>
              <a:t> </a:t>
            </a:r>
            <a:r>
              <a:rPr lang="en-US" dirty="0" err="1"/>
              <a:t>fisik</a:t>
            </a:r>
            <a:r>
              <a:rPr lang="en-US" dirty="0"/>
              <a:t> </a:t>
            </a:r>
            <a:r>
              <a:rPr lang="en-US" dirty="0" err="1"/>
              <a:t>tanpa</a:t>
            </a:r>
            <a:r>
              <a:rPr lang="en-US" dirty="0"/>
              <a:t> </a:t>
            </a:r>
            <a:r>
              <a:rPr lang="en-US" dirty="0" err="1"/>
              <a:t>mengorbankan</a:t>
            </a:r>
            <a:r>
              <a:rPr lang="en-US" dirty="0"/>
              <a:t> </a:t>
            </a:r>
            <a:r>
              <a:rPr lang="en-US" dirty="0" err="1"/>
              <a:t>prestasi</a:t>
            </a:r>
            <a:r>
              <a:rPr lang="en-US" dirty="0"/>
              <a:t>.</a:t>
            </a:r>
          </a:p>
        </p:txBody>
      </p:sp>
      <p:pic>
        <p:nvPicPr>
          <p:cNvPr id="5" name="Picture 4">
            <a:extLst>
              <a:ext uri="{FF2B5EF4-FFF2-40B4-BE49-F238E27FC236}">
                <a16:creationId xmlns:a16="http://schemas.microsoft.com/office/drawing/2014/main" id="{96244BA4-5EEE-45D8-BA22-63BF958803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7200" y="2286000"/>
            <a:ext cx="1234747" cy="1021238"/>
          </a:xfrm>
          <a:prstGeom prst="rect">
            <a:avLst/>
          </a:prstGeom>
        </p:spPr>
      </p:pic>
    </p:spTree>
    <p:extLst>
      <p:ext uri="{BB962C8B-B14F-4D97-AF65-F5344CB8AC3E}">
        <p14:creationId xmlns:p14="http://schemas.microsoft.com/office/powerpoint/2010/main" val="276338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1000"/>
                                        <p:tgtEl>
                                          <p:spTgt spid="4">
                                            <p:txEl>
                                              <p:pRg st="2" end="2"/>
                                            </p:txEl>
                                          </p:spTgt>
                                        </p:tgtEl>
                                      </p:cBhvr>
                                    </p:animEffect>
                                    <p:anim calcmode="lin" valueType="num">
                                      <p:cBhvr>
                                        <p:cTn id="2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1000"/>
                                        <p:tgtEl>
                                          <p:spTgt spid="4">
                                            <p:txEl>
                                              <p:pRg st="3" end="3"/>
                                            </p:txEl>
                                          </p:spTgt>
                                        </p:tgtEl>
                                      </p:cBhvr>
                                    </p:animEffect>
                                    <p:anim calcmode="lin" valueType="num">
                                      <p:cBhvr>
                                        <p:cTn id="3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3" end="3"/>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fade">
                                      <p:cBhvr>
                                        <p:cTn id="36" dur="1000"/>
                                        <p:tgtEl>
                                          <p:spTgt spid="4">
                                            <p:txEl>
                                              <p:pRg st="4" end="4"/>
                                            </p:txEl>
                                          </p:spTgt>
                                        </p:tgtEl>
                                      </p:cBhvr>
                                    </p:animEffect>
                                    <p:anim calcmode="lin" valueType="num">
                                      <p:cBhvr>
                                        <p:cTn id="37"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a:t>Docker?</a:t>
            </a:r>
          </a:p>
        </p:txBody>
      </p:sp>
      <p:pic>
        <p:nvPicPr>
          <p:cNvPr id="8" name="Picture 7">
            <a:extLst>
              <a:ext uri="{FF2B5EF4-FFF2-40B4-BE49-F238E27FC236}">
                <a16:creationId xmlns:a16="http://schemas.microsoft.com/office/drawing/2014/main" id="{F55ABBC6-CDB3-4EFF-A5A5-8DD331417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417638"/>
            <a:ext cx="9296400" cy="3611551"/>
          </a:xfrm>
          <a:prstGeom prst="rect">
            <a:avLst/>
          </a:prstGeom>
        </p:spPr>
      </p:pic>
      <p:sp>
        <p:nvSpPr>
          <p:cNvPr id="9" name="TextBox 8">
            <a:extLst>
              <a:ext uri="{FF2B5EF4-FFF2-40B4-BE49-F238E27FC236}">
                <a16:creationId xmlns:a16="http://schemas.microsoft.com/office/drawing/2014/main" id="{514C7604-C849-46C9-8B05-56BE2A10B79C}"/>
              </a:ext>
            </a:extLst>
          </p:cNvPr>
          <p:cNvSpPr txBox="1"/>
          <p:nvPr/>
        </p:nvSpPr>
        <p:spPr>
          <a:xfrm>
            <a:off x="3067049" y="6151973"/>
            <a:ext cx="3771901" cy="369332"/>
          </a:xfrm>
          <a:prstGeom prst="rect">
            <a:avLst/>
          </a:prstGeom>
          <a:noFill/>
        </p:spPr>
        <p:txBody>
          <a:bodyPr wrap="square" rtlCol="0">
            <a:spAutoFit/>
          </a:bodyPr>
          <a:lstStyle/>
          <a:p>
            <a:r>
              <a:rPr lang="en-MY" dirty="0" err="1"/>
              <a:t>Bagaimana</a:t>
            </a:r>
            <a:r>
              <a:rPr lang="en-MY" dirty="0"/>
              <a:t> Docker </a:t>
            </a:r>
            <a:r>
              <a:rPr lang="en-MY" dirty="0" err="1"/>
              <a:t>bekerja</a:t>
            </a:r>
            <a:r>
              <a:rPr lang="en-MY" dirty="0"/>
              <a:t> </a:t>
            </a:r>
            <a:r>
              <a:rPr lang="en-MY" dirty="0" err="1"/>
              <a:t>untuk</a:t>
            </a:r>
            <a:r>
              <a:rPr lang="en-MY" dirty="0"/>
              <a:t> Laravel</a:t>
            </a:r>
          </a:p>
        </p:txBody>
      </p:sp>
    </p:spTree>
    <p:extLst>
      <p:ext uri="{BB962C8B-B14F-4D97-AF65-F5344CB8AC3E}">
        <p14:creationId xmlns:p14="http://schemas.microsoft.com/office/powerpoint/2010/main" val="378942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a:t>Docker?</a:t>
            </a:r>
          </a:p>
        </p:txBody>
      </p:sp>
      <p:sp>
        <p:nvSpPr>
          <p:cNvPr id="4" name="Content Placeholder 3"/>
          <p:cNvSpPr>
            <a:spLocks noGrp="1"/>
          </p:cNvSpPr>
          <p:nvPr>
            <p:ph sz="quarter" idx="1"/>
          </p:nvPr>
        </p:nvSpPr>
        <p:spPr>
          <a:xfrm>
            <a:off x="304800" y="1447800"/>
            <a:ext cx="9296400" cy="5105400"/>
          </a:xfrm>
        </p:spPr>
        <p:txBody>
          <a:bodyPr>
            <a:normAutofit fontScale="77500" lnSpcReduction="20000"/>
          </a:bodyPr>
          <a:lstStyle/>
          <a:p>
            <a:pPr>
              <a:lnSpc>
                <a:spcPct val="170000"/>
              </a:lnSpc>
              <a:spcBef>
                <a:spcPts val="0"/>
              </a:spcBef>
              <a:spcAft>
                <a:spcPts val="1800"/>
              </a:spcAft>
            </a:pPr>
            <a:r>
              <a:rPr lang="en-US" dirty="0" err="1"/>
              <a:t>Kekurangan</a:t>
            </a:r>
            <a:r>
              <a:rPr lang="en-US" dirty="0"/>
              <a:t> Docker:</a:t>
            </a:r>
          </a:p>
          <a:p>
            <a:pPr marL="788670" lvl="1" indent="-514350">
              <a:lnSpc>
                <a:spcPct val="170000"/>
              </a:lnSpc>
              <a:spcBef>
                <a:spcPts val="0"/>
              </a:spcBef>
              <a:spcAft>
                <a:spcPts val="1800"/>
              </a:spcAft>
              <a:buFont typeface="+mj-lt"/>
              <a:buAutoNum type="arabicPeriod"/>
            </a:pPr>
            <a:r>
              <a:rPr lang="en-US" b="1" dirty="0" err="1"/>
              <a:t>Konfigurasi</a:t>
            </a:r>
            <a:r>
              <a:rPr lang="en-US" b="1" dirty="0"/>
              <a:t>  Yang </a:t>
            </a:r>
            <a:r>
              <a:rPr lang="en-US" b="1" dirty="0" err="1"/>
              <a:t>Renyah</a:t>
            </a:r>
            <a:r>
              <a:rPr lang="en-US" dirty="0"/>
              <a:t>: Docker </a:t>
            </a:r>
            <a:r>
              <a:rPr lang="en-US" dirty="0" err="1"/>
              <a:t>dapat</a:t>
            </a:r>
            <a:r>
              <a:rPr lang="en-US" dirty="0"/>
              <a:t> </a:t>
            </a:r>
            <a:r>
              <a:rPr lang="en-US" dirty="0" err="1"/>
              <a:t>menjadi</a:t>
            </a:r>
            <a:r>
              <a:rPr lang="en-US" dirty="0"/>
              <a:t> </a:t>
            </a:r>
            <a:r>
              <a:rPr lang="en-US" dirty="0" err="1"/>
              <a:t>kompleks</a:t>
            </a:r>
            <a:r>
              <a:rPr lang="en-US" dirty="0"/>
              <a:t> </a:t>
            </a:r>
            <a:r>
              <a:rPr lang="en-US" dirty="0" err="1"/>
              <a:t>dalam</a:t>
            </a:r>
            <a:r>
              <a:rPr lang="en-US" dirty="0"/>
              <a:t> </a:t>
            </a:r>
            <a:r>
              <a:rPr lang="en-US" dirty="0" err="1"/>
              <a:t>hal</a:t>
            </a:r>
            <a:r>
              <a:rPr lang="en-US" dirty="0"/>
              <a:t> </a:t>
            </a:r>
            <a:r>
              <a:rPr lang="en-US" dirty="0" err="1"/>
              <a:t>konfigurasi</a:t>
            </a:r>
            <a:r>
              <a:rPr lang="en-US" dirty="0"/>
              <a:t> dan </a:t>
            </a:r>
            <a:r>
              <a:rPr lang="en-US" dirty="0" err="1"/>
              <a:t>pengaturan</a:t>
            </a:r>
            <a:r>
              <a:rPr lang="en-US" dirty="0"/>
              <a:t>. </a:t>
            </a:r>
            <a:r>
              <a:rPr lang="en-US" dirty="0" err="1"/>
              <a:t>Memahami</a:t>
            </a:r>
            <a:r>
              <a:rPr lang="en-US" dirty="0"/>
              <a:t> dan </a:t>
            </a:r>
            <a:r>
              <a:rPr lang="en-US" dirty="0" err="1"/>
              <a:t>mengonfigurasi</a:t>
            </a:r>
            <a:r>
              <a:rPr lang="en-US" dirty="0"/>
              <a:t> file </a:t>
            </a:r>
            <a:r>
              <a:rPr lang="en-US" dirty="0" err="1"/>
              <a:t>Dockerfile</a:t>
            </a:r>
            <a:r>
              <a:rPr lang="en-US" dirty="0"/>
              <a:t>, docker-</a:t>
            </a:r>
            <a:r>
              <a:rPr lang="en-US" dirty="0" err="1"/>
              <a:t>compose.yml</a:t>
            </a:r>
            <a:r>
              <a:rPr lang="en-US" dirty="0"/>
              <a:t>, dan </a:t>
            </a:r>
            <a:r>
              <a:rPr lang="en-US" dirty="0" err="1"/>
              <a:t>pelbagai</a:t>
            </a:r>
            <a:r>
              <a:rPr lang="en-US" dirty="0"/>
              <a:t> </a:t>
            </a:r>
            <a:r>
              <a:rPr lang="en-US" dirty="0" err="1"/>
              <a:t>aspek</a:t>
            </a:r>
            <a:r>
              <a:rPr lang="en-US" dirty="0"/>
              <a:t> Docker </a:t>
            </a:r>
            <a:r>
              <a:rPr lang="en-US" dirty="0" err="1"/>
              <a:t>memerlukan</a:t>
            </a:r>
            <a:r>
              <a:rPr lang="en-US" dirty="0"/>
              <a:t> </a:t>
            </a:r>
            <a:r>
              <a:rPr lang="en-US" dirty="0" err="1"/>
              <a:t>pemahaman</a:t>
            </a:r>
            <a:r>
              <a:rPr lang="en-US" dirty="0"/>
              <a:t> yang </a:t>
            </a:r>
            <a:r>
              <a:rPr lang="en-US" dirty="0" err="1"/>
              <a:t>cukup</a:t>
            </a:r>
            <a:r>
              <a:rPr lang="en-US" dirty="0"/>
              <a:t> </a:t>
            </a:r>
            <a:r>
              <a:rPr lang="en-US" dirty="0" err="1"/>
              <a:t>mendalam</a:t>
            </a:r>
            <a:r>
              <a:rPr lang="en-US" dirty="0"/>
              <a:t> </a:t>
            </a:r>
            <a:r>
              <a:rPr lang="en-US" dirty="0" err="1"/>
              <a:t>tentang</a:t>
            </a:r>
            <a:r>
              <a:rPr lang="en-US" dirty="0"/>
              <a:t> </a:t>
            </a:r>
            <a:r>
              <a:rPr lang="en-US" dirty="0" err="1"/>
              <a:t>teknologi</a:t>
            </a:r>
            <a:r>
              <a:rPr lang="en-US" dirty="0"/>
              <a:t> Docker. </a:t>
            </a:r>
            <a:r>
              <a:rPr lang="en-US" dirty="0" err="1"/>
              <a:t>Ini</a:t>
            </a:r>
            <a:r>
              <a:rPr lang="en-US" dirty="0"/>
              <a:t> </a:t>
            </a:r>
            <a:r>
              <a:rPr lang="en-US" dirty="0" err="1"/>
              <a:t>dapat</a:t>
            </a:r>
            <a:r>
              <a:rPr lang="en-US" dirty="0"/>
              <a:t> </a:t>
            </a:r>
            <a:r>
              <a:rPr lang="en-US" dirty="0" err="1"/>
              <a:t>memakan</a:t>
            </a:r>
            <a:r>
              <a:rPr lang="en-US" dirty="0"/>
              <a:t> </a:t>
            </a:r>
            <a:r>
              <a:rPr lang="en-US" dirty="0" err="1"/>
              <a:t>waktu</a:t>
            </a:r>
            <a:r>
              <a:rPr lang="en-US" dirty="0"/>
              <a:t> dan </a:t>
            </a:r>
            <a:r>
              <a:rPr lang="en-US" dirty="0" err="1"/>
              <a:t>memerlukan</a:t>
            </a:r>
            <a:r>
              <a:rPr lang="en-US" dirty="0"/>
              <a:t> </a:t>
            </a:r>
            <a:r>
              <a:rPr lang="en-US" dirty="0" err="1"/>
              <a:t>anda</a:t>
            </a:r>
            <a:r>
              <a:rPr lang="en-US" dirty="0"/>
              <a:t> </a:t>
            </a:r>
            <a:r>
              <a:rPr lang="en-US" dirty="0" err="1"/>
              <a:t>mempelajari</a:t>
            </a:r>
            <a:r>
              <a:rPr lang="en-US" dirty="0"/>
              <a:t> </a:t>
            </a:r>
            <a:r>
              <a:rPr lang="en-US" dirty="0" err="1"/>
              <a:t>konsep</a:t>
            </a:r>
            <a:r>
              <a:rPr lang="en-US" dirty="0"/>
              <a:t> dan </a:t>
            </a:r>
            <a:r>
              <a:rPr lang="en-US" dirty="0" err="1"/>
              <a:t>sintaks</a:t>
            </a:r>
            <a:r>
              <a:rPr lang="en-US" dirty="0"/>
              <a:t> Docker yang </a:t>
            </a:r>
            <a:r>
              <a:rPr lang="en-US" dirty="0" err="1"/>
              <a:t>baru</a:t>
            </a:r>
            <a:r>
              <a:rPr lang="en-US" dirty="0"/>
              <a:t>.</a:t>
            </a:r>
          </a:p>
          <a:p>
            <a:pPr marL="788670" lvl="1" indent="-514350">
              <a:lnSpc>
                <a:spcPct val="170000"/>
              </a:lnSpc>
              <a:spcBef>
                <a:spcPts val="0"/>
              </a:spcBef>
              <a:spcAft>
                <a:spcPts val="1800"/>
              </a:spcAft>
              <a:buFont typeface="+mj-lt"/>
              <a:buAutoNum type="arabicPeriod"/>
            </a:pPr>
            <a:r>
              <a:rPr lang="en-US" b="1" dirty="0" err="1"/>
              <a:t>Boleh</a:t>
            </a:r>
            <a:r>
              <a:rPr lang="en-US" b="1" dirty="0"/>
              <a:t> </a:t>
            </a:r>
            <a:r>
              <a:rPr lang="en-US" b="1" dirty="0" err="1"/>
              <a:t>Memakan</a:t>
            </a:r>
            <a:r>
              <a:rPr lang="en-US" b="1" dirty="0"/>
              <a:t> Resource Server</a:t>
            </a:r>
            <a:r>
              <a:rPr lang="en-US" dirty="0"/>
              <a:t>: </a:t>
            </a:r>
            <a:r>
              <a:rPr lang="en-US" dirty="0" err="1"/>
              <a:t>Meskipun</a:t>
            </a:r>
            <a:r>
              <a:rPr lang="en-US" dirty="0"/>
              <a:t> Docker </a:t>
            </a:r>
            <a:r>
              <a:rPr lang="en-US" dirty="0" err="1"/>
              <a:t>menyediakan</a:t>
            </a:r>
            <a:r>
              <a:rPr lang="en-US" dirty="0"/>
              <a:t> </a:t>
            </a:r>
            <a:r>
              <a:rPr lang="en-US" dirty="0" err="1"/>
              <a:t>isolasi</a:t>
            </a:r>
            <a:r>
              <a:rPr lang="en-US" dirty="0"/>
              <a:t>, </a:t>
            </a:r>
            <a:r>
              <a:rPr lang="en-US" dirty="0" err="1"/>
              <a:t>setiap</a:t>
            </a:r>
            <a:r>
              <a:rPr lang="en-US" dirty="0"/>
              <a:t> container Docker </a:t>
            </a:r>
            <a:r>
              <a:rPr lang="en-US" dirty="0" err="1"/>
              <a:t>akan</a:t>
            </a:r>
            <a:r>
              <a:rPr lang="en-US" dirty="0"/>
              <a:t> </a:t>
            </a:r>
            <a:r>
              <a:rPr lang="en-US" dirty="0" err="1"/>
              <a:t>memiliki</a:t>
            </a:r>
            <a:r>
              <a:rPr lang="en-US" dirty="0"/>
              <a:t> overhead </a:t>
            </a:r>
            <a:r>
              <a:rPr lang="en-US" dirty="0" err="1"/>
              <a:t>tambahan</a:t>
            </a:r>
            <a:r>
              <a:rPr lang="en-US" dirty="0"/>
              <a:t> </a:t>
            </a:r>
            <a:r>
              <a:rPr lang="en-US" dirty="0" err="1"/>
              <a:t>dalam</a:t>
            </a:r>
            <a:r>
              <a:rPr lang="en-US" dirty="0"/>
              <a:t> </a:t>
            </a:r>
            <a:r>
              <a:rPr lang="en-US" dirty="0" err="1"/>
              <a:t>hal</a:t>
            </a:r>
            <a:r>
              <a:rPr lang="en-US" dirty="0"/>
              <a:t> </a:t>
            </a:r>
            <a:r>
              <a:rPr lang="en-US" dirty="0" err="1"/>
              <a:t>penggunaan</a:t>
            </a:r>
            <a:r>
              <a:rPr lang="en-US" dirty="0"/>
              <a:t> resource server. </a:t>
            </a:r>
            <a:r>
              <a:rPr lang="en-US" dirty="0" err="1"/>
              <a:t>Ini</a:t>
            </a:r>
            <a:r>
              <a:rPr lang="en-US" dirty="0"/>
              <a:t> </a:t>
            </a:r>
            <a:r>
              <a:rPr lang="en-US" dirty="0" err="1"/>
              <a:t>bererti</a:t>
            </a:r>
            <a:r>
              <a:rPr lang="en-US" dirty="0"/>
              <a:t> </a:t>
            </a:r>
            <a:r>
              <a:rPr lang="en-US" dirty="0" err="1"/>
              <a:t>aplikasi</a:t>
            </a:r>
            <a:r>
              <a:rPr lang="en-US" dirty="0"/>
              <a:t> yang </a:t>
            </a:r>
            <a:r>
              <a:rPr lang="en-US" dirty="0" err="1"/>
              <a:t>dijalankan</a:t>
            </a:r>
            <a:r>
              <a:rPr lang="en-US" dirty="0"/>
              <a:t> di </a:t>
            </a:r>
            <a:r>
              <a:rPr lang="en-US" dirty="0" err="1"/>
              <a:t>dalam</a:t>
            </a:r>
            <a:r>
              <a:rPr lang="en-US" dirty="0"/>
              <a:t> container Docker </a:t>
            </a:r>
            <a:r>
              <a:rPr lang="en-US" dirty="0" err="1"/>
              <a:t>boleh</a:t>
            </a:r>
            <a:r>
              <a:rPr lang="en-US" dirty="0"/>
              <a:t> </a:t>
            </a:r>
            <a:r>
              <a:rPr lang="en-US" dirty="0" err="1"/>
              <a:t>memakan</a:t>
            </a:r>
            <a:r>
              <a:rPr lang="en-US" dirty="0"/>
              <a:t> </a:t>
            </a:r>
            <a:r>
              <a:rPr lang="en-US" dirty="0" err="1"/>
              <a:t>lebih</a:t>
            </a:r>
            <a:r>
              <a:rPr lang="en-US" dirty="0"/>
              <a:t> </a:t>
            </a:r>
            <a:r>
              <a:rPr lang="en-US" dirty="0" err="1"/>
              <a:t>banyak</a:t>
            </a:r>
            <a:r>
              <a:rPr lang="en-US" dirty="0"/>
              <a:t> </a:t>
            </a:r>
            <a:r>
              <a:rPr lang="en-US" dirty="0" err="1"/>
              <a:t>memori</a:t>
            </a:r>
            <a:r>
              <a:rPr lang="en-US" dirty="0"/>
              <a:t> dan </a:t>
            </a:r>
            <a:r>
              <a:rPr lang="en-US" dirty="0" err="1"/>
              <a:t>daya</a:t>
            </a:r>
            <a:r>
              <a:rPr lang="en-US" dirty="0"/>
              <a:t> </a:t>
            </a:r>
            <a:r>
              <a:rPr lang="en-US" dirty="0" err="1"/>
              <a:t>pemprosesan</a:t>
            </a:r>
            <a:r>
              <a:rPr lang="en-US" dirty="0"/>
              <a:t> </a:t>
            </a:r>
            <a:r>
              <a:rPr lang="en-US" dirty="0" err="1"/>
              <a:t>daripada</a:t>
            </a:r>
            <a:r>
              <a:rPr lang="en-US" dirty="0"/>
              <a:t> </a:t>
            </a:r>
            <a:r>
              <a:rPr lang="en-US" dirty="0" err="1"/>
              <a:t>menjalankannya</a:t>
            </a:r>
            <a:r>
              <a:rPr lang="en-US" dirty="0"/>
              <a:t> </a:t>
            </a:r>
            <a:r>
              <a:rPr lang="en-US" dirty="0" err="1"/>
              <a:t>terus</a:t>
            </a:r>
            <a:r>
              <a:rPr lang="en-US" dirty="0"/>
              <a:t> di </a:t>
            </a:r>
            <a:r>
              <a:rPr lang="en-US" dirty="0" err="1"/>
              <a:t>mesin</a:t>
            </a:r>
            <a:r>
              <a:rPr lang="en-US" dirty="0"/>
              <a:t> host.</a:t>
            </a:r>
          </a:p>
        </p:txBody>
      </p:sp>
    </p:spTree>
    <p:extLst>
      <p:ext uri="{BB962C8B-B14F-4D97-AF65-F5344CB8AC3E}">
        <p14:creationId xmlns:p14="http://schemas.microsoft.com/office/powerpoint/2010/main" val="171035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C:\Users\Amirol\Desktop\sal.jpg">
            <a:extLst>
              <a:ext uri="{FF2B5EF4-FFF2-40B4-BE49-F238E27FC236}">
                <a16:creationId xmlns:a16="http://schemas.microsoft.com/office/drawing/2014/main" id="{67B98263-4991-4E74-8702-0312C6996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1194" y="2283619"/>
            <a:ext cx="6668406" cy="33239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8" name="Picture 5" descr="C:\Users\Amirol\Desktop\fbadscalc.jpg">
            <a:extLst>
              <a:ext uri="{FF2B5EF4-FFF2-40B4-BE49-F238E27FC236}">
                <a16:creationId xmlns:a16="http://schemas.microsoft.com/office/drawing/2014/main" id="{587E0773-8BAF-4EAC-95C0-CF44CAFDD0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04800"/>
            <a:ext cx="7432482" cy="395763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 name="Picture 3" descr="C:\Users\Amirol\Desktop\mimevo.jpg">
            <a:extLst>
              <a:ext uri="{FF2B5EF4-FFF2-40B4-BE49-F238E27FC236}">
                <a16:creationId xmlns:a16="http://schemas.microsoft.com/office/drawing/2014/main" id="{21E91FDA-AE70-4300-A641-0FAF790F84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682" y="572412"/>
            <a:ext cx="8215248" cy="374677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A4BC084-0029-4793-98D4-4CAAFEF838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1800" y="329682"/>
            <a:ext cx="5466227" cy="5791200"/>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143F5E0F-031D-46CF-806A-D1E4BED3E0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961" y="596676"/>
            <a:ext cx="8726973" cy="5010918"/>
          </a:xfrm>
          <a:prstGeom prst="rect">
            <a:avLst/>
          </a:prstGeom>
          <a:ln>
            <a:noFill/>
          </a:ln>
          <a:effectLst>
            <a:outerShdw blurRad="190500" algn="tl" rotWithShape="0">
              <a:srgbClr val="000000">
                <a:alpha val="70000"/>
              </a:srgbClr>
            </a:outerShdw>
          </a:effectLst>
        </p:spPr>
      </p:pic>
      <p:pic>
        <p:nvPicPr>
          <p:cNvPr id="18" name="Picture 17">
            <a:extLst>
              <a:ext uri="{FF2B5EF4-FFF2-40B4-BE49-F238E27FC236}">
                <a16:creationId xmlns:a16="http://schemas.microsoft.com/office/drawing/2014/main" id="{3EEF2C35-7902-47C0-861A-15689D1D15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475" y="986286"/>
            <a:ext cx="7977661" cy="54264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0063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randombar(horizontal)">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randombar(horizontal)">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1000" fill="hold"/>
                                        <p:tgtEl>
                                          <p:spTgt spid="18"/>
                                        </p:tgtEl>
                                        <p:attrNameLst>
                                          <p:attrName>ppt_w</p:attrName>
                                        </p:attrNameLst>
                                      </p:cBhvr>
                                      <p:tavLst>
                                        <p:tav tm="0">
                                          <p:val>
                                            <p:fltVal val="0"/>
                                          </p:val>
                                        </p:tav>
                                        <p:tav tm="100000">
                                          <p:val>
                                            <p:strVal val="#ppt_w"/>
                                          </p:val>
                                        </p:tav>
                                      </p:tavLst>
                                    </p:anim>
                                    <p:anim calcmode="lin" valueType="num">
                                      <p:cBhvr>
                                        <p:cTn id="35" dur="1000" fill="hold"/>
                                        <p:tgtEl>
                                          <p:spTgt spid="18"/>
                                        </p:tgtEl>
                                        <p:attrNameLst>
                                          <p:attrName>ppt_h</p:attrName>
                                        </p:attrNameLst>
                                      </p:cBhvr>
                                      <p:tavLst>
                                        <p:tav tm="0">
                                          <p:val>
                                            <p:fltVal val="0"/>
                                          </p:val>
                                        </p:tav>
                                        <p:tav tm="100000">
                                          <p:val>
                                            <p:strVal val="#ppt_h"/>
                                          </p:val>
                                        </p:tav>
                                      </p:tavLst>
                                    </p:anim>
                                    <p:anim calcmode="lin" valueType="num">
                                      <p:cBhvr>
                                        <p:cTn id="36" dur="1000" fill="hold"/>
                                        <p:tgtEl>
                                          <p:spTgt spid="18"/>
                                        </p:tgtEl>
                                        <p:attrNameLst>
                                          <p:attrName>style.rotation</p:attrName>
                                        </p:attrNameLst>
                                      </p:cBhvr>
                                      <p:tavLst>
                                        <p:tav tm="0">
                                          <p:val>
                                            <p:fltVal val="90"/>
                                          </p:val>
                                        </p:tav>
                                        <p:tav tm="100000">
                                          <p:val>
                                            <p:fltVal val="0"/>
                                          </p:val>
                                        </p:tav>
                                      </p:tavLst>
                                    </p:anim>
                                    <p:animEffect transition="in" filter="fade">
                                      <p:cBhvr>
                                        <p:cTn id="3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a:t>Local Web Server - </a:t>
            </a:r>
            <a:r>
              <a:rPr lang="en-US" b="1" dirty="0" err="1"/>
              <a:t>Laragon</a:t>
            </a:r>
            <a:endParaRPr lang="en-US" b="1" dirty="0"/>
          </a:p>
        </p:txBody>
      </p:sp>
      <p:sp>
        <p:nvSpPr>
          <p:cNvPr id="4" name="Content Placeholder 3"/>
          <p:cNvSpPr>
            <a:spLocks noGrp="1"/>
          </p:cNvSpPr>
          <p:nvPr>
            <p:ph sz="quarter" idx="1"/>
          </p:nvPr>
        </p:nvSpPr>
        <p:spPr>
          <a:xfrm>
            <a:off x="304800" y="1447800"/>
            <a:ext cx="9296400" cy="5105400"/>
          </a:xfrm>
        </p:spPr>
        <p:txBody>
          <a:bodyPr>
            <a:normAutofit fontScale="92500"/>
          </a:bodyPr>
          <a:lstStyle/>
          <a:p>
            <a:pPr>
              <a:lnSpc>
                <a:spcPct val="150000"/>
              </a:lnSpc>
              <a:spcBef>
                <a:spcPts val="0"/>
              </a:spcBef>
              <a:spcAft>
                <a:spcPts val="1800"/>
              </a:spcAft>
            </a:pPr>
            <a:r>
              <a:rPr lang="en-US" dirty="0" err="1"/>
              <a:t>Bagi</a:t>
            </a:r>
            <a:r>
              <a:rPr lang="en-US" dirty="0"/>
              <a:t> </a:t>
            </a:r>
            <a:r>
              <a:rPr lang="en-US" dirty="0" err="1"/>
              <a:t>pengguna</a:t>
            </a:r>
            <a:r>
              <a:rPr lang="en-US" dirty="0"/>
              <a:t> Windows, </a:t>
            </a:r>
            <a:r>
              <a:rPr lang="en-US" dirty="0" err="1"/>
              <a:t>Laragon</a:t>
            </a:r>
            <a:r>
              <a:rPr lang="en-US" dirty="0"/>
              <a:t> </a:t>
            </a:r>
            <a:r>
              <a:rPr lang="en-US" dirty="0" err="1"/>
              <a:t>memudah</a:t>
            </a:r>
            <a:r>
              <a:rPr lang="en-US" dirty="0"/>
              <a:t> </a:t>
            </a:r>
            <a:r>
              <a:rPr lang="en-US" dirty="0" err="1"/>
              <a:t>kerja-kerja</a:t>
            </a:r>
            <a:r>
              <a:rPr lang="en-US" dirty="0"/>
              <a:t> </a:t>
            </a:r>
            <a:r>
              <a:rPr lang="en-US" dirty="0" err="1"/>
              <a:t>pembangunan</a:t>
            </a:r>
            <a:r>
              <a:rPr lang="en-US" dirty="0"/>
              <a:t> PHP di </a:t>
            </a:r>
            <a:r>
              <a:rPr lang="en-US" dirty="0" err="1"/>
              <a:t>sistem</a:t>
            </a:r>
            <a:r>
              <a:rPr lang="en-US" dirty="0"/>
              <a:t> </a:t>
            </a:r>
            <a:r>
              <a:rPr lang="en-US" dirty="0" err="1"/>
              <a:t>operasi</a:t>
            </a:r>
            <a:r>
              <a:rPr lang="en-US" dirty="0"/>
              <a:t> Windows. </a:t>
            </a:r>
            <a:r>
              <a:rPr lang="en-US" dirty="0" err="1"/>
              <a:t>Laragon</a:t>
            </a:r>
            <a:r>
              <a:rPr lang="en-US" dirty="0"/>
              <a:t> </a:t>
            </a:r>
            <a:r>
              <a:rPr lang="en-US" dirty="0" err="1"/>
              <a:t>adalah</a:t>
            </a:r>
            <a:r>
              <a:rPr lang="en-US" dirty="0"/>
              <a:t> </a:t>
            </a:r>
            <a:r>
              <a:rPr lang="en-US" dirty="0" err="1"/>
              <a:t>sebuah</a:t>
            </a:r>
            <a:r>
              <a:rPr lang="en-US" dirty="0"/>
              <a:t> </a:t>
            </a:r>
            <a:r>
              <a:rPr lang="en-US" dirty="0" err="1"/>
              <a:t>pakej</a:t>
            </a:r>
            <a:r>
              <a:rPr lang="en-US" dirty="0"/>
              <a:t> </a:t>
            </a:r>
            <a:r>
              <a:rPr lang="en-US" dirty="0" err="1"/>
              <a:t>lengkap</a:t>
            </a:r>
            <a:r>
              <a:rPr lang="en-US" dirty="0"/>
              <a:t> </a:t>
            </a:r>
            <a:r>
              <a:rPr lang="en-US" dirty="0" err="1"/>
              <a:t>dengan</a:t>
            </a:r>
            <a:r>
              <a:rPr lang="en-US" dirty="0"/>
              <a:t> webserver (Apache), PHP, database MySQL, Composer, NPM dan lain-lain </a:t>
            </a:r>
            <a:r>
              <a:rPr lang="en-US" dirty="0" err="1"/>
              <a:t>perisian</a:t>
            </a:r>
            <a:r>
              <a:rPr lang="en-US" dirty="0"/>
              <a:t>.</a:t>
            </a:r>
          </a:p>
          <a:p>
            <a:pPr>
              <a:lnSpc>
                <a:spcPct val="150000"/>
              </a:lnSpc>
              <a:spcBef>
                <a:spcPts val="0"/>
              </a:spcBef>
              <a:spcAft>
                <a:spcPts val="1800"/>
              </a:spcAft>
            </a:pPr>
            <a:r>
              <a:rPr lang="en-US" b="1" dirty="0">
                <a:solidFill>
                  <a:srgbClr val="FF0000"/>
                </a:solidFill>
              </a:rPr>
              <a:t>PENTING! </a:t>
            </a:r>
            <a:r>
              <a:rPr lang="en-US" i="1" dirty="0" err="1"/>
              <a:t>Laragon</a:t>
            </a:r>
            <a:r>
              <a:rPr lang="en-US" i="1" dirty="0"/>
              <a:t> </a:t>
            </a:r>
            <a:r>
              <a:rPr lang="en-US" i="1" dirty="0" err="1"/>
              <a:t>digunakan</a:t>
            </a:r>
            <a:r>
              <a:rPr lang="en-US" i="1" dirty="0"/>
              <a:t> </a:t>
            </a:r>
            <a:r>
              <a:rPr lang="en-US" i="1" dirty="0" err="1"/>
              <a:t>untuk</a:t>
            </a:r>
            <a:r>
              <a:rPr lang="en-US" i="1" dirty="0"/>
              <a:t> </a:t>
            </a:r>
            <a:r>
              <a:rPr lang="en-US" i="1" dirty="0" err="1"/>
              <a:t>kerja</a:t>
            </a:r>
            <a:r>
              <a:rPr lang="en-US" i="1" dirty="0"/>
              <a:t> – </a:t>
            </a:r>
            <a:r>
              <a:rPr lang="en-US" i="1" dirty="0" err="1"/>
              <a:t>kerja</a:t>
            </a:r>
            <a:r>
              <a:rPr lang="en-US" i="1" dirty="0"/>
              <a:t> </a:t>
            </a:r>
            <a:r>
              <a:rPr lang="en-US" i="1" dirty="0" err="1"/>
              <a:t>pembangunan</a:t>
            </a:r>
            <a:r>
              <a:rPr lang="en-US" i="1" dirty="0"/>
              <a:t> </a:t>
            </a:r>
            <a:r>
              <a:rPr lang="en-US" i="1" dirty="0" err="1"/>
              <a:t>sistem</a:t>
            </a:r>
            <a:r>
              <a:rPr lang="en-US" i="1" dirty="0"/>
              <a:t> </a:t>
            </a:r>
            <a:r>
              <a:rPr lang="en-US" i="1" dirty="0" err="1"/>
              <a:t>sahaja</a:t>
            </a:r>
            <a:r>
              <a:rPr lang="en-US" i="1" dirty="0"/>
              <a:t> dan </a:t>
            </a:r>
            <a:r>
              <a:rPr lang="en-US" i="1" dirty="0" err="1"/>
              <a:t>tidak</a:t>
            </a:r>
            <a:r>
              <a:rPr lang="en-US" i="1" dirty="0"/>
              <a:t> </a:t>
            </a:r>
            <a:r>
              <a:rPr lang="en-US" i="1" dirty="0" err="1"/>
              <a:t>digalakkan</a:t>
            </a:r>
            <a:r>
              <a:rPr lang="en-US" i="1" dirty="0"/>
              <a:t> dan </a:t>
            </a:r>
            <a:r>
              <a:rPr lang="en-US" i="1" dirty="0" err="1"/>
              <a:t>tidak</a:t>
            </a:r>
            <a:r>
              <a:rPr lang="en-US" i="1" dirty="0"/>
              <a:t> </a:t>
            </a:r>
            <a:r>
              <a:rPr lang="en-US" i="1" dirty="0" err="1"/>
              <a:t>sepatutnya</a:t>
            </a:r>
            <a:r>
              <a:rPr lang="en-US" i="1" dirty="0"/>
              <a:t> </a:t>
            </a:r>
            <a:r>
              <a:rPr lang="en-US" i="1" dirty="0" err="1"/>
              <a:t>digunakan</a:t>
            </a:r>
            <a:r>
              <a:rPr lang="en-US" i="1" dirty="0"/>
              <a:t> </a:t>
            </a:r>
            <a:r>
              <a:rPr lang="en-US" i="1" dirty="0" err="1"/>
              <a:t>untuk</a:t>
            </a:r>
            <a:r>
              <a:rPr lang="en-US" i="1" dirty="0"/>
              <a:t> production / </a:t>
            </a:r>
            <a:r>
              <a:rPr lang="en-US" i="1" dirty="0" err="1"/>
              <a:t>aplikasi</a:t>
            </a:r>
            <a:r>
              <a:rPr lang="en-US" i="1" dirty="0"/>
              <a:t> live.</a:t>
            </a:r>
          </a:p>
          <a:p>
            <a:pPr>
              <a:lnSpc>
                <a:spcPct val="150000"/>
              </a:lnSpc>
              <a:spcBef>
                <a:spcPts val="0"/>
              </a:spcBef>
              <a:spcAft>
                <a:spcPts val="1800"/>
              </a:spcAft>
            </a:pPr>
            <a:r>
              <a:rPr lang="en-US" dirty="0" err="1"/>
              <a:t>Laragon</a:t>
            </a:r>
            <a:r>
              <a:rPr lang="en-US" dirty="0"/>
              <a:t> </a:t>
            </a:r>
            <a:r>
              <a:rPr lang="en-US" dirty="0" err="1"/>
              <a:t>boleh</a:t>
            </a:r>
            <a:r>
              <a:rPr lang="en-US" dirty="0"/>
              <a:t> </a:t>
            </a:r>
            <a:r>
              <a:rPr lang="en-US" dirty="0" err="1"/>
              <a:t>dimuat</a:t>
            </a:r>
            <a:r>
              <a:rPr lang="en-US" dirty="0"/>
              <a:t> </a:t>
            </a:r>
            <a:r>
              <a:rPr lang="en-US" dirty="0" err="1"/>
              <a:t>turun</a:t>
            </a:r>
            <a:r>
              <a:rPr lang="en-US" dirty="0"/>
              <a:t> di </a:t>
            </a:r>
            <a:r>
              <a:rPr lang="en-US" dirty="0">
                <a:hlinkClick r:id="rId2"/>
              </a:rPr>
              <a:t>https://laragon.org/</a:t>
            </a:r>
            <a:r>
              <a:rPr lang="en-US" dirty="0"/>
              <a:t>. </a:t>
            </a:r>
            <a:r>
              <a:rPr lang="en-US" dirty="0" err="1"/>
              <a:t>Pilih</a:t>
            </a:r>
            <a:r>
              <a:rPr lang="en-US" dirty="0"/>
              <a:t> </a:t>
            </a:r>
            <a:r>
              <a:rPr lang="en-US" dirty="0" err="1"/>
              <a:t>versi</a:t>
            </a:r>
            <a:r>
              <a:rPr lang="en-US" dirty="0"/>
              <a:t> </a:t>
            </a:r>
            <a:r>
              <a:rPr lang="en-US" b="1" dirty="0" err="1"/>
              <a:t>Laragon</a:t>
            </a:r>
            <a:r>
              <a:rPr lang="en-US" b="1" dirty="0"/>
              <a:t> – Full</a:t>
            </a:r>
            <a:r>
              <a:rPr lang="en-US" dirty="0"/>
              <a:t>.</a:t>
            </a:r>
          </a:p>
        </p:txBody>
      </p:sp>
      <p:pic>
        <p:nvPicPr>
          <p:cNvPr id="5" name="Picture 4">
            <a:extLst>
              <a:ext uri="{FF2B5EF4-FFF2-40B4-BE49-F238E27FC236}">
                <a16:creationId xmlns:a16="http://schemas.microsoft.com/office/drawing/2014/main" id="{F4610010-F8E6-4936-92DD-F64CF8ECA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5257800"/>
            <a:ext cx="1333500" cy="1222375"/>
          </a:xfrm>
          <a:prstGeom prst="rect">
            <a:avLst/>
          </a:prstGeom>
        </p:spPr>
      </p:pic>
    </p:spTree>
    <p:extLst>
      <p:ext uri="{BB962C8B-B14F-4D97-AF65-F5344CB8AC3E}">
        <p14:creationId xmlns:p14="http://schemas.microsoft.com/office/powerpoint/2010/main" val="402387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Laragon</a:t>
            </a:r>
            <a:r>
              <a:rPr lang="en-US" b="1" dirty="0"/>
              <a:t> VS </a:t>
            </a:r>
            <a:r>
              <a:rPr lang="en-US" b="1" dirty="0" err="1"/>
              <a:t>Xampp</a:t>
            </a:r>
            <a:r>
              <a:rPr lang="en-US" b="1" dirty="0"/>
              <a:t> di Windows</a:t>
            </a:r>
          </a:p>
        </p:txBody>
      </p:sp>
      <p:sp>
        <p:nvSpPr>
          <p:cNvPr id="4" name="Content Placeholder 3"/>
          <p:cNvSpPr>
            <a:spLocks noGrp="1"/>
          </p:cNvSpPr>
          <p:nvPr>
            <p:ph sz="quarter" idx="1"/>
          </p:nvPr>
        </p:nvSpPr>
        <p:spPr>
          <a:xfrm>
            <a:off x="304800" y="1447800"/>
            <a:ext cx="9296400" cy="5105400"/>
          </a:xfrm>
        </p:spPr>
        <p:txBody>
          <a:bodyPr>
            <a:normAutofit fontScale="70000" lnSpcReduction="20000"/>
          </a:bodyPr>
          <a:lstStyle/>
          <a:p>
            <a:pPr>
              <a:lnSpc>
                <a:spcPct val="170000"/>
              </a:lnSpc>
              <a:spcBef>
                <a:spcPts val="0"/>
              </a:spcBef>
              <a:spcAft>
                <a:spcPts val="1800"/>
              </a:spcAft>
            </a:pPr>
            <a:r>
              <a:rPr lang="en-US" dirty="0" err="1"/>
              <a:t>Mudah</a:t>
            </a:r>
            <a:r>
              <a:rPr lang="en-US" dirty="0"/>
              <a:t> </a:t>
            </a:r>
            <a:r>
              <a:rPr lang="en-US" dirty="0" err="1"/>
              <a:t>Dipasang</a:t>
            </a:r>
            <a:r>
              <a:rPr lang="en-US" dirty="0"/>
              <a:t> dan </a:t>
            </a:r>
            <a:r>
              <a:rPr lang="en-US" dirty="0" err="1"/>
              <a:t>Dikonfigurasi</a:t>
            </a:r>
            <a:r>
              <a:rPr lang="en-US" dirty="0"/>
              <a:t>:</a:t>
            </a:r>
          </a:p>
          <a:p>
            <a:pPr lvl="1">
              <a:lnSpc>
                <a:spcPct val="170000"/>
              </a:lnSpc>
              <a:spcBef>
                <a:spcPts val="0"/>
              </a:spcBef>
              <a:spcAft>
                <a:spcPts val="1800"/>
              </a:spcAft>
            </a:pPr>
            <a:r>
              <a:rPr lang="en-US" dirty="0" err="1"/>
              <a:t>Laragon</a:t>
            </a:r>
            <a:r>
              <a:rPr lang="en-US" dirty="0"/>
              <a:t> </a:t>
            </a:r>
            <a:r>
              <a:rPr lang="en-US" dirty="0" err="1"/>
              <a:t>mempunyai</a:t>
            </a:r>
            <a:r>
              <a:rPr lang="en-US" dirty="0"/>
              <a:t> proses </a:t>
            </a:r>
            <a:r>
              <a:rPr lang="en-US" dirty="0" err="1"/>
              <a:t>pemasangan</a:t>
            </a:r>
            <a:r>
              <a:rPr lang="en-US" dirty="0"/>
              <a:t> yang </a:t>
            </a:r>
            <a:r>
              <a:rPr lang="en-US" dirty="0" err="1"/>
              <a:t>mudah</a:t>
            </a:r>
            <a:r>
              <a:rPr lang="en-US" dirty="0"/>
              <a:t> dan </a:t>
            </a:r>
            <a:r>
              <a:rPr lang="en-US" dirty="0" err="1"/>
              <a:t>ringkas</a:t>
            </a:r>
            <a:r>
              <a:rPr lang="en-US" dirty="0"/>
              <a:t>. </a:t>
            </a:r>
            <a:r>
              <a:rPr lang="en-US" dirty="0" err="1"/>
              <a:t>Ia</a:t>
            </a:r>
            <a:r>
              <a:rPr lang="en-US" dirty="0"/>
              <a:t> </a:t>
            </a:r>
            <a:r>
              <a:rPr lang="en-US" dirty="0" err="1"/>
              <a:t>dilengkapi</a:t>
            </a:r>
            <a:r>
              <a:rPr lang="en-US" dirty="0"/>
              <a:t> </a:t>
            </a:r>
            <a:r>
              <a:rPr lang="en-US" dirty="0" err="1"/>
              <a:t>dengan</a:t>
            </a:r>
            <a:r>
              <a:rPr lang="en-US" dirty="0"/>
              <a:t> </a:t>
            </a:r>
            <a:r>
              <a:rPr lang="en-US" dirty="0" err="1"/>
              <a:t>antara</a:t>
            </a:r>
            <a:r>
              <a:rPr lang="en-US" dirty="0"/>
              <a:t> </a:t>
            </a:r>
            <a:r>
              <a:rPr lang="en-US" dirty="0" err="1"/>
              <a:t>muka</a:t>
            </a:r>
            <a:r>
              <a:rPr lang="en-US" dirty="0"/>
              <a:t> </a:t>
            </a:r>
            <a:r>
              <a:rPr lang="en-US" dirty="0" err="1"/>
              <a:t>pengguna</a:t>
            </a:r>
            <a:r>
              <a:rPr lang="en-US" dirty="0"/>
              <a:t> yang </a:t>
            </a:r>
            <a:r>
              <a:rPr lang="en-US" dirty="0" err="1"/>
              <a:t>intuitif</a:t>
            </a:r>
            <a:r>
              <a:rPr lang="en-US" dirty="0"/>
              <a:t> dan </a:t>
            </a:r>
            <a:r>
              <a:rPr lang="en-US" dirty="0" err="1"/>
              <a:t>memudahkan</a:t>
            </a:r>
            <a:r>
              <a:rPr lang="en-US" dirty="0"/>
              <a:t> </a:t>
            </a:r>
            <a:r>
              <a:rPr lang="en-US" dirty="0" err="1"/>
              <a:t>konfigurasi</a:t>
            </a:r>
            <a:r>
              <a:rPr lang="en-US" dirty="0"/>
              <a:t> </a:t>
            </a:r>
            <a:r>
              <a:rPr lang="en-US" dirty="0" err="1"/>
              <a:t>perkhidmatan</a:t>
            </a:r>
            <a:r>
              <a:rPr lang="en-US" dirty="0"/>
              <a:t> </a:t>
            </a:r>
            <a:r>
              <a:rPr lang="en-US" dirty="0" err="1"/>
              <a:t>seperti</a:t>
            </a:r>
            <a:r>
              <a:rPr lang="en-US" dirty="0"/>
              <a:t> Apache, MySQL, PHP, dan lain-lain. XAMPP, </a:t>
            </a:r>
            <a:r>
              <a:rPr lang="en-US" dirty="0" err="1"/>
              <a:t>walaupun</a:t>
            </a:r>
            <a:r>
              <a:rPr lang="en-US" dirty="0"/>
              <a:t> </a:t>
            </a:r>
            <a:r>
              <a:rPr lang="en-US" dirty="0" err="1"/>
              <a:t>mudah</a:t>
            </a:r>
            <a:r>
              <a:rPr lang="en-US" dirty="0"/>
              <a:t> </a:t>
            </a:r>
            <a:r>
              <a:rPr lang="en-US" dirty="0" err="1"/>
              <a:t>digunakan</a:t>
            </a:r>
            <a:r>
              <a:rPr lang="en-US" dirty="0"/>
              <a:t>, </a:t>
            </a:r>
            <a:r>
              <a:rPr lang="en-US" dirty="0" err="1"/>
              <a:t>mungkin</a:t>
            </a:r>
            <a:r>
              <a:rPr lang="en-US" dirty="0"/>
              <a:t> </a:t>
            </a:r>
            <a:r>
              <a:rPr lang="en-US" dirty="0" err="1"/>
              <a:t>memerlukan</a:t>
            </a:r>
            <a:r>
              <a:rPr lang="en-US" dirty="0"/>
              <a:t> </a:t>
            </a:r>
            <a:r>
              <a:rPr lang="en-US" dirty="0" err="1"/>
              <a:t>sedikit</a:t>
            </a:r>
            <a:r>
              <a:rPr lang="en-US" dirty="0"/>
              <a:t> </a:t>
            </a:r>
            <a:r>
              <a:rPr lang="en-US" dirty="0" err="1"/>
              <a:t>konfigurasi</a:t>
            </a:r>
            <a:r>
              <a:rPr lang="en-US" dirty="0"/>
              <a:t> </a:t>
            </a:r>
            <a:r>
              <a:rPr lang="en-US" dirty="0" err="1"/>
              <a:t>tambahan</a:t>
            </a:r>
            <a:r>
              <a:rPr lang="en-US" dirty="0"/>
              <a:t> </a:t>
            </a:r>
            <a:r>
              <a:rPr lang="en-US" dirty="0" err="1"/>
              <a:t>untuk</a:t>
            </a:r>
            <a:r>
              <a:rPr lang="en-US" dirty="0"/>
              <a:t> </a:t>
            </a:r>
            <a:r>
              <a:rPr lang="en-US" dirty="0" err="1"/>
              <a:t>mengatasi</a:t>
            </a:r>
            <a:r>
              <a:rPr lang="en-US" dirty="0"/>
              <a:t> </a:t>
            </a:r>
            <a:r>
              <a:rPr lang="en-US" dirty="0" err="1"/>
              <a:t>beberapa</a:t>
            </a:r>
            <a:r>
              <a:rPr lang="en-US" dirty="0"/>
              <a:t> </a:t>
            </a:r>
            <a:r>
              <a:rPr lang="en-US" dirty="0" err="1"/>
              <a:t>isu</a:t>
            </a:r>
            <a:r>
              <a:rPr lang="en-US" dirty="0"/>
              <a:t> </a:t>
            </a:r>
            <a:r>
              <a:rPr lang="en-US" dirty="0" err="1"/>
              <a:t>pengaturcaraan</a:t>
            </a:r>
            <a:r>
              <a:rPr lang="en-US" dirty="0"/>
              <a:t>.</a:t>
            </a:r>
          </a:p>
          <a:p>
            <a:pPr>
              <a:lnSpc>
                <a:spcPct val="170000"/>
              </a:lnSpc>
              <a:spcBef>
                <a:spcPts val="0"/>
              </a:spcBef>
              <a:spcAft>
                <a:spcPts val="1800"/>
              </a:spcAft>
            </a:pPr>
            <a:r>
              <a:rPr lang="en-US" dirty="0" err="1"/>
              <a:t>Saiz</a:t>
            </a:r>
            <a:r>
              <a:rPr lang="en-US" dirty="0"/>
              <a:t> dan </a:t>
            </a:r>
            <a:r>
              <a:rPr lang="en-US" dirty="0" err="1"/>
              <a:t>Kecekapan</a:t>
            </a:r>
            <a:r>
              <a:rPr lang="en-US" dirty="0"/>
              <a:t>:</a:t>
            </a:r>
          </a:p>
          <a:p>
            <a:pPr lvl="1">
              <a:lnSpc>
                <a:spcPct val="170000"/>
              </a:lnSpc>
              <a:spcBef>
                <a:spcPts val="0"/>
              </a:spcBef>
              <a:spcAft>
                <a:spcPts val="1800"/>
              </a:spcAft>
            </a:pPr>
            <a:r>
              <a:rPr lang="en-US" dirty="0" err="1"/>
              <a:t>Laragon</a:t>
            </a:r>
            <a:r>
              <a:rPr lang="en-US" dirty="0"/>
              <a:t> </a:t>
            </a:r>
            <a:r>
              <a:rPr lang="en-US" dirty="0" err="1"/>
              <a:t>adalah</a:t>
            </a:r>
            <a:r>
              <a:rPr lang="en-US" dirty="0"/>
              <a:t> </a:t>
            </a:r>
            <a:r>
              <a:rPr lang="en-US" dirty="0" err="1"/>
              <a:t>lebih</a:t>
            </a:r>
            <a:r>
              <a:rPr lang="en-US" dirty="0"/>
              <a:t> </a:t>
            </a:r>
            <a:r>
              <a:rPr lang="en-US" dirty="0" err="1"/>
              <a:t>kecil</a:t>
            </a:r>
            <a:r>
              <a:rPr lang="en-US" dirty="0"/>
              <a:t> </a:t>
            </a:r>
            <a:r>
              <a:rPr lang="en-US" dirty="0" err="1"/>
              <a:t>berbanding</a:t>
            </a:r>
            <a:r>
              <a:rPr lang="en-US" dirty="0"/>
              <a:t> XAMPP, yang </a:t>
            </a:r>
            <a:r>
              <a:rPr lang="en-US" dirty="0" err="1"/>
              <a:t>bermaksud</a:t>
            </a:r>
            <a:r>
              <a:rPr lang="en-US" dirty="0"/>
              <a:t> </a:t>
            </a:r>
            <a:r>
              <a:rPr lang="en-US" dirty="0" err="1"/>
              <a:t>ia</a:t>
            </a:r>
            <a:r>
              <a:rPr lang="en-US" dirty="0"/>
              <a:t> </a:t>
            </a:r>
            <a:r>
              <a:rPr lang="en-US" dirty="0" err="1"/>
              <a:t>mengambil</a:t>
            </a:r>
            <a:r>
              <a:rPr lang="en-US" dirty="0"/>
              <a:t> </a:t>
            </a:r>
            <a:r>
              <a:rPr lang="en-US" dirty="0" err="1"/>
              <a:t>ruang</a:t>
            </a:r>
            <a:r>
              <a:rPr lang="en-US" dirty="0"/>
              <a:t> </a:t>
            </a:r>
            <a:r>
              <a:rPr lang="en-US" dirty="0" err="1"/>
              <a:t>storan</a:t>
            </a:r>
            <a:r>
              <a:rPr lang="en-US" dirty="0"/>
              <a:t> yang </a:t>
            </a:r>
            <a:r>
              <a:rPr lang="en-US" dirty="0" err="1"/>
              <a:t>lebih</a:t>
            </a:r>
            <a:r>
              <a:rPr lang="en-US" dirty="0"/>
              <a:t> </a:t>
            </a:r>
            <a:r>
              <a:rPr lang="en-US" dirty="0" err="1"/>
              <a:t>sedikit</a:t>
            </a:r>
            <a:r>
              <a:rPr lang="en-US" dirty="0"/>
              <a:t> pada </a:t>
            </a:r>
            <a:r>
              <a:rPr lang="en-US" dirty="0" err="1"/>
              <a:t>peranti</a:t>
            </a:r>
            <a:r>
              <a:rPr lang="en-US" dirty="0"/>
              <a:t>. </a:t>
            </a:r>
            <a:r>
              <a:rPr lang="en-US" dirty="0" err="1"/>
              <a:t>Ini</a:t>
            </a:r>
            <a:r>
              <a:rPr lang="en-US" dirty="0"/>
              <a:t> </a:t>
            </a:r>
            <a:r>
              <a:rPr lang="en-US" dirty="0" err="1"/>
              <a:t>menjadikan</a:t>
            </a:r>
            <a:r>
              <a:rPr lang="en-US" dirty="0"/>
              <a:t> </a:t>
            </a:r>
            <a:r>
              <a:rPr lang="en-US" dirty="0" err="1"/>
              <a:t>Laragon</a:t>
            </a:r>
            <a:r>
              <a:rPr lang="en-US" dirty="0"/>
              <a:t> </a:t>
            </a:r>
            <a:r>
              <a:rPr lang="en-US" dirty="0" err="1"/>
              <a:t>lebih</a:t>
            </a:r>
            <a:r>
              <a:rPr lang="en-US" dirty="0"/>
              <a:t> </a:t>
            </a:r>
            <a:r>
              <a:rPr lang="en-US" dirty="0" err="1"/>
              <a:t>ringan</a:t>
            </a:r>
            <a:r>
              <a:rPr lang="en-US" dirty="0"/>
              <a:t> dan </a:t>
            </a:r>
            <a:r>
              <a:rPr lang="en-US" dirty="0" err="1"/>
              <a:t>memberikan</a:t>
            </a:r>
            <a:r>
              <a:rPr lang="en-US" dirty="0"/>
              <a:t> </a:t>
            </a:r>
            <a:r>
              <a:rPr lang="en-US" dirty="0" err="1"/>
              <a:t>prestasi</a:t>
            </a:r>
            <a:r>
              <a:rPr lang="en-US" dirty="0"/>
              <a:t> yang </a:t>
            </a:r>
            <a:r>
              <a:rPr lang="en-US" dirty="0" err="1"/>
              <a:t>lebih</a:t>
            </a:r>
            <a:r>
              <a:rPr lang="en-US" dirty="0"/>
              <a:t> </a:t>
            </a:r>
            <a:r>
              <a:rPr lang="en-US" dirty="0" err="1"/>
              <a:t>baik</a:t>
            </a:r>
            <a:r>
              <a:rPr lang="en-US" dirty="0"/>
              <a:t> </a:t>
            </a:r>
            <a:r>
              <a:rPr lang="en-US" dirty="0" err="1"/>
              <a:t>ketika</a:t>
            </a:r>
            <a:r>
              <a:rPr lang="en-US" dirty="0"/>
              <a:t> </a:t>
            </a:r>
            <a:r>
              <a:rPr lang="en-US" dirty="0" err="1"/>
              <a:t>beroperasi</a:t>
            </a:r>
            <a:r>
              <a:rPr lang="en-US" dirty="0"/>
              <a:t>. XAMPP, </a:t>
            </a:r>
            <a:r>
              <a:rPr lang="en-US" dirty="0" err="1"/>
              <a:t>walaupun</a:t>
            </a:r>
            <a:r>
              <a:rPr lang="en-US" dirty="0"/>
              <a:t> </a:t>
            </a:r>
            <a:r>
              <a:rPr lang="en-US" dirty="0" err="1"/>
              <a:t>lengkap</a:t>
            </a:r>
            <a:r>
              <a:rPr lang="en-US" dirty="0"/>
              <a:t> </a:t>
            </a:r>
            <a:r>
              <a:rPr lang="en-US" dirty="0" err="1"/>
              <a:t>dalam</a:t>
            </a:r>
            <a:r>
              <a:rPr lang="en-US" dirty="0"/>
              <a:t> </a:t>
            </a:r>
            <a:r>
              <a:rPr lang="en-US" dirty="0" err="1"/>
              <a:t>ciri-ciri</a:t>
            </a:r>
            <a:r>
              <a:rPr lang="en-US" dirty="0"/>
              <a:t> dan </a:t>
            </a:r>
            <a:r>
              <a:rPr lang="en-US" dirty="0" err="1"/>
              <a:t>perisian</a:t>
            </a:r>
            <a:r>
              <a:rPr lang="en-US" dirty="0"/>
              <a:t> yang </a:t>
            </a:r>
            <a:r>
              <a:rPr lang="en-US" dirty="0" err="1"/>
              <a:t>disertakan</a:t>
            </a:r>
            <a:r>
              <a:rPr lang="en-US" dirty="0"/>
              <a:t>, </a:t>
            </a:r>
            <a:r>
              <a:rPr lang="en-US" dirty="0" err="1"/>
              <a:t>mungkin</a:t>
            </a:r>
            <a:r>
              <a:rPr lang="en-US" dirty="0"/>
              <a:t> </a:t>
            </a:r>
            <a:r>
              <a:rPr lang="en-US" dirty="0" err="1"/>
              <a:t>mempunyai</a:t>
            </a:r>
            <a:r>
              <a:rPr lang="en-US" dirty="0"/>
              <a:t> </a:t>
            </a:r>
            <a:r>
              <a:rPr lang="en-US" dirty="0" err="1"/>
              <a:t>keperluan</a:t>
            </a:r>
            <a:r>
              <a:rPr lang="en-US" dirty="0"/>
              <a:t> </a:t>
            </a:r>
            <a:r>
              <a:rPr lang="en-US" dirty="0" err="1"/>
              <a:t>sumber</a:t>
            </a:r>
            <a:r>
              <a:rPr lang="en-US" dirty="0"/>
              <a:t> yang </a:t>
            </a:r>
            <a:r>
              <a:rPr lang="en-US" dirty="0" err="1"/>
              <a:t>lebih</a:t>
            </a:r>
            <a:r>
              <a:rPr lang="en-US" dirty="0"/>
              <a:t> </a:t>
            </a:r>
            <a:r>
              <a:rPr lang="en-US" dirty="0" err="1"/>
              <a:t>besar</a:t>
            </a:r>
            <a:r>
              <a:rPr lang="en-US" dirty="0"/>
              <a:t> dan </a:t>
            </a:r>
            <a:r>
              <a:rPr lang="en-US" dirty="0" err="1"/>
              <a:t>boleh</a:t>
            </a:r>
            <a:r>
              <a:rPr lang="en-US" dirty="0"/>
              <a:t> </a:t>
            </a:r>
            <a:r>
              <a:rPr lang="en-US" dirty="0" err="1"/>
              <a:t>mengambil</a:t>
            </a:r>
            <a:r>
              <a:rPr lang="en-US" dirty="0"/>
              <a:t> </a:t>
            </a:r>
            <a:r>
              <a:rPr lang="en-US" dirty="0" err="1"/>
              <a:t>lebih</a:t>
            </a:r>
            <a:r>
              <a:rPr lang="en-US" dirty="0"/>
              <a:t> </a:t>
            </a:r>
            <a:r>
              <a:rPr lang="en-US" dirty="0" err="1"/>
              <a:t>banyak</a:t>
            </a:r>
            <a:r>
              <a:rPr lang="en-US" dirty="0"/>
              <a:t> </a:t>
            </a:r>
            <a:r>
              <a:rPr lang="en-US" dirty="0" err="1"/>
              <a:t>ruang</a:t>
            </a:r>
            <a:r>
              <a:rPr lang="en-US" dirty="0"/>
              <a:t> </a:t>
            </a:r>
            <a:r>
              <a:rPr lang="en-US" dirty="0" err="1"/>
              <a:t>storan</a:t>
            </a:r>
            <a:r>
              <a:rPr lang="en-US" dirty="0"/>
              <a:t>.</a:t>
            </a:r>
          </a:p>
        </p:txBody>
      </p:sp>
    </p:spTree>
    <p:extLst>
      <p:ext uri="{BB962C8B-B14F-4D97-AF65-F5344CB8AC3E}">
        <p14:creationId xmlns:p14="http://schemas.microsoft.com/office/powerpoint/2010/main" val="227641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1000"/>
                                        <p:tgtEl>
                                          <p:spTgt spid="4">
                                            <p:txEl>
                                              <p:pRg st="3" end="3"/>
                                            </p:txEl>
                                          </p:spTgt>
                                        </p:tgtEl>
                                      </p:cBhvr>
                                    </p:animEffect>
                                    <p:anim calcmode="lin" valueType="num">
                                      <p:cBhvr>
                                        <p:cTn id="2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Laragon</a:t>
            </a:r>
            <a:r>
              <a:rPr lang="en-US" b="1" dirty="0"/>
              <a:t> VS </a:t>
            </a:r>
            <a:r>
              <a:rPr lang="en-US" b="1" dirty="0" err="1"/>
              <a:t>Xampp</a:t>
            </a:r>
            <a:r>
              <a:rPr lang="en-US" b="1" dirty="0"/>
              <a:t> di Windows</a:t>
            </a:r>
          </a:p>
        </p:txBody>
      </p:sp>
      <p:sp>
        <p:nvSpPr>
          <p:cNvPr id="8" name="TextBox 7">
            <a:extLst>
              <a:ext uri="{FF2B5EF4-FFF2-40B4-BE49-F238E27FC236}">
                <a16:creationId xmlns:a16="http://schemas.microsoft.com/office/drawing/2014/main" id="{7173ABC5-9ED7-4294-9C6C-9044748637C6}"/>
              </a:ext>
            </a:extLst>
          </p:cNvPr>
          <p:cNvSpPr txBox="1"/>
          <p:nvPr/>
        </p:nvSpPr>
        <p:spPr>
          <a:xfrm>
            <a:off x="2943223" y="6214030"/>
            <a:ext cx="4019552" cy="369332"/>
          </a:xfrm>
          <a:prstGeom prst="rect">
            <a:avLst/>
          </a:prstGeom>
          <a:noFill/>
        </p:spPr>
        <p:txBody>
          <a:bodyPr wrap="square" rtlCol="0">
            <a:spAutoFit/>
          </a:bodyPr>
          <a:lstStyle/>
          <a:p>
            <a:pPr algn="ctr"/>
            <a:r>
              <a:rPr lang="en-MY" dirty="0" err="1"/>
              <a:t>Pelbagai</a:t>
            </a:r>
            <a:r>
              <a:rPr lang="en-MY" dirty="0"/>
              <a:t> </a:t>
            </a:r>
            <a:r>
              <a:rPr lang="en-MY" dirty="0" err="1"/>
              <a:t>teknologi</a:t>
            </a:r>
            <a:r>
              <a:rPr lang="en-MY" dirty="0"/>
              <a:t> </a:t>
            </a:r>
            <a:r>
              <a:rPr lang="en-MY" dirty="0" err="1"/>
              <a:t>disediakan</a:t>
            </a:r>
            <a:r>
              <a:rPr lang="en-MY" dirty="0"/>
              <a:t> di </a:t>
            </a:r>
            <a:r>
              <a:rPr lang="en-MY" dirty="0" err="1"/>
              <a:t>Laragon</a:t>
            </a:r>
            <a:endParaRPr lang="en-MY" dirty="0"/>
          </a:p>
        </p:txBody>
      </p:sp>
      <p:pic>
        <p:nvPicPr>
          <p:cNvPr id="5" name="Picture 4">
            <a:extLst>
              <a:ext uri="{FF2B5EF4-FFF2-40B4-BE49-F238E27FC236}">
                <a16:creationId xmlns:a16="http://schemas.microsoft.com/office/drawing/2014/main" id="{EDDFB26A-FBCF-4D99-B593-1AE31ABD2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3549" y="1524000"/>
            <a:ext cx="6438900" cy="4305300"/>
          </a:xfrm>
          <a:prstGeom prst="rect">
            <a:avLst/>
          </a:prstGeom>
        </p:spPr>
      </p:pic>
    </p:spTree>
    <p:extLst>
      <p:ext uri="{BB962C8B-B14F-4D97-AF65-F5344CB8AC3E}">
        <p14:creationId xmlns:p14="http://schemas.microsoft.com/office/powerpoint/2010/main" val="66469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Laragon</a:t>
            </a:r>
            <a:r>
              <a:rPr lang="en-US" b="1" dirty="0"/>
              <a:t> VS </a:t>
            </a:r>
            <a:r>
              <a:rPr lang="en-US" b="1" dirty="0" err="1"/>
              <a:t>Xampp</a:t>
            </a:r>
            <a:r>
              <a:rPr lang="en-US" b="1" dirty="0"/>
              <a:t> di Windows</a:t>
            </a:r>
          </a:p>
        </p:txBody>
      </p:sp>
      <p:sp>
        <p:nvSpPr>
          <p:cNvPr id="4" name="Content Placeholder 3"/>
          <p:cNvSpPr>
            <a:spLocks noGrp="1"/>
          </p:cNvSpPr>
          <p:nvPr>
            <p:ph sz="quarter" idx="1"/>
          </p:nvPr>
        </p:nvSpPr>
        <p:spPr>
          <a:xfrm>
            <a:off x="304800" y="1447800"/>
            <a:ext cx="9296400" cy="5105400"/>
          </a:xfrm>
        </p:spPr>
        <p:txBody>
          <a:bodyPr>
            <a:normAutofit fontScale="70000" lnSpcReduction="20000"/>
          </a:bodyPr>
          <a:lstStyle/>
          <a:p>
            <a:pPr>
              <a:lnSpc>
                <a:spcPct val="170000"/>
              </a:lnSpc>
              <a:spcBef>
                <a:spcPts val="0"/>
              </a:spcBef>
              <a:spcAft>
                <a:spcPts val="1800"/>
              </a:spcAft>
            </a:pPr>
            <a:r>
              <a:rPr lang="en-US" dirty="0" err="1"/>
              <a:t>Penyediaan</a:t>
            </a:r>
            <a:r>
              <a:rPr lang="en-US" dirty="0"/>
              <a:t> </a:t>
            </a:r>
            <a:r>
              <a:rPr lang="en-US" dirty="0" err="1"/>
              <a:t>Versi</a:t>
            </a:r>
            <a:r>
              <a:rPr lang="en-US" dirty="0"/>
              <a:t> PHP:</a:t>
            </a:r>
          </a:p>
          <a:p>
            <a:pPr lvl="1">
              <a:lnSpc>
                <a:spcPct val="170000"/>
              </a:lnSpc>
              <a:spcBef>
                <a:spcPts val="0"/>
              </a:spcBef>
              <a:spcAft>
                <a:spcPts val="1800"/>
              </a:spcAft>
            </a:pPr>
            <a:r>
              <a:rPr lang="en-US" dirty="0" err="1"/>
              <a:t>Laragon</a:t>
            </a:r>
            <a:r>
              <a:rPr lang="en-US" dirty="0"/>
              <a:t> </a:t>
            </a:r>
            <a:r>
              <a:rPr lang="en-US" dirty="0" err="1"/>
              <a:t>membolehkan</a:t>
            </a:r>
            <a:r>
              <a:rPr lang="en-US" dirty="0"/>
              <a:t> </a:t>
            </a:r>
            <a:r>
              <a:rPr lang="en-US" dirty="0" err="1"/>
              <a:t>pengguna</a:t>
            </a:r>
            <a:r>
              <a:rPr lang="en-US" dirty="0"/>
              <a:t> </a:t>
            </a:r>
            <a:r>
              <a:rPr lang="en-US" dirty="0" err="1"/>
              <a:t>dengan</a:t>
            </a:r>
            <a:r>
              <a:rPr lang="en-US" dirty="0"/>
              <a:t> </a:t>
            </a:r>
            <a:r>
              <a:rPr lang="en-US" dirty="0" err="1"/>
              <a:t>mudah</a:t>
            </a:r>
            <a:r>
              <a:rPr lang="en-US" dirty="0"/>
              <a:t> </a:t>
            </a:r>
            <a:r>
              <a:rPr lang="en-US" dirty="0" err="1"/>
              <a:t>beralih</a:t>
            </a:r>
            <a:r>
              <a:rPr lang="en-US" dirty="0"/>
              <a:t> di </a:t>
            </a:r>
            <a:r>
              <a:rPr lang="en-US" dirty="0" err="1"/>
              <a:t>antara</a:t>
            </a:r>
            <a:r>
              <a:rPr lang="en-US" dirty="0"/>
              <a:t> </a:t>
            </a:r>
            <a:r>
              <a:rPr lang="en-US" dirty="0" err="1"/>
              <a:t>pelbagai</a:t>
            </a:r>
            <a:r>
              <a:rPr lang="en-US" dirty="0"/>
              <a:t> </a:t>
            </a:r>
            <a:r>
              <a:rPr lang="en-US" dirty="0" err="1"/>
              <a:t>versi</a:t>
            </a:r>
            <a:r>
              <a:rPr lang="en-US" dirty="0"/>
              <a:t> PHP yang </a:t>
            </a:r>
            <a:r>
              <a:rPr lang="en-US" dirty="0" err="1"/>
              <a:t>ada</a:t>
            </a:r>
            <a:r>
              <a:rPr lang="en-US" dirty="0"/>
              <a:t>. </a:t>
            </a:r>
            <a:r>
              <a:rPr lang="en-US" dirty="0" err="1"/>
              <a:t>Ia</a:t>
            </a:r>
            <a:r>
              <a:rPr lang="en-US" dirty="0"/>
              <a:t> </a:t>
            </a:r>
            <a:r>
              <a:rPr lang="en-US" dirty="0" err="1"/>
              <a:t>menyediakan</a:t>
            </a:r>
            <a:r>
              <a:rPr lang="en-US" dirty="0"/>
              <a:t> </a:t>
            </a:r>
            <a:r>
              <a:rPr lang="en-US" dirty="0" err="1"/>
              <a:t>pemilih</a:t>
            </a:r>
            <a:r>
              <a:rPr lang="en-US" dirty="0"/>
              <a:t> PHP yang </a:t>
            </a:r>
            <a:r>
              <a:rPr lang="en-US" dirty="0" err="1"/>
              <a:t>memudahkan</a:t>
            </a:r>
            <a:r>
              <a:rPr lang="en-US" dirty="0"/>
              <a:t> </a:t>
            </a:r>
            <a:r>
              <a:rPr lang="en-US" dirty="0" err="1"/>
              <a:t>pemutakhiran</a:t>
            </a:r>
            <a:r>
              <a:rPr lang="en-US" dirty="0"/>
              <a:t> dan </a:t>
            </a:r>
            <a:r>
              <a:rPr lang="en-US" dirty="0" err="1"/>
              <a:t>pengujian</a:t>
            </a:r>
            <a:r>
              <a:rPr lang="en-US" dirty="0"/>
              <a:t> </a:t>
            </a:r>
            <a:r>
              <a:rPr lang="en-US" dirty="0" err="1"/>
              <a:t>aplikasi</a:t>
            </a:r>
            <a:r>
              <a:rPr lang="en-US" dirty="0"/>
              <a:t> </a:t>
            </a:r>
            <a:r>
              <a:rPr lang="en-US" dirty="0" err="1"/>
              <a:t>menggunakan</a:t>
            </a:r>
            <a:r>
              <a:rPr lang="en-US" dirty="0"/>
              <a:t> </a:t>
            </a:r>
            <a:r>
              <a:rPr lang="en-US" dirty="0" err="1"/>
              <a:t>versi</a:t>
            </a:r>
            <a:r>
              <a:rPr lang="en-US" dirty="0"/>
              <a:t> PHP yang </a:t>
            </a:r>
            <a:r>
              <a:rPr lang="en-US" dirty="0" err="1"/>
              <a:t>berbeza</a:t>
            </a:r>
            <a:r>
              <a:rPr lang="en-US" dirty="0"/>
              <a:t>. XAMPP juga </a:t>
            </a:r>
            <a:r>
              <a:rPr lang="en-US" dirty="0" err="1"/>
              <a:t>mempunyai</a:t>
            </a:r>
            <a:r>
              <a:rPr lang="en-US" dirty="0"/>
              <a:t> </a:t>
            </a:r>
            <a:r>
              <a:rPr lang="en-US" dirty="0" err="1"/>
              <a:t>beberapa</a:t>
            </a:r>
            <a:r>
              <a:rPr lang="en-US" dirty="0"/>
              <a:t> </a:t>
            </a:r>
            <a:r>
              <a:rPr lang="en-US" dirty="0" err="1"/>
              <a:t>versi</a:t>
            </a:r>
            <a:r>
              <a:rPr lang="en-US" dirty="0"/>
              <a:t> PHP yang </a:t>
            </a:r>
            <a:r>
              <a:rPr lang="en-US" dirty="0" err="1"/>
              <a:t>tersedia</a:t>
            </a:r>
            <a:r>
              <a:rPr lang="en-US" dirty="0"/>
              <a:t>, </a:t>
            </a:r>
            <a:r>
              <a:rPr lang="en-US" dirty="0" err="1"/>
              <a:t>tetapi</a:t>
            </a:r>
            <a:r>
              <a:rPr lang="en-US" dirty="0"/>
              <a:t> </a:t>
            </a:r>
            <a:r>
              <a:rPr lang="en-US" dirty="0" err="1"/>
              <a:t>Laragon</a:t>
            </a:r>
            <a:r>
              <a:rPr lang="en-US" dirty="0"/>
              <a:t> </a:t>
            </a:r>
            <a:r>
              <a:rPr lang="en-US" dirty="0" err="1"/>
              <a:t>memberikan</a:t>
            </a:r>
            <a:r>
              <a:rPr lang="en-US" dirty="0"/>
              <a:t> </a:t>
            </a:r>
            <a:r>
              <a:rPr lang="en-US" dirty="0" err="1"/>
              <a:t>pengalaman</a:t>
            </a:r>
            <a:r>
              <a:rPr lang="en-US" dirty="0"/>
              <a:t> yang </a:t>
            </a:r>
            <a:r>
              <a:rPr lang="en-US" dirty="0" err="1"/>
              <a:t>lebih</a:t>
            </a:r>
            <a:r>
              <a:rPr lang="en-US" dirty="0"/>
              <a:t> </a:t>
            </a:r>
            <a:r>
              <a:rPr lang="en-US" dirty="0" err="1"/>
              <a:t>mudah</a:t>
            </a:r>
            <a:r>
              <a:rPr lang="en-US" dirty="0"/>
              <a:t> </a:t>
            </a:r>
            <a:r>
              <a:rPr lang="en-US" dirty="0" err="1"/>
              <a:t>dalam</a:t>
            </a:r>
            <a:r>
              <a:rPr lang="en-US" dirty="0"/>
              <a:t> </a:t>
            </a:r>
            <a:r>
              <a:rPr lang="en-US" dirty="0" err="1"/>
              <a:t>hal</a:t>
            </a:r>
            <a:r>
              <a:rPr lang="en-US" dirty="0"/>
              <a:t> </a:t>
            </a:r>
            <a:r>
              <a:rPr lang="en-US" dirty="0" err="1"/>
              <a:t>ini</a:t>
            </a:r>
            <a:r>
              <a:rPr lang="en-US" dirty="0"/>
              <a:t>.</a:t>
            </a:r>
          </a:p>
          <a:p>
            <a:pPr>
              <a:lnSpc>
                <a:spcPct val="170000"/>
              </a:lnSpc>
              <a:spcBef>
                <a:spcPts val="0"/>
              </a:spcBef>
              <a:spcAft>
                <a:spcPts val="1800"/>
              </a:spcAft>
            </a:pPr>
            <a:r>
              <a:rPr lang="en-US" dirty="0" err="1"/>
              <a:t>Pengurusan</a:t>
            </a:r>
            <a:r>
              <a:rPr lang="en-US" dirty="0"/>
              <a:t> </a:t>
            </a:r>
            <a:r>
              <a:rPr lang="en-US" dirty="0" err="1"/>
              <a:t>Pangkalan</a:t>
            </a:r>
            <a:r>
              <a:rPr lang="en-US" dirty="0"/>
              <a:t> Data (Database):</a:t>
            </a:r>
          </a:p>
          <a:p>
            <a:pPr lvl="1">
              <a:lnSpc>
                <a:spcPct val="170000"/>
              </a:lnSpc>
              <a:spcBef>
                <a:spcPts val="0"/>
              </a:spcBef>
              <a:spcAft>
                <a:spcPts val="1800"/>
              </a:spcAft>
            </a:pPr>
            <a:r>
              <a:rPr lang="en-US" dirty="0" err="1"/>
              <a:t>Laragon</a:t>
            </a:r>
            <a:r>
              <a:rPr lang="en-US" dirty="0"/>
              <a:t> </a:t>
            </a:r>
            <a:r>
              <a:rPr lang="en-US" dirty="0" err="1"/>
              <a:t>menyediakan</a:t>
            </a:r>
            <a:r>
              <a:rPr lang="en-US" dirty="0"/>
              <a:t> </a:t>
            </a:r>
            <a:r>
              <a:rPr lang="en-US" dirty="0" err="1"/>
              <a:t>alat</a:t>
            </a:r>
            <a:r>
              <a:rPr lang="en-US" dirty="0"/>
              <a:t> </a:t>
            </a:r>
            <a:r>
              <a:rPr lang="en-US" dirty="0" err="1"/>
              <a:t>pengurus</a:t>
            </a:r>
            <a:r>
              <a:rPr lang="en-US" dirty="0"/>
              <a:t> </a:t>
            </a:r>
            <a:r>
              <a:rPr lang="en-US" dirty="0" err="1"/>
              <a:t>pangkalan</a:t>
            </a:r>
            <a:r>
              <a:rPr lang="en-US" dirty="0"/>
              <a:t> data </a:t>
            </a:r>
            <a:r>
              <a:rPr lang="en-US" dirty="0" err="1"/>
              <a:t>seperti</a:t>
            </a:r>
            <a:r>
              <a:rPr lang="en-US" dirty="0"/>
              <a:t> </a:t>
            </a:r>
            <a:r>
              <a:rPr lang="en-US" dirty="0" err="1"/>
              <a:t>HeidiSQL</a:t>
            </a:r>
            <a:r>
              <a:rPr lang="en-US" dirty="0"/>
              <a:t> dan </a:t>
            </a:r>
            <a:r>
              <a:rPr lang="en-US" dirty="0" err="1"/>
              <a:t>Adminer</a:t>
            </a:r>
            <a:r>
              <a:rPr lang="en-US" dirty="0"/>
              <a:t> yang </a:t>
            </a:r>
            <a:r>
              <a:rPr lang="en-US" dirty="0" err="1"/>
              <a:t>telah</a:t>
            </a:r>
            <a:r>
              <a:rPr lang="en-US" dirty="0"/>
              <a:t> </a:t>
            </a:r>
            <a:r>
              <a:rPr lang="en-US" dirty="0" err="1"/>
              <a:t>diintegrasikan</a:t>
            </a:r>
            <a:r>
              <a:rPr lang="en-US" dirty="0"/>
              <a:t> </a:t>
            </a:r>
            <a:r>
              <a:rPr lang="en-US" dirty="0" err="1"/>
              <a:t>dengan</a:t>
            </a:r>
            <a:r>
              <a:rPr lang="en-US" dirty="0"/>
              <a:t> </a:t>
            </a:r>
            <a:r>
              <a:rPr lang="en-US" dirty="0" err="1"/>
              <a:t>baik</a:t>
            </a:r>
            <a:r>
              <a:rPr lang="en-US" dirty="0"/>
              <a:t>. </a:t>
            </a:r>
            <a:r>
              <a:rPr lang="en-US" dirty="0" err="1"/>
              <a:t>Ia</a:t>
            </a:r>
            <a:r>
              <a:rPr lang="en-US" dirty="0"/>
              <a:t> </a:t>
            </a:r>
            <a:r>
              <a:rPr lang="en-US" dirty="0" err="1"/>
              <a:t>memudahkan</a:t>
            </a:r>
            <a:r>
              <a:rPr lang="en-US" dirty="0"/>
              <a:t> </a:t>
            </a:r>
            <a:r>
              <a:rPr lang="en-US" dirty="0" err="1"/>
              <a:t>pengguna</a:t>
            </a:r>
            <a:r>
              <a:rPr lang="en-US" dirty="0"/>
              <a:t> </a:t>
            </a:r>
            <a:r>
              <a:rPr lang="en-US" dirty="0" err="1"/>
              <a:t>untuk</a:t>
            </a:r>
            <a:r>
              <a:rPr lang="en-US" dirty="0"/>
              <a:t> </a:t>
            </a:r>
            <a:r>
              <a:rPr lang="en-US" dirty="0" err="1"/>
              <a:t>menguruskan</a:t>
            </a:r>
            <a:r>
              <a:rPr lang="en-US" dirty="0"/>
              <a:t> </a:t>
            </a:r>
            <a:r>
              <a:rPr lang="en-US" dirty="0" err="1"/>
              <a:t>pangkalan</a:t>
            </a:r>
            <a:r>
              <a:rPr lang="en-US" dirty="0"/>
              <a:t> data MySQL </a:t>
            </a:r>
            <a:r>
              <a:rPr lang="en-US" dirty="0" err="1"/>
              <a:t>mereka</a:t>
            </a:r>
            <a:r>
              <a:rPr lang="en-US" dirty="0"/>
              <a:t> </a:t>
            </a:r>
            <a:r>
              <a:rPr lang="en-US" dirty="0" err="1"/>
              <a:t>dengan</a:t>
            </a:r>
            <a:r>
              <a:rPr lang="en-US" dirty="0"/>
              <a:t> </a:t>
            </a:r>
            <a:r>
              <a:rPr lang="en-US" dirty="0" err="1"/>
              <a:t>antaramuka</a:t>
            </a:r>
            <a:r>
              <a:rPr lang="en-US" dirty="0"/>
              <a:t> </a:t>
            </a:r>
            <a:r>
              <a:rPr lang="en-US" dirty="0" err="1"/>
              <a:t>pengguna</a:t>
            </a:r>
            <a:r>
              <a:rPr lang="en-US" dirty="0"/>
              <a:t> yang </a:t>
            </a:r>
            <a:r>
              <a:rPr lang="en-US" dirty="0" err="1"/>
              <a:t>mesra</a:t>
            </a:r>
            <a:r>
              <a:rPr lang="en-US" dirty="0"/>
              <a:t> dan </a:t>
            </a:r>
            <a:r>
              <a:rPr lang="en-US" dirty="0" err="1"/>
              <a:t>cekap</a:t>
            </a:r>
            <a:r>
              <a:rPr lang="en-US" dirty="0"/>
              <a:t>. </a:t>
            </a:r>
            <a:r>
              <a:rPr lang="en-US" dirty="0" err="1"/>
              <a:t>Walaupun</a:t>
            </a:r>
            <a:r>
              <a:rPr lang="en-US" dirty="0"/>
              <a:t> XAMPP </a:t>
            </a:r>
            <a:r>
              <a:rPr lang="en-US" dirty="0" err="1"/>
              <a:t>menyertakan</a:t>
            </a:r>
            <a:r>
              <a:rPr lang="en-US" dirty="0"/>
              <a:t> </a:t>
            </a:r>
            <a:r>
              <a:rPr lang="en-US" dirty="0" err="1"/>
              <a:t>alat</a:t>
            </a:r>
            <a:r>
              <a:rPr lang="en-US" dirty="0"/>
              <a:t> </a:t>
            </a:r>
            <a:r>
              <a:rPr lang="en-US" dirty="0" err="1"/>
              <a:t>pengurus</a:t>
            </a:r>
            <a:r>
              <a:rPr lang="en-US" dirty="0"/>
              <a:t> </a:t>
            </a:r>
            <a:r>
              <a:rPr lang="en-US" dirty="0" err="1"/>
              <a:t>pangkalan</a:t>
            </a:r>
            <a:r>
              <a:rPr lang="en-US" dirty="0"/>
              <a:t> data </a:t>
            </a:r>
            <a:r>
              <a:rPr lang="en-US" dirty="0" err="1"/>
              <a:t>seperti</a:t>
            </a:r>
            <a:r>
              <a:rPr lang="en-US" dirty="0"/>
              <a:t> phpMyAdmin, </a:t>
            </a:r>
            <a:r>
              <a:rPr lang="en-US" dirty="0" err="1"/>
              <a:t>Laragon</a:t>
            </a:r>
            <a:r>
              <a:rPr lang="en-US" dirty="0"/>
              <a:t> </a:t>
            </a:r>
            <a:r>
              <a:rPr lang="en-US" dirty="0" err="1"/>
              <a:t>menawarkan</a:t>
            </a:r>
            <a:r>
              <a:rPr lang="en-US" dirty="0"/>
              <a:t> </a:t>
            </a:r>
            <a:r>
              <a:rPr lang="en-US" dirty="0" err="1"/>
              <a:t>pengalaman</a:t>
            </a:r>
            <a:r>
              <a:rPr lang="en-US" dirty="0"/>
              <a:t> yang </a:t>
            </a:r>
            <a:r>
              <a:rPr lang="en-US" dirty="0" err="1"/>
              <a:t>lebih</a:t>
            </a:r>
            <a:r>
              <a:rPr lang="en-US" dirty="0"/>
              <a:t> </a:t>
            </a:r>
            <a:r>
              <a:rPr lang="en-US" dirty="0" err="1"/>
              <a:t>baik</a:t>
            </a:r>
            <a:r>
              <a:rPr lang="en-US" dirty="0"/>
              <a:t> </a:t>
            </a:r>
            <a:r>
              <a:rPr lang="en-US" dirty="0" err="1"/>
              <a:t>dengan</a:t>
            </a:r>
            <a:r>
              <a:rPr lang="en-US" dirty="0"/>
              <a:t> </a:t>
            </a:r>
            <a:r>
              <a:rPr lang="en-US" dirty="0" err="1"/>
              <a:t>antaramuka</a:t>
            </a:r>
            <a:r>
              <a:rPr lang="en-US" dirty="0"/>
              <a:t> yang </a:t>
            </a:r>
            <a:r>
              <a:rPr lang="en-US" dirty="0" err="1"/>
              <a:t>lebih</a:t>
            </a:r>
            <a:r>
              <a:rPr lang="en-US" dirty="0"/>
              <a:t> </a:t>
            </a:r>
            <a:r>
              <a:rPr lang="en-US" dirty="0" err="1"/>
              <a:t>baik</a:t>
            </a:r>
            <a:r>
              <a:rPr lang="en-US" dirty="0"/>
              <a:t> dan </a:t>
            </a:r>
            <a:r>
              <a:rPr lang="en-US" dirty="0" err="1"/>
              <a:t>mudah</a:t>
            </a:r>
            <a:r>
              <a:rPr lang="en-US" dirty="0"/>
              <a:t> </a:t>
            </a:r>
            <a:r>
              <a:rPr lang="en-US" dirty="0" err="1"/>
              <a:t>digunakan</a:t>
            </a:r>
            <a:r>
              <a:rPr lang="en-US" dirty="0"/>
              <a:t>.</a:t>
            </a:r>
          </a:p>
        </p:txBody>
      </p:sp>
    </p:spTree>
    <p:extLst>
      <p:ext uri="{BB962C8B-B14F-4D97-AF65-F5344CB8AC3E}">
        <p14:creationId xmlns:p14="http://schemas.microsoft.com/office/powerpoint/2010/main" val="351410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1000"/>
                                        <p:tgtEl>
                                          <p:spTgt spid="4">
                                            <p:txEl>
                                              <p:pRg st="3" end="3"/>
                                            </p:txEl>
                                          </p:spTgt>
                                        </p:tgtEl>
                                      </p:cBhvr>
                                    </p:animEffect>
                                    <p:anim calcmode="lin" valueType="num">
                                      <p:cBhvr>
                                        <p:cTn id="2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Laragon</a:t>
            </a:r>
            <a:r>
              <a:rPr lang="en-US" b="1" dirty="0"/>
              <a:t> VS </a:t>
            </a:r>
            <a:r>
              <a:rPr lang="en-US" b="1" dirty="0" err="1"/>
              <a:t>Xampp</a:t>
            </a:r>
            <a:r>
              <a:rPr lang="en-US" b="1" dirty="0"/>
              <a:t> di Windows</a:t>
            </a:r>
          </a:p>
        </p:txBody>
      </p:sp>
      <p:sp>
        <p:nvSpPr>
          <p:cNvPr id="8" name="TextBox 7">
            <a:extLst>
              <a:ext uri="{FF2B5EF4-FFF2-40B4-BE49-F238E27FC236}">
                <a16:creationId xmlns:a16="http://schemas.microsoft.com/office/drawing/2014/main" id="{7173ABC5-9ED7-4294-9C6C-9044748637C6}"/>
              </a:ext>
            </a:extLst>
          </p:cNvPr>
          <p:cNvSpPr txBox="1"/>
          <p:nvPr/>
        </p:nvSpPr>
        <p:spPr>
          <a:xfrm>
            <a:off x="2943223" y="6214030"/>
            <a:ext cx="4019552" cy="369332"/>
          </a:xfrm>
          <a:prstGeom prst="rect">
            <a:avLst/>
          </a:prstGeom>
          <a:noFill/>
        </p:spPr>
        <p:txBody>
          <a:bodyPr wrap="square" rtlCol="0">
            <a:spAutoFit/>
          </a:bodyPr>
          <a:lstStyle/>
          <a:p>
            <a:pPr algn="ctr"/>
            <a:r>
              <a:rPr lang="en-MY" dirty="0" err="1"/>
              <a:t>Pengurusan</a:t>
            </a:r>
            <a:r>
              <a:rPr lang="en-MY" dirty="0"/>
              <a:t> database </a:t>
            </a:r>
            <a:r>
              <a:rPr lang="en-MY" dirty="0" err="1"/>
              <a:t>menggunakan</a:t>
            </a:r>
            <a:r>
              <a:rPr lang="en-MY" dirty="0"/>
              <a:t> </a:t>
            </a:r>
            <a:r>
              <a:rPr lang="en-MY" dirty="0" err="1"/>
              <a:t>HeidiSQL</a:t>
            </a:r>
            <a:endParaRPr lang="en-MY" dirty="0"/>
          </a:p>
        </p:txBody>
      </p:sp>
      <p:pic>
        <p:nvPicPr>
          <p:cNvPr id="4" name="Picture 3">
            <a:extLst>
              <a:ext uri="{FF2B5EF4-FFF2-40B4-BE49-F238E27FC236}">
                <a16:creationId xmlns:a16="http://schemas.microsoft.com/office/drawing/2014/main" id="{EB902F15-B3DA-4560-A5FA-5F7571A6A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8356" y="1417638"/>
            <a:ext cx="5729287" cy="4726040"/>
          </a:xfrm>
          <a:prstGeom prst="rect">
            <a:avLst/>
          </a:prstGeom>
        </p:spPr>
      </p:pic>
    </p:spTree>
    <p:extLst>
      <p:ext uri="{BB962C8B-B14F-4D97-AF65-F5344CB8AC3E}">
        <p14:creationId xmlns:p14="http://schemas.microsoft.com/office/powerpoint/2010/main" val="84058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Laragon</a:t>
            </a:r>
            <a:r>
              <a:rPr lang="en-US" b="1" dirty="0"/>
              <a:t> VS </a:t>
            </a:r>
            <a:r>
              <a:rPr lang="en-US" b="1" dirty="0" err="1"/>
              <a:t>Xampp</a:t>
            </a:r>
            <a:r>
              <a:rPr lang="en-US" b="1" dirty="0"/>
              <a:t> di Windows</a:t>
            </a:r>
          </a:p>
        </p:txBody>
      </p:sp>
      <p:sp>
        <p:nvSpPr>
          <p:cNvPr id="4" name="Content Placeholder 3"/>
          <p:cNvSpPr>
            <a:spLocks noGrp="1"/>
          </p:cNvSpPr>
          <p:nvPr>
            <p:ph sz="quarter" idx="1"/>
          </p:nvPr>
        </p:nvSpPr>
        <p:spPr>
          <a:xfrm>
            <a:off x="304800" y="1447800"/>
            <a:ext cx="9296400" cy="5105400"/>
          </a:xfrm>
        </p:spPr>
        <p:txBody>
          <a:bodyPr>
            <a:normAutofit fontScale="85000" lnSpcReduction="20000"/>
          </a:bodyPr>
          <a:lstStyle/>
          <a:p>
            <a:pPr>
              <a:lnSpc>
                <a:spcPct val="170000"/>
              </a:lnSpc>
              <a:spcBef>
                <a:spcPts val="0"/>
              </a:spcBef>
              <a:spcAft>
                <a:spcPts val="1800"/>
              </a:spcAft>
            </a:pPr>
            <a:r>
              <a:rPr lang="en-US" dirty="0" err="1"/>
              <a:t>Seperti</a:t>
            </a:r>
            <a:r>
              <a:rPr lang="en-US" dirty="0"/>
              <a:t> </a:t>
            </a:r>
            <a:r>
              <a:rPr lang="en-US" dirty="0" err="1"/>
              <a:t>Enviroment</a:t>
            </a:r>
            <a:r>
              <a:rPr lang="en-US" dirty="0"/>
              <a:t> Production:</a:t>
            </a:r>
          </a:p>
          <a:p>
            <a:pPr lvl="1">
              <a:lnSpc>
                <a:spcPct val="170000"/>
              </a:lnSpc>
              <a:spcBef>
                <a:spcPts val="0"/>
              </a:spcBef>
              <a:spcAft>
                <a:spcPts val="1800"/>
              </a:spcAft>
            </a:pPr>
            <a:r>
              <a:rPr lang="en-US" dirty="0" err="1"/>
              <a:t>Dengan</a:t>
            </a:r>
            <a:r>
              <a:rPr lang="en-US" dirty="0"/>
              <a:t> </a:t>
            </a:r>
            <a:r>
              <a:rPr lang="en-US" dirty="0" err="1"/>
              <a:t>adanya</a:t>
            </a:r>
            <a:r>
              <a:rPr lang="en-US" dirty="0"/>
              <a:t> </a:t>
            </a:r>
            <a:r>
              <a:rPr lang="en-US" dirty="0" err="1"/>
              <a:t>fungsi</a:t>
            </a:r>
            <a:r>
              <a:rPr lang="en-US" dirty="0"/>
              <a:t> Auto Virtual Host, </a:t>
            </a:r>
            <a:r>
              <a:rPr lang="en-US" dirty="0" err="1"/>
              <a:t>kita</a:t>
            </a:r>
            <a:r>
              <a:rPr lang="en-US" dirty="0"/>
              <a:t> </a:t>
            </a:r>
            <a:r>
              <a:rPr lang="en-US" dirty="0" err="1"/>
              <a:t>boleh</a:t>
            </a:r>
            <a:r>
              <a:rPr lang="en-US" dirty="0"/>
              <a:t> </a:t>
            </a:r>
            <a:r>
              <a:rPr lang="en-US" dirty="0" err="1"/>
              <a:t>mengakses</a:t>
            </a:r>
            <a:r>
              <a:rPr lang="en-US" dirty="0"/>
              <a:t> </a:t>
            </a:r>
            <a:r>
              <a:rPr lang="en-US" dirty="0" err="1"/>
              <a:t>aplikasi</a:t>
            </a:r>
            <a:r>
              <a:rPr lang="en-US" dirty="0"/>
              <a:t> yang </a:t>
            </a:r>
            <a:r>
              <a:rPr lang="en-US" dirty="0" err="1"/>
              <a:t>kita</a:t>
            </a:r>
            <a:r>
              <a:rPr lang="en-US" dirty="0"/>
              <a:t> </a:t>
            </a:r>
            <a:r>
              <a:rPr lang="en-US" dirty="0" err="1"/>
              <a:t>bangunkan</a:t>
            </a:r>
            <a:r>
              <a:rPr lang="en-US" dirty="0"/>
              <a:t> </a:t>
            </a:r>
            <a:r>
              <a:rPr lang="en-US" dirty="0" err="1"/>
              <a:t>seperti</a:t>
            </a:r>
            <a:r>
              <a:rPr lang="en-US" dirty="0"/>
              <a:t> </a:t>
            </a:r>
            <a:r>
              <a:rPr lang="en-US" dirty="0" err="1"/>
              <a:t>sudah</a:t>
            </a:r>
            <a:r>
              <a:rPr lang="en-US" dirty="0"/>
              <a:t> “live” </a:t>
            </a:r>
            <a:r>
              <a:rPr lang="en-US" dirty="0" err="1"/>
              <a:t>dengan</a:t>
            </a:r>
            <a:r>
              <a:rPr lang="en-US" dirty="0"/>
              <a:t> </a:t>
            </a:r>
            <a:r>
              <a:rPr lang="en-US" dirty="0" err="1"/>
              <a:t>cara</a:t>
            </a:r>
            <a:r>
              <a:rPr lang="en-US" dirty="0"/>
              <a:t> </a:t>
            </a:r>
            <a:r>
              <a:rPr lang="en-US" dirty="0" err="1"/>
              <a:t>melayari</a:t>
            </a:r>
            <a:r>
              <a:rPr lang="en-US" dirty="0"/>
              <a:t> </a:t>
            </a:r>
            <a:r>
              <a:rPr lang="en-US" dirty="0" err="1"/>
              <a:t>ke</a:t>
            </a:r>
            <a:r>
              <a:rPr lang="en-US" dirty="0"/>
              <a:t> </a:t>
            </a:r>
            <a:r>
              <a:rPr lang="en-US" dirty="0" err="1"/>
              <a:t>alamat</a:t>
            </a:r>
            <a:r>
              <a:rPr lang="en-US" dirty="0"/>
              <a:t> folder </a:t>
            </a:r>
            <a:r>
              <a:rPr lang="en-US" dirty="0" err="1"/>
              <a:t>projek</a:t>
            </a:r>
            <a:r>
              <a:rPr lang="en-US" dirty="0"/>
              <a:t> </a:t>
            </a:r>
            <a:r>
              <a:rPr lang="en-US" dirty="0" err="1"/>
              <a:t>beralamat</a:t>
            </a:r>
            <a:r>
              <a:rPr lang="en-US" dirty="0"/>
              <a:t> </a:t>
            </a:r>
            <a:r>
              <a:rPr lang="en-US" dirty="0">
                <a:hlinkClick r:id="rId2"/>
              </a:rPr>
              <a:t>http://demolaravel.test</a:t>
            </a:r>
            <a:r>
              <a:rPr lang="en-US" dirty="0"/>
              <a:t> </a:t>
            </a:r>
            <a:r>
              <a:rPr lang="en-US" dirty="0" err="1"/>
              <a:t>selain</a:t>
            </a:r>
            <a:r>
              <a:rPr lang="en-US" dirty="0"/>
              <a:t> </a:t>
            </a:r>
            <a:r>
              <a:rPr lang="en-US" dirty="0" err="1"/>
              <a:t>daripada</a:t>
            </a:r>
            <a:r>
              <a:rPr lang="en-US" dirty="0"/>
              <a:t> </a:t>
            </a:r>
            <a:r>
              <a:rPr lang="en-US" dirty="0" err="1"/>
              <a:t>dengan</a:t>
            </a:r>
            <a:r>
              <a:rPr lang="en-US" dirty="0"/>
              <a:t> </a:t>
            </a:r>
            <a:r>
              <a:rPr lang="en-US" dirty="0" err="1"/>
              <a:t>mengakses</a:t>
            </a:r>
            <a:r>
              <a:rPr lang="en-US" dirty="0"/>
              <a:t> </a:t>
            </a:r>
            <a:r>
              <a:rPr lang="en-US" dirty="0" err="1"/>
              <a:t>menggunakan</a:t>
            </a:r>
            <a:r>
              <a:rPr lang="en-US" dirty="0"/>
              <a:t> </a:t>
            </a:r>
            <a:r>
              <a:rPr lang="en-US" dirty="0" err="1"/>
              <a:t>kaedah</a:t>
            </a:r>
            <a:r>
              <a:rPr lang="en-US" dirty="0"/>
              <a:t> lama </a:t>
            </a:r>
            <a:r>
              <a:rPr lang="en-US" dirty="0" err="1"/>
              <a:t>seperti</a:t>
            </a:r>
            <a:r>
              <a:rPr lang="en-US" dirty="0"/>
              <a:t> </a:t>
            </a:r>
            <a:r>
              <a:rPr lang="en-US" dirty="0">
                <a:hlinkClick r:id="rId3"/>
              </a:rPr>
              <a:t>http://localhost/demolaravel/public</a:t>
            </a:r>
            <a:r>
              <a:rPr lang="en-US" dirty="0"/>
              <a:t>. </a:t>
            </a:r>
          </a:p>
          <a:p>
            <a:pPr>
              <a:lnSpc>
                <a:spcPct val="170000"/>
              </a:lnSpc>
              <a:spcBef>
                <a:spcPts val="0"/>
              </a:spcBef>
              <a:spcAft>
                <a:spcPts val="1800"/>
              </a:spcAft>
            </a:pPr>
            <a:r>
              <a:rPr lang="en-US" dirty="0" err="1"/>
              <a:t>Opsyen</a:t>
            </a:r>
            <a:r>
              <a:rPr lang="en-US" dirty="0"/>
              <a:t> </a:t>
            </a:r>
            <a:r>
              <a:rPr lang="en-US" dirty="0" err="1"/>
              <a:t>Versi</a:t>
            </a:r>
            <a:endParaRPr lang="en-US" dirty="0"/>
          </a:p>
          <a:p>
            <a:pPr lvl="1">
              <a:lnSpc>
                <a:spcPct val="170000"/>
              </a:lnSpc>
              <a:spcBef>
                <a:spcPts val="0"/>
              </a:spcBef>
              <a:spcAft>
                <a:spcPts val="1800"/>
              </a:spcAft>
            </a:pPr>
            <a:r>
              <a:rPr lang="en-US" dirty="0" err="1"/>
              <a:t>Versi</a:t>
            </a:r>
            <a:r>
              <a:rPr lang="en-US" dirty="0"/>
              <a:t> PHP, Apache, MySQL, NodeJS, Python </a:t>
            </a:r>
            <a:r>
              <a:rPr lang="en-US" dirty="0" err="1"/>
              <a:t>boleh</a:t>
            </a:r>
            <a:r>
              <a:rPr lang="en-US" dirty="0"/>
              <a:t> </a:t>
            </a:r>
            <a:r>
              <a:rPr lang="en-US" dirty="0" err="1"/>
              <a:t>ditukar</a:t>
            </a:r>
            <a:r>
              <a:rPr lang="en-US" dirty="0"/>
              <a:t> – </a:t>
            </a:r>
            <a:r>
              <a:rPr lang="en-US" dirty="0" err="1"/>
              <a:t>tukar</a:t>
            </a:r>
            <a:r>
              <a:rPr lang="en-US" dirty="0"/>
              <a:t> pada </a:t>
            </a:r>
            <a:r>
              <a:rPr lang="en-US" dirty="0" err="1"/>
              <a:t>bila</a:t>
            </a:r>
            <a:r>
              <a:rPr lang="en-US" dirty="0"/>
              <a:t> – </a:t>
            </a:r>
            <a:r>
              <a:rPr lang="en-US" dirty="0" err="1"/>
              <a:t>bila</a:t>
            </a:r>
            <a:r>
              <a:rPr lang="en-US" dirty="0"/>
              <a:t> masa </a:t>
            </a:r>
            <a:r>
              <a:rPr lang="en-US" dirty="0" err="1"/>
              <a:t>dengan</a:t>
            </a:r>
            <a:r>
              <a:rPr lang="en-US" dirty="0"/>
              <a:t> </a:t>
            </a:r>
            <a:r>
              <a:rPr lang="en-US" dirty="0" err="1"/>
              <a:t>mudah</a:t>
            </a:r>
            <a:r>
              <a:rPr lang="en-US" dirty="0"/>
              <a:t> </a:t>
            </a:r>
            <a:r>
              <a:rPr lang="en-US" dirty="0" err="1"/>
              <a:t>tanpa</a:t>
            </a:r>
            <a:r>
              <a:rPr lang="en-US" dirty="0"/>
              <a:t> </a:t>
            </a:r>
            <a:r>
              <a:rPr lang="en-US" dirty="0" err="1"/>
              <a:t>perlu</a:t>
            </a:r>
            <a:r>
              <a:rPr lang="en-US" dirty="0"/>
              <a:t> </a:t>
            </a:r>
            <a:r>
              <a:rPr lang="en-US" dirty="0" err="1"/>
              <a:t>konfigurasi</a:t>
            </a:r>
            <a:r>
              <a:rPr lang="en-US" dirty="0"/>
              <a:t> yang </a:t>
            </a:r>
            <a:r>
              <a:rPr lang="en-US" dirty="0" err="1"/>
              <a:t>rumit</a:t>
            </a:r>
            <a:r>
              <a:rPr lang="en-US" dirty="0"/>
              <a:t>. Jadi </a:t>
            </a:r>
            <a:r>
              <a:rPr lang="en-US" dirty="0" err="1"/>
              <a:t>ini</a:t>
            </a:r>
            <a:r>
              <a:rPr lang="en-US" dirty="0"/>
              <a:t> </a:t>
            </a:r>
            <a:r>
              <a:rPr lang="en-US" dirty="0" err="1"/>
              <a:t>memudahkan</a:t>
            </a:r>
            <a:r>
              <a:rPr lang="en-US" dirty="0"/>
              <a:t> proses </a:t>
            </a:r>
            <a:r>
              <a:rPr lang="en-US" dirty="0" err="1"/>
              <a:t>untuk</a:t>
            </a:r>
            <a:r>
              <a:rPr lang="en-US" dirty="0"/>
              <a:t> </a:t>
            </a:r>
            <a:r>
              <a:rPr lang="en-US" dirty="0" err="1"/>
              <a:t>melakukan</a:t>
            </a:r>
            <a:r>
              <a:rPr lang="en-US" dirty="0"/>
              <a:t> </a:t>
            </a:r>
            <a:r>
              <a:rPr lang="en-US" dirty="0" err="1"/>
              <a:t>ujicuba</a:t>
            </a:r>
            <a:r>
              <a:rPr lang="en-US" dirty="0"/>
              <a:t> </a:t>
            </a:r>
            <a:r>
              <a:rPr lang="en-US" dirty="0" err="1"/>
              <a:t>aplikasi</a:t>
            </a:r>
            <a:r>
              <a:rPr lang="en-US" dirty="0"/>
              <a:t> yang </a:t>
            </a:r>
            <a:r>
              <a:rPr lang="en-US" dirty="0" err="1"/>
              <a:t>memerlukan</a:t>
            </a:r>
            <a:r>
              <a:rPr lang="en-US" dirty="0"/>
              <a:t> </a:t>
            </a:r>
            <a:r>
              <a:rPr lang="en-US" dirty="0" err="1"/>
              <a:t>berlainan</a:t>
            </a:r>
            <a:r>
              <a:rPr lang="en-US" dirty="0"/>
              <a:t> </a:t>
            </a:r>
            <a:r>
              <a:rPr lang="en-US" dirty="0" err="1"/>
              <a:t>versi</a:t>
            </a:r>
            <a:r>
              <a:rPr lang="en-US" dirty="0"/>
              <a:t> module </a:t>
            </a:r>
            <a:r>
              <a:rPr lang="en-US" dirty="0" err="1"/>
              <a:t>tertentu</a:t>
            </a:r>
            <a:r>
              <a:rPr lang="en-US" dirty="0"/>
              <a:t>.</a:t>
            </a:r>
          </a:p>
        </p:txBody>
      </p:sp>
    </p:spTree>
    <p:extLst>
      <p:ext uri="{BB962C8B-B14F-4D97-AF65-F5344CB8AC3E}">
        <p14:creationId xmlns:p14="http://schemas.microsoft.com/office/powerpoint/2010/main" val="157822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1000"/>
                                        <p:tgtEl>
                                          <p:spTgt spid="4">
                                            <p:txEl>
                                              <p:pRg st="3" end="3"/>
                                            </p:txEl>
                                          </p:spTgt>
                                        </p:tgtEl>
                                      </p:cBhvr>
                                    </p:animEffect>
                                    <p:anim calcmode="lin" valueType="num">
                                      <p:cBhvr>
                                        <p:cTn id="2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Laragon</a:t>
            </a:r>
            <a:r>
              <a:rPr lang="en-US" b="1" dirty="0"/>
              <a:t> VS </a:t>
            </a:r>
            <a:r>
              <a:rPr lang="en-US" b="1" dirty="0" err="1"/>
              <a:t>Xampp</a:t>
            </a:r>
            <a:r>
              <a:rPr lang="en-US" b="1" dirty="0"/>
              <a:t> di Windows</a:t>
            </a:r>
          </a:p>
        </p:txBody>
      </p:sp>
      <p:pic>
        <p:nvPicPr>
          <p:cNvPr id="7" name="Content Placeholder 6">
            <a:extLst>
              <a:ext uri="{FF2B5EF4-FFF2-40B4-BE49-F238E27FC236}">
                <a16:creationId xmlns:a16="http://schemas.microsoft.com/office/drawing/2014/main" id="{E2026AD0-546E-4EC0-BB3A-7F2A5B067C87}"/>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33550" y="1600200"/>
            <a:ext cx="6438900" cy="4305300"/>
          </a:xfrm>
        </p:spPr>
      </p:pic>
      <p:sp>
        <p:nvSpPr>
          <p:cNvPr id="8" name="TextBox 7">
            <a:extLst>
              <a:ext uri="{FF2B5EF4-FFF2-40B4-BE49-F238E27FC236}">
                <a16:creationId xmlns:a16="http://schemas.microsoft.com/office/drawing/2014/main" id="{7173ABC5-9ED7-4294-9C6C-9044748637C6}"/>
              </a:ext>
            </a:extLst>
          </p:cNvPr>
          <p:cNvSpPr txBox="1"/>
          <p:nvPr/>
        </p:nvSpPr>
        <p:spPr>
          <a:xfrm>
            <a:off x="3067049" y="6092727"/>
            <a:ext cx="3771901" cy="369332"/>
          </a:xfrm>
          <a:prstGeom prst="rect">
            <a:avLst/>
          </a:prstGeom>
          <a:noFill/>
        </p:spPr>
        <p:txBody>
          <a:bodyPr wrap="square" rtlCol="0">
            <a:spAutoFit/>
          </a:bodyPr>
          <a:lstStyle/>
          <a:p>
            <a:pPr algn="ctr"/>
            <a:r>
              <a:rPr lang="en-MY" dirty="0" err="1"/>
              <a:t>Menukar</a:t>
            </a:r>
            <a:r>
              <a:rPr lang="en-MY" dirty="0"/>
              <a:t> </a:t>
            </a:r>
            <a:r>
              <a:rPr lang="en-MY" dirty="0" err="1"/>
              <a:t>versi</a:t>
            </a:r>
            <a:r>
              <a:rPr lang="en-MY" dirty="0"/>
              <a:t> PHP yang </a:t>
            </a:r>
            <a:r>
              <a:rPr lang="en-MY" dirty="0" err="1"/>
              <a:t>ingin</a:t>
            </a:r>
            <a:r>
              <a:rPr lang="en-MY" dirty="0"/>
              <a:t> </a:t>
            </a:r>
            <a:r>
              <a:rPr lang="en-MY" dirty="0" err="1"/>
              <a:t>digunakan</a:t>
            </a:r>
            <a:endParaRPr lang="en-MY" dirty="0"/>
          </a:p>
        </p:txBody>
      </p:sp>
    </p:spTree>
    <p:extLst>
      <p:ext uri="{BB962C8B-B14F-4D97-AF65-F5344CB8AC3E}">
        <p14:creationId xmlns:p14="http://schemas.microsoft.com/office/powerpoint/2010/main" val="258667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a:t>Tools – Code Editor</a:t>
            </a:r>
          </a:p>
        </p:txBody>
      </p:sp>
      <p:sp>
        <p:nvSpPr>
          <p:cNvPr id="4" name="Content Placeholder 3"/>
          <p:cNvSpPr>
            <a:spLocks noGrp="1"/>
          </p:cNvSpPr>
          <p:nvPr>
            <p:ph sz="quarter" idx="1"/>
          </p:nvPr>
        </p:nvSpPr>
        <p:spPr>
          <a:xfrm>
            <a:off x="304800" y="1447800"/>
            <a:ext cx="9296400" cy="5105400"/>
          </a:xfrm>
        </p:spPr>
        <p:txBody>
          <a:bodyPr>
            <a:normAutofit/>
          </a:bodyPr>
          <a:lstStyle/>
          <a:p>
            <a:pPr>
              <a:lnSpc>
                <a:spcPct val="150000"/>
              </a:lnSpc>
              <a:spcBef>
                <a:spcPts val="0"/>
              </a:spcBef>
              <a:spcAft>
                <a:spcPts val="1800"/>
              </a:spcAft>
            </a:pPr>
            <a:r>
              <a:rPr lang="en-US" dirty="0" err="1"/>
              <a:t>Untuk</a:t>
            </a:r>
            <a:r>
              <a:rPr lang="en-US" dirty="0"/>
              <a:t> </a:t>
            </a:r>
            <a:r>
              <a:rPr lang="en-US" dirty="0" err="1"/>
              <a:t>membolehkan</a:t>
            </a:r>
            <a:r>
              <a:rPr lang="en-US" dirty="0"/>
              <a:t> </a:t>
            </a:r>
            <a:r>
              <a:rPr lang="en-US" dirty="0" err="1"/>
              <a:t>kita</a:t>
            </a:r>
            <a:r>
              <a:rPr lang="en-US" dirty="0"/>
              <a:t> </a:t>
            </a:r>
            <a:r>
              <a:rPr lang="en-US" dirty="0" err="1"/>
              <a:t>melakukan</a:t>
            </a:r>
            <a:r>
              <a:rPr lang="en-US" dirty="0"/>
              <a:t> “coding”, </a:t>
            </a:r>
            <a:r>
              <a:rPr lang="en-US" dirty="0" err="1"/>
              <a:t>maka</a:t>
            </a:r>
            <a:r>
              <a:rPr lang="en-US" dirty="0"/>
              <a:t> </a:t>
            </a:r>
            <a:r>
              <a:rPr lang="en-US" dirty="0" err="1"/>
              <a:t>berikut</a:t>
            </a:r>
            <a:r>
              <a:rPr lang="en-US" dirty="0"/>
              <a:t> </a:t>
            </a:r>
            <a:r>
              <a:rPr lang="en-US" dirty="0" err="1"/>
              <a:t>adalah</a:t>
            </a:r>
            <a:r>
              <a:rPr lang="en-US" dirty="0"/>
              <a:t> </a:t>
            </a:r>
            <a:r>
              <a:rPr lang="en-US" dirty="0" err="1"/>
              <a:t>beberapa</a:t>
            </a:r>
            <a:r>
              <a:rPr lang="en-US" dirty="0"/>
              <a:t> Code/Text Editor yang </a:t>
            </a:r>
            <a:r>
              <a:rPr lang="en-US" dirty="0" err="1"/>
              <a:t>percuma</a:t>
            </a:r>
            <a:r>
              <a:rPr lang="en-US" dirty="0"/>
              <a:t> yang </a:t>
            </a:r>
            <a:r>
              <a:rPr lang="en-US" dirty="0" err="1"/>
              <a:t>boleh</a:t>
            </a:r>
            <a:r>
              <a:rPr lang="en-US" dirty="0"/>
              <a:t> </a:t>
            </a:r>
            <a:r>
              <a:rPr lang="en-US" dirty="0" err="1"/>
              <a:t>digunakan</a:t>
            </a:r>
            <a:r>
              <a:rPr lang="en-US" dirty="0"/>
              <a:t>:</a:t>
            </a:r>
          </a:p>
          <a:p>
            <a:pPr lvl="1">
              <a:lnSpc>
                <a:spcPct val="150000"/>
              </a:lnSpc>
              <a:spcBef>
                <a:spcPts val="0"/>
              </a:spcBef>
              <a:spcAft>
                <a:spcPts val="1800"/>
              </a:spcAft>
            </a:pPr>
            <a:r>
              <a:rPr lang="en-US" dirty="0">
                <a:hlinkClick r:id="rId2"/>
              </a:rPr>
              <a:t>https://notepad-plus-plus.org/</a:t>
            </a:r>
            <a:endParaRPr lang="en-US" dirty="0"/>
          </a:p>
          <a:p>
            <a:pPr lvl="1">
              <a:lnSpc>
                <a:spcPct val="150000"/>
              </a:lnSpc>
              <a:spcBef>
                <a:spcPts val="0"/>
              </a:spcBef>
              <a:spcAft>
                <a:spcPts val="1800"/>
              </a:spcAft>
            </a:pPr>
            <a:r>
              <a:rPr lang="en-US" dirty="0">
                <a:hlinkClick r:id="rId3"/>
              </a:rPr>
              <a:t>https://www.sublimetext.com/</a:t>
            </a:r>
            <a:r>
              <a:rPr lang="en-US" dirty="0"/>
              <a:t> </a:t>
            </a:r>
          </a:p>
          <a:p>
            <a:pPr lvl="1">
              <a:lnSpc>
                <a:spcPct val="150000"/>
              </a:lnSpc>
              <a:spcBef>
                <a:spcPts val="0"/>
              </a:spcBef>
              <a:spcAft>
                <a:spcPts val="1800"/>
              </a:spcAft>
            </a:pPr>
            <a:r>
              <a:rPr lang="en-US" dirty="0">
                <a:hlinkClick r:id="rId4"/>
              </a:rPr>
              <a:t>https://code.visualstudio.com/</a:t>
            </a:r>
            <a:r>
              <a:rPr lang="en-US" dirty="0"/>
              <a:t> (</a:t>
            </a:r>
            <a:r>
              <a:rPr lang="en-US" dirty="0" err="1"/>
              <a:t>disarankan</a:t>
            </a:r>
            <a:r>
              <a:rPr lang="en-US" dirty="0"/>
              <a:t>)</a:t>
            </a:r>
          </a:p>
        </p:txBody>
      </p:sp>
      <p:pic>
        <p:nvPicPr>
          <p:cNvPr id="6" name="Picture 5">
            <a:extLst>
              <a:ext uri="{FF2B5EF4-FFF2-40B4-BE49-F238E27FC236}">
                <a16:creationId xmlns:a16="http://schemas.microsoft.com/office/drawing/2014/main" id="{BFB9F49B-8BE5-48D2-9A50-459BE81D3C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2600" y="2900490"/>
            <a:ext cx="1492117" cy="1057019"/>
          </a:xfrm>
          <a:prstGeom prst="rect">
            <a:avLst/>
          </a:prstGeom>
        </p:spPr>
      </p:pic>
      <p:pic>
        <p:nvPicPr>
          <p:cNvPr id="8" name="Picture 7">
            <a:extLst>
              <a:ext uri="{FF2B5EF4-FFF2-40B4-BE49-F238E27FC236}">
                <a16:creationId xmlns:a16="http://schemas.microsoft.com/office/drawing/2014/main" id="{C89AE97A-0ED5-4DA0-8A61-64D1B5C8DB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32608" y="3810000"/>
            <a:ext cx="895350" cy="895350"/>
          </a:xfrm>
          <a:prstGeom prst="rect">
            <a:avLst/>
          </a:prstGeom>
        </p:spPr>
      </p:pic>
      <p:pic>
        <p:nvPicPr>
          <p:cNvPr id="10" name="Picture 9">
            <a:extLst>
              <a:ext uri="{FF2B5EF4-FFF2-40B4-BE49-F238E27FC236}">
                <a16:creationId xmlns:a16="http://schemas.microsoft.com/office/drawing/2014/main" id="{46C99F36-0C2D-4114-BD81-4CDB13574EF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44191" y="4731787"/>
            <a:ext cx="910526" cy="895350"/>
          </a:xfrm>
          <a:prstGeom prst="rect">
            <a:avLst/>
          </a:prstGeom>
        </p:spPr>
      </p:pic>
    </p:spTree>
    <p:extLst>
      <p:ext uri="{BB962C8B-B14F-4D97-AF65-F5344CB8AC3E}">
        <p14:creationId xmlns:p14="http://schemas.microsoft.com/office/powerpoint/2010/main" val="303808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1000"/>
                                        <p:tgtEl>
                                          <p:spTgt spid="4">
                                            <p:txEl>
                                              <p:pRg st="2" end="2"/>
                                            </p:txEl>
                                          </p:spTgt>
                                        </p:tgtEl>
                                      </p:cBhvr>
                                    </p:animEffect>
                                    <p:anim calcmode="lin" valueType="num">
                                      <p:cBhvr>
                                        <p:cTn id="13"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1000"/>
                                        <p:tgtEl>
                                          <p:spTgt spid="4">
                                            <p:txEl>
                                              <p:pRg st="1" end="1"/>
                                            </p:txEl>
                                          </p:spTgt>
                                        </p:tgtEl>
                                      </p:cBhvr>
                                    </p:animEffect>
                                    <p:anim calcmode="lin" valueType="num">
                                      <p:cBhvr>
                                        <p:cTn id="1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anim calcmode="lin" valueType="num">
                                      <p:cBhvr>
                                        <p:cTn id="2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80">
                                          <p:stCondLst>
                                            <p:cond delay="0"/>
                                          </p:stCondLst>
                                        </p:cTn>
                                        <p:tgtEl>
                                          <p:spTgt spid="6"/>
                                        </p:tgtEl>
                                      </p:cBhvr>
                                    </p:animEffect>
                                    <p:anim calcmode="lin" valueType="num">
                                      <p:cBhvr>
                                        <p:cTn id="3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5" dur="26">
                                          <p:stCondLst>
                                            <p:cond delay="650"/>
                                          </p:stCondLst>
                                        </p:cTn>
                                        <p:tgtEl>
                                          <p:spTgt spid="6"/>
                                        </p:tgtEl>
                                      </p:cBhvr>
                                      <p:to x="100000" y="60000"/>
                                    </p:animScale>
                                    <p:animScale>
                                      <p:cBhvr>
                                        <p:cTn id="36" dur="166" decel="50000">
                                          <p:stCondLst>
                                            <p:cond delay="676"/>
                                          </p:stCondLst>
                                        </p:cTn>
                                        <p:tgtEl>
                                          <p:spTgt spid="6"/>
                                        </p:tgtEl>
                                      </p:cBhvr>
                                      <p:to x="100000" y="100000"/>
                                    </p:animScale>
                                    <p:animScale>
                                      <p:cBhvr>
                                        <p:cTn id="37" dur="26">
                                          <p:stCondLst>
                                            <p:cond delay="1312"/>
                                          </p:stCondLst>
                                        </p:cTn>
                                        <p:tgtEl>
                                          <p:spTgt spid="6"/>
                                        </p:tgtEl>
                                      </p:cBhvr>
                                      <p:to x="100000" y="80000"/>
                                    </p:animScale>
                                    <p:animScale>
                                      <p:cBhvr>
                                        <p:cTn id="38" dur="166" decel="50000">
                                          <p:stCondLst>
                                            <p:cond delay="1338"/>
                                          </p:stCondLst>
                                        </p:cTn>
                                        <p:tgtEl>
                                          <p:spTgt spid="6"/>
                                        </p:tgtEl>
                                      </p:cBhvr>
                                      <p:to x="100000" y="100000"/>
                                    </p:animScale>
                                    <p:animScale>
                                      <p:cBhvr>
                                        <p:cTn id="39" dur="26">
                                          <p:stCondLst>
                                            <p:cond delay="1642"/>
                                          </p:stCondLst>
                                        </p:cTn>
                                        <p:tgtEl>
                                          <p:spTgt spid="6"/>
                                        </p:tgtEl>
                                      </p:cBhvr>
                                      <p:to x="100000" y="90000"/>
                                    </p:animScale>
                                    <p:animScale>
                                      <p:cBhvr>
                                        <p:cTn id="40" dur="166" decel="50000">
                                          <p:stCondLst>
                                            <p:cond delay="1668"/>
                                          </p:stCondLst>
                                        </p:cTn>
                                        <p:tgtEl>
                                          <p:spTgt spid="6"/>
                                        </p:tgtEl>
                                      </p:cBhvr>
                                      <p:to x="100000" y="100000"/>
                                    </p:animScale>
                                    <p:animScale>
                                      <p:cBhvr>
                                        <p:cTn id="41" dur="26">
                                          <p:stCondLst>
                                            <p:cond delay="1808"/>
                                          </p:stCondLst>
                                        </p:cTn>
                                        <p:tgtEl>
                                          <p:spTgt spid="6"/>
                                        </p:tgtEl>
                                      </p:cBhvr>
                                      <p:to x="100000" y="95000"/>
                                    </p:animScale>
                                    <p:animScale>
                                      <p:cBhvr>
                                        <p:cTn id="42" dur="166" decel="50000">
                                          <p:stCondLst>
                                            <p:cond delay="1834"/>
                                          </p:stCondLst>
                                        </p:cTn>
                                        <p:tgtEl>
                                          <p:spTgt spid="6"/>
                                        </p:tgtEl>
                                      </p:cBhvr>
                                      <p:to x="100000" y="100000"/>
                                    </p:animScale>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p:cTn id="47" dur="1000" fill="hold"/>
                                        <p:tgtEl>
                                          <p:spTgt spid="8"/>
                                        </p:tgtEl>
                                        <p:attrNameLst>
                                          <p:attrName>ppt_w</p:attrName>
                                        </p:attrNameLst>
                                      </p:cBhvr>
                                      <p:tavLst>
                                        <p:tav tm="0">
                                          <p:val>
                                            <p:fltVal val="0"/>
                                          </p:val>
                                        </p:tav>
                                        <p:tav tm="100000">
                                          <p:val>
                                            <p:strVal val="#ppt_w"/>
                                          </p:val>
                                        </p:tav>
                                      </p:tavLst>
                                    </p:anim>
                                    <p:anim calcmode="lin" valueType="num">
                                      <p:cBhvr>
                                        <p:cTn id="48" dur="1000" fill="hold"/>
                                        <p:tgtEl>
                                          <p:spTgt spid="8"/>
                                        </p:tgtEl>
                                        <p:attrNameLst>
                                          <p:attrName>ppt_h</p:attrName>
                                        </p:attrNameLst>
                                      </p:cBhvr>
                                      <p:tavLst>
                                        <p:tav tm="0">
                                          <p:val>
                                            <p:fltVal val="0"/>
                                          </p:val>
                                        </p:tav>
                                        <p:tav tm="100000">
                                          <p:val>
                                            <p:strVal val="#ppt_h"/>
                                          </p:val>
                                        </p:tav>
                                      </p:tavLst>
                                    </p:anim>
                                    <p:anim calcmode="lin" valueType="num">
                                      <p:cBhvr>
                                        <p:cTn id="49" dur="1000" fill="hold"/>
                                        <p:tgtEl>
                                          <p:spTgt spid="8"/>
                                        </p:tgtEl>
                                        <p:attrNameLst>
                                          <p:attrName>style.rotation</p:attrName>
                                        </p:attrNameLst>
                                      </p:cBhvr>
                                      <p:tavLst>
                                        <p:tav tm="0">
                                          <p:val>
                                            <p:fltVal val="90"/>
                                          </p:val>
                                        </p:tav>
                                        <p:tav tm="100000">
                                          <p:val>
                                            <p:fltVal val="0"/>
                                          </p:val>
                                        </p:tav>
                                      </p:tavLst>
                                    </p:anim>
                                    <p:animEffect transition="in" filter="fade">
                                      <p:cBhvr>
                                        <p:cTn id="50" dur="10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2000"/>
                                        <p:tgtEl>
                                          <p:spTgt spid="10"/>
                                        </p:tgtEl>
                                      </p:cBhvr>
                                    </p:animEffect>
                                    <p:anim calcmode="lin" valueType="num">
                                      <p:cBhvr>
                                        <p:cTn id="56" dur="2000" fill="hold"/>
                                        <p:tgtEl>
                                          <p:spTgt spid="10"/>
                                        </p:tgtEl>
                                        <p:attrNameLst>
                                          <p:attrName>ppt_w</p:attrName>
                                        </p:attrNameLst>
                                      </p:cBhvr>
                                      <p:tavLst>
                                        <p:tav tm="0" fmla="#ppt_w*sin(2.5*pi*$)">
                                          <p:val>
                                            <p:fltVal val="0"/>
                                          </p:val>
                                        </p:tav>
                                        <p:tav tm="100000">
                                          <p:val>
                                            <p:fltVal val="1"/>
                                          </p:val>
                                        </p:tav>
                                      </p:tavLst>
                                    </p:anim>
                                    <p:anim calcmode="lin" valueType="num">
                                      <p:cBhvr>
                                        <p:cTn id="57"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a:t>Visual Studio Code</a:t>
            </a:r>
          </a:p>
        </p:txBody>
      </p:sp>
      <p:sp>
        <p:nvSpPr>
          <p:cNvPr id="4" name="Content Placeholder 3"/>
          <p:cNvSpPr>
            <a:spLocks noGrp="1"/>
          </p:cNvSpPr>
          <p:nvPr>
            <p:ph sz="quarter" idx="1"/>
          </p:nvPr>
        </p:nvSpPr>
        <p:spPr>
          <a:xfrm>
            <a:off x="304800" y="1447800"/>
            <a:ext cx="9296400" cy="5105400"/>
          </a:xfrm>
        </p:spPr>
        <p:txBody>
          <a:bodyPr>
            <a:normAutofit fontScale="92500"/>
          </a:bodyPr>
          <a:lstStyle/>
          <a:p>
            <a:pPr>
              <a:lnSpc>
                <a:spcPct val="150000"/>
              </a:lnSpc>
              <a:spcBef>
                <a:spcPts val="0"/>
              </a:spcBef>
              <a:spcAft>
                <a:spcPts val="1800"/>
              </a:spcAft>
            </a:pPr>
            <a:r>
              <a:rPr lang="en-US" dirty="0" err="1"/>
              <a:t>Kelebihan</a:t>
            </a:r>
            <a:r>
              <a:rPr lang="en-US" dirty="0"/>
              <a:t> </a:t>
            </a:r>
            <a:r>
              <a:rPr lang="en-US" dirty="0" err="1"/>
              <a:t>menggunakan</a:t>
            </a:r>
            <a:r>
              <a:rPr lang="en-US" dirty="0"/>
              <a:t> Visual Studio Code (</a:t>
            </a:r>
            <a:r>
              <a:rPr lang="en-US" dirty="0" err="1"/>
              <a:t>VSCode</a:t>
            </a:r>
            <a:r>
              <a:rPr lang="en-US" dirty="0"/>
              <a:t>) </a:t>
            </a:r>
            <a:r>
              <a:rPr lang="en-US" dirty="0" err="1"/>
              <a:t>adalah</a:t>
            </a:r>
            <a:r>
              <a:rPr lang="en-US" dirty="0"/>
              <a:t>, </a:t>
            </a:r>
            <a:r>
              <a:rPr lang="en-US" dirty="0" err="1"/>
              <a:t>kita</a:t>
            </a:r>
            <a:r>
              <a:rPr lang="en-US" dirty="0"/>
              <a:t> </a:t>
            </a:r>
            <a:r>
              <a:rPr lang="en-US" dirty="0" err="1"/>
              <a:t>boleh</a:t>
            </a:r>
            <a:r>
              <a:rPr lang="en-US" dirty="0"/>
              <a:t> </a:t>
            </a:r>
            <a:r>
              <a:rPr lang="en-US" dirty="0" err="1"/>
              <a:t>memasang</a:t>
            </a:r>
            <a:r>
              <a:rPr lang="en-US" dirty="0"/>
              <a:t> </a:t>
            </a:r>
            <a:r>
              <a:rPr lang="en-US" dirty="0" err="1"/>
              <a:t>beberapa</a:t>
            </a:r>
            <a:r>
              <a:rPr lang="en-US" dirty="0"/>
              <a:t> plugins / extensions yang </a:t>
            </a:r>
            <a:r>
              <a:rPr lang="en-US" dirty="0" err="1"/>
              <a:t>dapat</a:t>
            </a:r>
            <a:r>
              <a:rPr lang="en-US" dirty="0"/>
              <a:t> </a:t>
            </a:r>
            <a:r>
              <a:rPr lang="en-US" dirty="0" err="1"/>
              <a:t>membantu</a:t>
            </a:r>
            <a:r>
              <a:rPr lang="en-US" dirty="0"/>
              <a:t> </a:t>
            </a:r>
            <a:r>
              <a:rPr lang="en-US" dirty="0" err="1"/>
              <a:t>kerja</a:t>
            </a:r>
            <a:r>
              <a:rPr lang="en-US" dirty="0"/>
              <a:t> – </a:t>
            </a:r>
            <a:r>
              <a:rPr lang="en-US" dirty="0" err="1"/>
              <a:t>kerja</a:t>
            </a:r>
            <a:r>
              <a:rPr lang="en-US" dirty="0"/>
              <a:t> </a:t>
            </a:r>
            <a:r>
              <a:rPr lang="en-US" dirty="0" err="1"/>
              <a:t>pembangunan</a:t>
            </a:r>
            <a:r>
              <a:rPr lang="en-US" dirty="0"/>
              <a:t> </a:t>
            </a:r>
            <a:r>
              <a:rPr lang="en-US" dirty="0" err="1"/>
              <a:t>sistem</a:t>
            </a:r>
            <a:r>
              <a:rPr lang="en-US" dirty="0"/>
              <a:t> </a:t>
            </a:r>
            <a:r>
              <a:rPr lang="en-US" dirty="0" err="1"/>
              <a:t>menggunakan</a:t>
            </a:r>
            <a:r>
              <a:rPr lang="en-US" dirty="0"/>
              <a:t> Laravel.</a:t>
            </a:r>
          </a:p>
          <a:p>
            <a:pPr>
              <a:lnSpc>
                <a:spcPct val="150000"/>
              </a:lnSpc>
              <a:spcBef>
                <a:spcPts val="0"/>
              </a:spcBef>
              <a:spcAft>
                <a:spcPts val="1800"/>
              </a:spcAft>
            </a:pPr>
            <a:r>
              <a:rPr lang="en-US" dirty="0"/>
              <a:t>Antara extensions yang </a:t>
            </a:r>
            <a:r>
              <a:rPr lang="en-US" dirty="0" err="1"/>
              <a:t>disyorkan</a:t>
            </a:r>
            <a:r>
              <a:rPr lang="en-US" dirty="0"/>
              <a:t> </a:t>
            </a:r>
            <a:r>
              <a:rPr lang="en-US" dirty="0" err="1"/>
              <a:t>adalah</a:t>
            </a:r>
            <a:r>
              <a:rPr lang="en-US" dirty="0"/>
              <a:t>:</a:t>
            </a:r>
          </a:p>
          <a:p>
            <a:pPr marL="777240" lvl="1" indent="-457200">
              <a:lnSpc>
                <a:spcPct val="150000"/>
              </a:lnSpc>
              <a:spcBef>
                <a:spcPts val="0"/>
              </a:spcBef>
              <a:spcAft>
                <a:spcPts val="1800"/>
              </a:spcAft>
              <a:buFont typeface="+mj-lt"/>
              <a:buAutoNum type="arabicPeriod"/>
            </a:pPr>
            <a:r>
              <a:rPr lang="en-US" dirty="0"/>
              <a:t>Laravel Extension Pack – Ada 12 extensions di </a:t>
            </a:r>
            <a:r>
              <a:rPr lang="en-US" dirty="0" err="1"/>
              <a:t>dalamnya</a:t>
            </a:r>
            <a:endParaRPr lang="en-US" dirty="0"/>
          </a:p>
          <a:p>
            <a:pPr marL="777240" lvl="1" indent="-457200">
              <a:lnSpc>
                <a:spcPct val="150000"/>
              </a:lnSpc>
              <a:spcBef>
                <a:spcPts val="0"/>
              </a:spcBef>
              <a:spcAft>
                <a:spcPts val="1800"/>
              </a:spcAft>
              <a:buFont typeface="+mj-lt"/>
              <a:buAutoNum type="arabicPeriod"/>
            </a:pPr>
            <a:r>
              <a:rPr lang="en-US" dirty="0"/>
              <a:t>PHP Namespace Resolver - </a:t>
            </a:r>
            <a:r>
              <a:rPr lang="en-US" dirty="0" err="1"/>
              <a:t>ianya</a:t>
            </a:r>
            <a:r>
              <a:rPr lang="en-US" dirty="0"/>
              <a:t> </a:t>
            </a:r>
            <a:r>
              <a:rPr lang="en-US" dirty="0" err="1"/>
              <a:t>membantu</a:t>
            </a:r>
            <a:r>
              <a:rPr lang="en-US" dirty="0"/>
              <a:t> </a:t>
            </a:r>
            <a:r>
              <a:rPr lang="en-US" dirty="0" err="1"/>
              <a:t>untuk</a:t>
            </a:r>
            <a:r>
              <a:rPr lang="en-US" dirty="0"/>
              <a:t> import library yang </a:t>
            </a:r>
            <a:r>
              <a:rPr lang="en-US" dirty="0" err="1"/>
              <a:t>diperlukan</a:t>
            </a:r>
            <a:endParaRPr lang="en-US" dirty="0"/>
          </a:p>
          <a:p>
            <a:pPr marL="777240" lvl="1" indent="-457200">
              <a:lnSpc>
                <a:spcPct val="150000"/>
              </a:lnSpc>
              <a:spcBef>
                <a:spcPts val="0"/>
              </a:spcBef>
              <a:spcAft>
                <a:spcPts val="1800"/>
              </a:spcAft>
              <a:buFont typeface="+mj-lt"/>
              <a:buAutoNum type="arabicPeriod"/>
            </a:pPr>
            <a:r>
              <a:rPr lang="en-US" dirty="0"/>
              <a:t>PHP </a:t>
            </a:r>
            <a:r>
              <a:rPr lang="en-US" dirty="0" err="1"/>
              <a:t>Intellisense</a:t>
            </a:r>
            <a:r>
              <a:rPr lang="en-US" dirty="0"/>
              <a:t> - </a:t>
            </a:r>
            <a:r>
              <a:rPr lang="en-US" dirty="0" err="1"/>
              <a:t>ianya</a:t>
            </a:r>
            <a:r>
              <a:rPr lang="en-US" dirty="0"/>
              <a:t> </a:t>
            </a:r>
            <a:r>
              <a:rPr lang="en-US" dirty="0" err="1"/>
              <a:t>membantu</a:t>
            </a:r>
            <a:r>
              <a:rPr lang="en-US" dirty="0"/>
              <a:t> </a:t>
            </a:r>
            <a:r>
              <a:rPr lang="en-US" dirty="0" err="1"/>
              <a:t>dengan</a:t>
            </a:r>
            <a:r>
              <a:rPr lang="en-US" dirty="0"/>
              <a:t> autocomplete yang </a:t>
            </a:r>
            <a:r>
              <a:rPr lang="en-US" dirty="0" err="1"/>
              <a:t>pelbagai</a:t>
            </a:r>
            <a:r>
              <a:rPr lang="en-US" dirty="0"/>
              <a:t> </a:t>
            </a:r>
            <a:r>
              <a:rPr lang="en-US" dirty="0" err="1"/>
              <a:t>untuk</a:t>
            </a:r>
            <a:r>
              <a:rPr lang="en-US" dirty="0"/>
              <a:t> PHP</a:t>
            </a:r>
          </a:p>
          <a:p>
            <a:pPr marL="777240" lvl="1" indent="-457200">
              <a:lnSpc>
                <a:spcPct val="150000"/>
              </a:lnSpc>
              <a:spcBef>
                <a:spcPts val="0"/>
              </a:spcBef>
              <a:spcAft>
                <a:spcPts val="1800"/>
              </a:spcAft>
              <a:buFont typeface="+mj-lt"/>
              <a:buAutoNum type="arabicPeriod"/>
            </a:pPr>
            <a:endParaRPr lang="en-US" dirty="0"/>
          </a:p>
        </p:txBody>
      </p:sp>
    </p:spTree>
    <p:extLst>
      <p:ext uri="{BB962C8B-B14F-4D97-AF65-F5344CB8AC3E}">
        <p14:creationId xmlns:p14="http://schemas.microsoft.com/office/powerpoint/2010/main" val="254084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1000"/>
                                        <p:tgtEl>
                                          <p:spTgt spid="4">
                                            <p:txEl>
                                              <p:pRg st="3" end="3"/>
                                            </p:txEl>
                                          </p:spTgt>
                                        </p:tgtEl>
                                      </p:cBhvr>
                                    </p:animEffect>
                                    <p:anim calcmode="lin" valueType="num">
                                      <p:cBhvr>
                                        <p:cTn id="2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1000"/>
                                        <p:tgtEl>
                                          <p:spTgt spid="4">
                                            <p:txEl>
                                              <p:pRg st="4" end="4"/>
                                            </p:txEl>
                                          </p:spTgt>
                                        </p:tgtEl>
                                      </p:cBhvr>
                                    </p:animEffect>
                                    <p:anim calcmode="lin" valueType="num">
                                      <p:cBhvr>
                                        <p:cTn id="3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a:t>Visual Studio Code</a:t>
            </a:r>
          </a:p>
        </p:txBody>
      </p:sp>
      <p:sp>
        <p:nvSpPr>
          <p:cNvPr id="8" name="TextBox 7">
            <a:extLst>
              <a:ext uri="{FF2B5EF4-FFF2-40B4-BE49-F238E27FC236}">
                <a16:creationId xmlns:a16="http://schemas.microsoft.com/office/drawing/2014/main" id="{7173ABC5-9ED7-4294-9C6C-9044748637C6}"/>
              </a:ext>
            </a:extLst>
          </p:cNvPr>
          <p:cNvSpPr txBox="1"/>
          <p:nvPr/>
        </p:nvSpPr>
        <p:spPr>
          <a:xfrm>
            <a:off x="3067049" y="6092727"/>
            <a:ext cx="3771901" cy="369332"/>
          </a:xfrm>
          <a:prstGeom prst="rect">
            <a:avLst/>
          </a:prstGeom>
          <a:noFill/>
        </p:spPr>
        <p:txBody>
          <a:bodyPr wrap="square" rtlCol="0">
            <a:spAutoFit/>
          </a:bodyPr>
          <a:lstStyle/>
          <a:p>
            <a:pPr algn="ctr"/>
            <a:r>
              <a:rPr lang="en-MY" dirty="0" err="1"/>
              <a:t>Contoh</a:t>
            </a:r>
            <a:r>
              <a:rPr lang="en-MY" dirty="0"/>
              <a:t> VS Code</a:t>
            </a:r>
          </a:p>
        </p:txBody>
      </p:sp>
      <p:pic>
        <p:nvPicPr>
          <p:cNvPr id="6" name="Content Placeholder 5">
            <a:extLst>
              <a:ext uri="{FF2B5EF4-FFF2-40B4-BE49-F238E27FC236}">
                <a16:creationId xmlns:a16="http://schemas.microsoft.com/office/drawing/2014/main" id="{9BCA9B99-D072-4A3D-ACBF-2A0BDE733682}"/>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742949" y="1453320"/>
            <a:ext cx="8420100" cy="4532191"/>
          </a:xfrm>
        </p:spPr>
      </p:pic>
    </p:spTree>
    <p:extLst>
      <p:ext uri="{BB962C8B-B14F-4D97-AF65-F5344CB8AC3E}">
        <p14:creationId xmlns:p14="http://schemas.microsoft.com/office/powerpoint/2010/main" val="340136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6355" y="1752600"/>
            <a:ext cx="6769100" cy="1100665"/>
          </a:xfrm>
        </p:spPr>
        <p:txBody>
          <a:bodyPr>
            <a:normAutofit/>
          </a:bodyPr>
          <a:lstStyle/>
          <a:p>
            <a:r>
              <a:rPr lang="en-US" b="1" dirty="0" err="1">
                <a:latin typeface="Calibri" pitchFamily="34" charset="0"/>
                <a:cs typeface="Calibri" pitchFamily="34" charset="0"/>
              </a:rPr>
              <a:t>Asas</a:t>
            </a:r>
            <a:r>
              <a:rPr lang="en-US" b="1" dirty="0">
                <a:latin typeface="Calibri" pitchFamily="34" charset="0"/>
                <a:cs typeface="Calibri" pitchFamily="34" charset="0"/>
              </a:rPr>
              <a:t> PHP Framework</a:t>
            </a:r>
            <a:endParaRPr lang="en-US" sz="3100" b="1" dirty="0">
              <a:latin typeface="Calibri" pitchFamily="34" charset="0"/>
              <a:cs typeface="Calibri" pitchFamily="34" charset="0"/>
            </a:endParaRPr>
          </a:p>
        </p:txBody>
      </p:sp>
      <p:sp>
        <p:nvSpPr>
          <p:cNvPr id="3" name="TextBox 2"/>
          <p:cNvSpPr txBox="1"/>
          <p:nvPr/>
        </p:nvSpPr>
        <p:spPr>
          <a:xfrm>
            <a:off x="2392809" y="5480540"/>
            <a:ext cx="5056192" cy="461665"/>
          </a:xfrm>
          <a:prstGeom prst="rect">
            <a:avLst/>
          </a:prstGeom>
          <a:noFill/>
        </p:spPr>
        <p:txBody>
          <a:bodyPr wrap="none" rtlCol="0">
            <a:spAutoFit/>
          </a:bodyPr>
          <a:lstStyle/>
          <a:p>
            <a:r>
              <a:rPr lang="en-US" sz="2400" b="1" dirty="0">
                <a:latin typeface="+mj-lt"/>
              </a:rPr>
              <a:t>The PHP Framework For Web Artisans</a:t>
            </a:r>
          </a:p>
        </p:txBody>
      </p:sp>
      <p:pic>
        <p:nvPicPr>
          <p:cNvPr id="6" name="Graphic 5">
            <a:extLst>
              <a:ext uri="{FF2B5EF4-FFF2-40B4-BE49-F238E27FC236}">
                <a16:creationId xmlns:a16="http://schemas.microsoft.com/office/drawing/2014/main" id="{162A2983-4E1F-4B45-BE52-B1C85665DF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825" y="2657252"/>
            <a:ext cx="8896350" cy="3286125"/>
          </a:xfrm>
          <a:prstGeom prst="rect">
            <a:avLst/>
          </a:prstGeom>
        </p:spPr>
      </p:pic>
    </p:spTree>
    <p:extLst>
      <p:ext uri="{BB962C8B-B14F-4D97-AF65-F5344CB8AC3E}">
        <p14:creationId xmlns:p14="http://schemas.microsoft.com/office/powerpoint/2010/main" val="1546661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a:t>Laravel </a:t>
            </a:r>
            <a:r>
              <a:rPr lang="en-US" b="1" dirty="0" err="1"/>
              <a:t>Pertama</a:t>
            </a:r>
            <a:r>
              <a:rPr lang="en-US" b="1" dirty="0"/>
              <a:t> </a:t>
            </a:r>
            <a:r>
              <a:rPr lang="en-US" b="1" dirty="0" err="1"/>
              <a:t>Anda</a:t>
            </a:r>
            <a:r>
              <a:rPr lang="en-US" b="1" dirty="0"/>
              <a:t>!</a:t>
            </a:r>
          </a:p>
        </p:txBody>
      </p:sp>
      <p:sp>
        <p:nvSpPr>
          <p:cNvPr id="4" name="Content Placeholder 3"/>
          <p:cNvSpPr>
            <a:spLocks noGrp="1"/>
          </p:cNvSpPr>
          <p:nvPr>
            <p:ph sz="quarter" idx="1"/>
          </p:nvPr>
        </p:nvSpPr>
        <p:spPr>
          <a:xfrm>
            <a:off x="304800" y="1447800"/>
            <a:ext cx="9296400" cy="5105400"/>
          </a:xfrm>
        </p:spPr>
        <p:txBody>
          <a:bodyPr>
            <a:normAutofit/>
          </a:bodyPr>
          <a:lstStyle/>
          <a:p>
            <a:pPr>
              <a:lnSpc>
                <a:spcPct val="150000"/>
              </a:lnSpc>
              <a:spcBef>
                <a:spcPts val="0"/>
              </a:spcBef>
              <a:spcAft>
                <a:spcPts val="1800"/>
              </a:spcAft>
            </a:pPr>
            <a:r>
              <a:rPr lang="en-US" b="1" dirty="0">
                <a:solidFill>
                  <a:schemeClr val="accent1"/>
                </a:solidFill>
              </a:rPr>
              <a:t>PENTING!</a:t>
            </a:r>
            <a:r>
              <a:rPr lang="en-US" dirty="0"/>
              <a:t> </a:t>
            </a:r>
            <a:r>
              <a:rPr lang="en-US" dirty="0" err="1"/>
              <a:t>Dokumentasi</a:t>
            </a:r>
            <a:r>
              <a:rPr lang="en-US" dirty="0"/>
              <a:t> Laravel yang WAJIB </a:t>
            </a:r>
            <a:r>
              <a:rPr lang="en-US" dirty="0" err="1"/>
              <a:t>kita</a:t>
            </a:r>
            <a:r>
              <a:rPr lang="en-US" dirty="0"/>
              <a:t> </a:t>
            </a:r>
            <a:r>
              <a:rPr lang="en-US" dirty="0" err="1"/>
              <a:t>rujuk</a:t>
            </a:r>
            <a:r>
              <a:rPr lang="en-US" dirty="0"/>
              <a:t> </a:t>
            </a:r>
            <a:r>
              <a:rPr lang="en-US" dirty="0" err="1"/>
              <a:t>setiap</a:t>
            </a:r>
            <a:r>
              <a:rPr lang="en-US" dirty="0"/>
              <a:t> </a:t>
            </a:r>
            <a:r>
              <a:rPr lang="en-US" dirty="0" err="1"/>
              <a:t>masa</a:t>
            </a:r>
            <a:r>
              <a:rPr lang="en-US" dirty="0"/>
              <a:t> </a:t>
            </a:r>
            <a:r>
              <a:rPr lang="en-US" dirty="0" err="1"/>
              <a:t>sewaktu</a:t>
            </a:r>
            <a:r>
              <a:rPr lang="en-US" dirty="0"/>
              <a:t> </a:t>
            </a:r>
            <a:r>
              <a:rPr lang="en-US" dirty="0" err="1"/>
              <a:t>membina</a:t>
            </a:r>
            <a:r>
              <a:rPr lang="en-US" dirty="0"/>
              <a:t> </a:t>
            </a:r>
            <a:r>
              <a:rPr lang="en-US" dirty="0" err="1"/>
              <a:t>aplikasi</a:t>
            </a:r>
            <a:r>
              <a:rPr lang="en-US" dirty="0"/>
              <a:t> </a:t>
            </a:r>
            <a:r>
              <a:rPr lang="en-US" dirty="0" err="1"/>
              <a:t>menggunakan</a:t>
            </a:r>
            <a:r>
              <a:rPr lang="en-US" dirty="0"/>
              <a:t> Laravel </a:t>
            </a:r>
            <a:r>
              <a:rPr lang="en-US" dirty="0" err="1"/>
              <a:t>haruslah</a:t>
            </a:r>
            <a:r>
              <a:rPr lang="en-US" dirty="0"/>
              <a:t> </a:t>
            </a:r>
            <a:r>
              <a:rPr lang="en-US" dirty="0" err="1"/>
              <a:t>dilihat</a:t>
            </a:r>
            <a:r>
              <a:rPr lang="en-US" dirty="0"/>
              <a:t> di </a:t>
            </a:r>
            <a:r>
              <a:rPr lang="en-US" b="1" u="sng" dirty="0">
                <a:solidFill>
                  <a:schemeClr val="accent1"/>
                </a:solidFill>
              </a:rPr>
              <a:t>laravel.com</a:t>
            </a:r>
            <a:r>
              <a:rPr lang="en-US" dirty="0"/>
              <a:t>. </a:t>
            </a:r>
            <a:r>
              <a:rPr lang="en-US" dirty="0" err="1"/>
              <a:t>Ini</a:t>
            </a:r>
            <a:r>
              <a:rPr lang="en-US" dirty="0"/>
              <a:t> </a:t>
            </a:r>
            <a:r>
              <a:rPr lang="en-US" dirty="0" err="1"/>
              <a:t>adalah</a:t>
            </a:r>
            <a:r>
              <a:rPr lang="en-US" dirty="0"/>
              <a:t> KITAB </a:t>
            </a:r>
            <a:r>
              <a:rPr lang="en-US" dirty="0" err="1"/>
              <a:t>utama</a:t>
            </a:r>
            <a:r>
              <a:rPr lang="en-US" dirty="0"/>
              <a:t> </a:t>
            </a:r>
            <a:r>
              <a:rPr lang="en-US" dirty="0" err="1"/>
              <a:t>rujukan</a:t>
            </a:r>
            <a:r>
              <a:rPr lang="en-US" dirty="0"/>
              <a:t> </a:t>
            </a:r>
            <a:r>
              <a:rPr lang="en-US" dirty="0" err="1"/>
              <a:t>kita</a:t>
            </a:r>
            <a:r>
              <a:rPr lang="en-US" dirty="0"/>
              <a:t>.</a:t>
            </a:r>
          </a:p>
          <a:p>
            <a:pPr>
              <a:lnSpc>
                <a:spcPct val="150000"/>
              </a:lnSpc>
              <a:spcBef>
                <a:spcPts val="0"/>
              </a:spcBef>
              <a:spcAft>
                <a:spcPts val="1800"/>
              </a:spcAft>
            </a:pPr>
            <a:r>
              <a:rPr lang="en-US" dirty="0"/>
              <a:t>Kita </a:t>
            </a:r>
            <a:r>
              <a:rPr lang="en-US" dirty="0" err="1"/>
              <a:t>akan</a:t>
            </a:r>
            <a:r>
              <a:rPr lang="en-US" dirty="0"/>
              <a:t> </a:t>
            </a:r>
            <a:r>
              <a:rPr lang="en-US" dirty="0" err="1"/>
              <a:t>menggunakan</a:t>
            </a:r>
            <a:r>
              <a:rPr lang="en-US" dirty="0"/>
              <a:t> </a:t>
            </a:r>
            <a:r>
              <a:rPr lang="en-US" dirty="0" err="1"/>
              <a:t>versi</a:t>
            </a:r>
            <a:r>
              <a:rPr lang="en-US" dirty="0"/>
              <a:t> </a:t>
            </a:r>
            <a:r>
              <a:rPr lang="en-US" dirty="0" err="1"/>
              <a:t>terkini</a:t>
            </a:r>
            <a:r>
              <a:rPr lang="en-US" dirty="0"/>
              <a:t> Laravel.</a:t>
            </a:r>
          </a:p>
          <a:p>
            <a:pPr>
              <a:lnSpc>
                <a:spcPct val="150000"/>
              </a:lnSpc>
              <a:spcBef>
                <a:spcPts val="0"/>
              </a:spcBef>
              <a:spcAft>
                <a:spcPts val="1800"/>
              </a:spcAft>
            </a:pPr>
            <a:r>
              <a:rPr lang="en-US" dirty="0" err="1"/>
              <a:t>Setiap</a:t>
            </a:r>
            <a:r>
              <a:rPr lang="en-US" dirty="0"/>
              <a:t> </a:t>
            </a:r>
            <a:r>
              <a:rPr lang="en-US" dirty="0" err="1"/>
              <a:t>versi</a:t>
            </a:r>
            <a:r>
              <a:rPr lang="en-US" dirty="0"/>
              <a:t> Laravel </a:t>
            </a:r>
            <a:r>
              <a:rPr lang="en-US" dirty="0" err="1"/>
              <a:t>mempunyai</a:t>
            </a:r>
            <a:r>
              <a:rPr lang="en-US" dirty="0"/>
              <a:t> </a:t>
            </a:r>
            <a:r>
              <a:rPr lang="en-US" dirty="0" err="1"/>
              <a:t>keperluan</a:t>
            </a:r>
            <a:r>
              <a:rPr lang="en-US" dirty="0"/>
              <a:t> server yang </a:t>
            </a:r>
            <a:r>
              <a:rPr lang="en-US" dirty="0" err="1"/>
              <a:t>berbeza</a:t>
            </a:r>
            <a:r>
              <a:rPr lang="en-US" dirty="0"/>
              <a:t>. </a:t>
            </a:r>
            <a:r>
              <a:rPr lang="en-US" dirty="0" err="1"/>
              <a:t>Sila</a:t>
            </a:r>
            <a:r>
              <a:rPr lang="en-US" dirty="0"/>
              <a:t> </a:t>
            </a:r>
            <a:r>
              <a:rPr lang="en-US" dirty="0" err="1"/>
              <a:t>semak</a:t>
            </a:r>
            <a:r>
              <a:rPr lang="en-US" dirty="0"/>
              <a:t> di: </a:t>
            </a:r>
            <a:r>
              <a:rPr lang="en-US" dirty="0">
                <a:hlinkClick r:id="rId2"/>
              </a:rPr>
              <a:t>https://laravel.com/docs/</a:t>
            </a:r>
            <a:r>
              <a:rPr lang="en-US" dirty="0"/>
              <a:t> </a:t>
            </a:r>
          </a:p>
        </p:txBody>
      </p:sp>
    </p:spTree>
    <p:extLst>
      <p:ext uri="{BB962C8B-B14F-4D97-AF65-F5344CB8AC3E}">
        <p14:creationId xmlns:p14="http://schemas.microsoft.com/office/powerpoint/2010/main" val="240954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a:t>Laravel </a:t>
            </a:r>
            <a:r>
              <a:rPr lang="en-US" b="1" dirty="0" err="1"/>
              <a:t>Pertama</a:t>
            </a:r>
            <a:r>
              <a:rPr lang="en-US" b="1" dirty="0"/>
              <a:t> </a:t>
            </a:r>
            <a:r>
              <a:rPr lang="en-US" b="1" dirty="0" err="1"/>
              <a:t>Anda</a:t>
            </a:r>
            <a:r>
              <a:rPr lang="en-US" b="1" dirty="0"/>
              <a:t>!</a:t>
            </a:r>
          </a:p>
        </p:txBody>
      </p:sp>
      <p:sp>
        <p:nvSpPr>
          <p:cNvPr id="4" name="Content Placeholder 3"/>
          <p:cNvSpPr>
            <a:spLocks noGrp="1"/>
          </p:cNvSpPr>
          <p:nvPr>
            <p:ph sz="quarter" idx="1"/>
          </p:nvPr>
        </p:nvSpPr>
        <p:spPr>
          <a:xfrm>
            <a:off x="304800" y="1447800"/>
            <a:ext cx="9296400" cy="3581400"/>
          </a:xfrm>
        </p:spPr>
        <p:txBody>
          <a:bodyPr>
            <a:normAutofit lnSpcReduction="10000"/>
          </a:bodyPr>
          <a:lstStyle/>
          <a:p>
            <a:pPr algn="just">
              <a:lnSpc>
                <a:spcPct val="150000"/>
              </a:lnSpc>
              <a:spcBef>
                <a:spcPts val="0"/>
              </a:spcBef>
              <a:spcAft>
                <a:spcPts val="1800"/>
              </a:spcAft>
            </a:pPr>
            <a:r>
              <a:rPr lang="en-US" dirty="0" err="1"/>
              <a:t>Pastikan</a:t>
            </a:r>
            <a:r>
              <a:rPr lang="en-US" dirty="0"/>
              <a:t> Web Server </a:t>
            </a:r>
            <a:r>
              <a:rPr lang="en-US" dirty="0" err="1"/>
              <a:t>aktif</a:t>
            </a:r>
            <a:r>
              <a:rPr lang="en-US" dirty="0"/>
              <a:t> (</a:t>
            </a:r>
            <a:r>
              <a:rPr lang="en-US" b="1" dirty="0" err="1"/>
              <a:t>Laragon</a:t>
            </a:r>
            <a:r>
              <a:rPr lang="en-US" b="1" dirty="0"/>
              <a:t> ~ Start All</a:t>
            </a:r>
            <a:r>
              <a:rPr lang="en-US" dirty="0"/>
              <a:t>).</a:t>
            </a:r>
          </a:p>
          <a:p>
            <a:pPr algn="just">
              <a:lnSpc>
                <a:spcPct val="150000"/>
              </a:lnSpc>
              <a:spcBef>
                <a:spcPts val="0"/>
              </a:spcBef>
              <a:spcAft>
                <a:spcPts val="1800"/>
              </a:spcAft>
            </a:pPr>
            <a:r>
              <a:rPr lang="en-US" dirty="0" err="1"/>
              <a:t>Buka</a:t>
            </a:r>
            <a:r>
              <a:rPr lang="en-US" dirty="0"/>
              <a:t> Terminal yang </a:t>
            </a:r>
            <a:r>
              <a:rPr lang="en-US" dirty="0" err="1"/>
              <a:t>disediakan</a:t>
            </a:r>
            <a:r>
              <a:rPr lang="en-US" dirty="0"/>
              <a:t> Web Server.</a:t>
            </a:r>
          </a:p>
          <a:p>
            <a:pPr lvl="1" algn="just">
              <a:lnSpc>
                <a:spcPct val="150000"/>
              </a:lnSpc>
              <a:spcBef>
                <a:spcPts val="0"/>
              </a:spcBef>
              <a:spcAft>
                <a:spcPts val="1800"/>
              </a:spcAft>
            </a:pPr>
            <a:r>
              <a:rPr lang="en-US" dirty="0"/>
              <a:t>cd (Change Directory) </a:t>
            </a:r>
            <a:r>
              <a:rPr lang="en-US" dirty="0" err="1"/>
              <a:t>ke</a:t>
            </a:r>
            <a:r>
              <a:rPr lang="en-US" dirty="0"/>
              <a:t> </a:t>
            </a:r>
            <a:r>
              <a:rPr lang="en-US" dirty="0" err="1"/>
              <a:t>lokasi</a:t>
            </a:r>
            <a:r>
              <a:rPr lang="en-US" dirty="0"/>
              <a:t> </a:t>
            </a:r>
            <a:r>
              <a:rPr lang="en-US" dirty="0" err="1"/>
              <a:t>pemasangan</a:t>
            </a:r>
            <a:endParaRPr lang="en-US" dirty="0"/>
          </a:p>
          <a:p>
            <a:pPr algn="just">
              <a:lnSpc>
                <a:spcPct val="150000"/>
              </a:lnSpc>
              <a:spcBef>
                <a:spcPts val="0"/>
              </a:spcBef>
              <a:spcAft>
                <a:spcPts val="1800"/>
              </a:spcAft>
            </a:pPr>
            <a:r>
              <a:rPr lang="en-US" dirty="0" err="1"/>
              <a:t>Taipkan</a:t>
            </a:r>
            <a:r>
              <a:rPr lang="en-US" dirty="0"/>
              <a:t> </a:t>
            </a:r>
            <a:r>
              <a:rPr lang="en-US" dirty="0" err="1"/>
              <a:t>arahan</a:t>
            </a:r>
            <a:r>
              <a:rPr lang="en-US" dirty="0"/>
              <a:t> </a:t>
            </a:r>
            <a:r>
              <a:rPr lang="en-US" dirty="0" err="1"/>
              <a:t>berikut</a:t>
            </a:r>
            <a:r>
              <a:rPr lang="en-US" dirty="0"/>
              <a:t> </a:t>
            </a:r>
            <a:r>
              <a:rPr lang="en-US" dirty="0" err="1"/>
              <a:t>dan</a:t>
            </a:r>
            <a:r>
              <a:rPr lang="en-US" dirty="0"/>
              <a:t> </a:t>
            </a:r>
            <a:r>
              <a:rPr lang="en-US" dirty="0" err="1"/>
              <a:t>tunggu</a:t>
            </a:r>
            <a:r>
              <a:rPr lang="en-US" dirty="0"/>
              <a:t> </a:t>
            </a:r>
            <a:r>
              <a:rPr lang="en-US" dirty="0" err="1"/>
              <a:t>sehingga</a:t>
            </a:r>
            <a:r>
              <a:rPr lang="en-US" dirty="0"/>
              <a:t> </a:t>
            </a:r>
            <a:r>
              <a:rPr lang="en-US" dirty="0" err="1"/>
              <a:t>selesai</a:t>
            </a:r>
            <a:r>
              <a:rPr lang="en-US" dirty="0"/>
              <a:t> (</a:t>
            </a:r>
            <a:r>
              <a:rPr lang="en-US" i="1" dirty="0" err="1"/>
              <a:t>sekitar</a:t>
            </a:r>
            <a:r>
              <a:rPr lang="en-US" i="1" dirty="0"/>
              <a:t> 5 – 10 </a:t>
            </a:r>
            <a:r>
              <a:rPr lang="en-US" i="1" dirty="0" err="1"/>
              <a:t>minit</a:t>
            </a:r>
            <a:r>
              <a:rPr lang="en-US" dirty="0"/>
              <a:t>) </a:t>
            </a:r>
            <a:r>
              <a:rPr lang="en-US" dirty="0" err="1"/>
              <a:t>bergantung</a:t>
            </a:r>
            <a:r>
              <a:rPr lang="en-US" dirty="0"/>
              <a:t> </a:t>
            </a:r>
            <a:r>
              <a:rPr lang="en-US" dirty="0" err="1"/>
              <a:t>kepada</a:t>
            </a:r>
            <a:r>
              <a:rPr lang="en-US" dirty="0"/>
              <a:t> </a:t>
            </a:r>
            <a:r>
              <a:rPr lang="en-US" dirty="0" err="1"/>
              <a:t>kelajuan</a:t>
            </a:r>
            <a:r>
              <a:rPr lang="en-US" dirty="0"/>
              <a:t> internet yang </a:t>
            </a:r>
            <a:r>
              <a:rPr lang="en-US" dirty="0" err="1"/>
              <a:t>digunakan</a:t>
            </a:r>
            <a:r>
              <a:rPr lang="en-US" dirty="0"/>
              <a:t>.</a:t>
            </a:r>
          </a:p>
        </p:txBody>
      </p:sp>
      <p:sp>
        <p:nvSpPr>
          <p:cNvPr id="7" name="Rectangle 6"/>
          <p:cNvSpPr/>
          <p:nvPr/>
        </p:nvSpPr>
        <p:spPr>
          <a:xfrm>
            <a:off x="685800" y="5257800"/>
            <a:ext cx="8458200" cy="5334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rPr>
              <a:t>Kaedah </a:t>
            </a:r>
            <a:r>
              <a:rPr lang="en-US" dirty="0" err="1">
                <a:solidFill>
                  <a:schemeClr val="tx1"/>
                </a:solidFill>
                <a:latin typeface="+mj-lt"/>
              </a:rPr>
              <a:t>mencipta</a:t>
            </a:r>
            <a:r>
              <a:rPr lang="en-US" dirty="0">
                <a:solidFill>
                  <a:schemeClr val="tx1"/>
                </a:solidFill>
                <a:latin typeface="+mj-lt"/>
              </a:rPr>
              <a:t> </a:t>
            </a:r>
            <a:r>
              <a:rPr lang="en-US" dirty="0" err="1">
                <a:solidFill>
                  <a:schemeClr val="tx1"/>
                </a:solidFill>
                <a:latin typeface="+mj-lt"/>
              </a:rPr>
              <a:t>projek</a:t>
            </a:r>
            <a:r>
              <a:rPr lang="en-US" dirty="0">
                <a:solidFill>
                  <a:schemeClr val="tx1"/>
                </a:solidFill>
                <a:latin typeface="+mj-lt"/>
              </a:rPr>
              <a:t> </a:t>
            </a:r>
            <a:r>
              <a:rPr lang="en-US" dirty="0" err="1">
                <a:solidFill>
                  <a:schemeClr val="tx1"/>
                </a:solidFill>
                <a:latin typeface="+mj-lt"/>
              </a:rPr>
              <a:t>baru</a:t>
            </a:r>
            <a:r>
              <a:rPr lang="en-US" dirty="0">
                <a:solidFill>
                  <a:schemeClr val="tx1"/>
                </a:solidFill>
                <a:latin typeface="+mj-lt"/>
              </a:rPr>
              <a:t> Laravel</a:t>
            </a:r>
          </a:p>
        </p:txBody>
      </p:sp>
      <p:sp>
        <p:nvSpPr>
          <p:cNvPr id="8" name="Rectangle 7"/>
          <p:cNvSpPr/>
          <p:nvPr/>
        </p:nvSpPr>
        <p:spPr>
          <a:xfrm>
            <a:off x="685800" y="6019800"/>
            <a:ext cx="84582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a:solidFill>
                  <a:schemeClr val="tx1"/>
                </a:solidFill>
                <a:latin typeface="Bell MT" pitchFamily="18" charset="0"/>
              </a:rPr>
              <a:t>composer</a:t>
            </a:r>
            <a:r>
              <a:rPr lang="en-US" sz="2000" spc="100" dirty="0">
                <a:solidFill>
                  <a:schemeClr val="tx1"/>
                </a:solidFill>
                <a:latin typeface="Bell MT" pitchFamily="18" charset="0"/>
              </a:rPr>
              <a:t> </a:t>
            </a:r>
            <a:r>
              <a:rPr lang="en-US" sz="2000" b="1" spc="100" dirty="0">
                <a:solidFill>
                  <a:schemeClr val="tx1"/>
                </a:solidFill>
                <a:latin typeface="Bell MT" pitchFamily="18" charset="0"/>
              </a:rPr>
              <a:t>create-project</a:t>
            </a:r>
            <a:r>
              <a:rPr lang="en-US" sz="2000" spc="100" dirty="0">
                <a:solidFill>
                  <a:schemeClr val="tx1"/>
                </a:solidFill>
                <a:latin typeface="Bell MT" pitchFamily="18" charset="0"/>
              </a:rPr>
              <a:t> </a:t>
            </a:r>
            <a:r>
              <a:rPr lang="en-US" sz="2000" b="1" spc="100" dirty="0" err="1">
                <a:solidFill>
                  <a:srgbClr val="7030A0"/>
                </a:solidFill>
                <a:latin typeface="Bell MT" pitchFamily="18" charset="0"/>
              </a:rPr>
              <a:t>laravel</a:t>
            </a:r>
            <a:r>
              <a:rPr lang="en-US" sz="2000" b="1" spc="100" dirty="0">
                <a:solidFill>
                  <a:srgbClr val="7030A0"/>
                </a:solidFill>
                <a:latin typeface="Bell MT" pitchFamily="18" charset="0"/>
              </a:rPr>
              <a:t>/</a:t>
            </a:r>
            <a:r>
              <a:rPr lang="en-US" sz="2000" b="1" spc="100" dirty="0" err="1">
                <a:solidFill>
                  <a:srgbClr val="7030A0"/>
                </a:solidFill>
                <a:latin typeface="Bell MT" pitchFamily="18" charset="0"/>
              </a:rPr>
              <a:t>laravel</a:t>
            </a:r>
            <a:r>
              <a:rPr lang="en-US" sz="2000" spc="100" dirty="0">
                <a:solidFill>
                  <a:schemeClr val="tx1"/>
                </a:solidFill>
                <a:latin typeface="Bell MT" pitchFamily="18" charset="0"/>
              </a:rPr>
              <a:t> </a:t>
            </a:r>
            <a:r>
              <a:rPr lang="en-US" sz="2000" b="1" spc="100" dirty="0" err="1">
                <a:solidFill>
                  <a:schemeClr val="accent1"/>
                </a:solidFill>
                <a:latin typeface="Bell MT" pitchFamily="18" charset="0"/>
              </a:rPr>
              <a:t>nama-projek</a:t>
            </a:r>
            <a:endParaRPr lang="en-US" sz="2000" b="1" spc="100" dirty="0">
              <a:solidFill>
                <a:schemeClr val="accent1"/>
              </a:solidFill>
              <a:latin typeface="Bell MT" pitchFamily="18" charset="0"/>
            </a:endParaRPr>
          </a:p>
        </p:txBody>
      </p:sp>
      <p:sp>
        <p:nvSpPr>
          <p:cNvPr id="9" name="Rectangle 8"/>
          <p:cNvSpPr/>
          <p:nvPr/>
        </p:nvSpPr>
        <p:spPr>
          <a:xfrm>
            <a:off x="6139543" y="3124200"/>
            <a:ext cx="28194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100" dirty="0">
                <a:solidFill>
                  <a:schemeClr val="tx1"/>
                </a:solidFill>
                <a:latin typeface="Bell MT" pitchFamily="18" charset="0"/>
              </a:rPr>
              <a:t>C:\laragon\www</a:t>
            </a:r>
            <a:endParaRPr lang="en-US" sz="2000" spc="100" dirty="0">
              <a:solidFill>
                <a:schemeClr val="accent1"/>
              </a:solidFill>
              <a:latin typeface="Bell MT" pitchFamily="18" charset="0"/>
            </a:endParaRPr>
          </a:p>
        </p:txBody>
      </p:sp>
    </p:spTree>
    <p:extLst>
      <p:ext uri="{BB962C8B-B14F-4D97-AF65-F5344CB8AC3E}">
        <p14:creationId xmlns:p14="http://schemas.microsoft.com/office/powerpoint/2010/main" val="323005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1000"/>
                                        <p:tgtEl>
                                          <p:spTgt spid="4">
                                            <p:txEl>
                                              <p:pRg st="3" end="3"/>
                                            </p:txEl>
                                          </p:spTgt>
                                        </p:tgtEl>
                                      </p:cBhvr>
                                    </p:animEffect>
                                    <p:anim calcmode="lin" valueType="num">
                                      <p:cBhvr>
                                        <p:cTn id="3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animBg="1"/>
      <p:bldP spid="8"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a:t>Laravel </a:t>
            </a:r>
            <a:r>
              <a:rPr lang="en-US" b="1" dirty="0" err="1"/>
              <a:t>Pertama</a:t>
            </a:r>
            <a:r>
              <a:rPr lang="en-US" b="1" dirty="0"/>
              <a:t> </a:t>
            </a:r>
            <a:r>
              <a:rPr lang="en-US" b="1" dirty="0" err="1"/>
              <a:t>Anda</a:t>
            </a:r>
            <a:r>
              <a:rPr lang="en-US" b="1" dirty="0"/>
              <a:t>!</a:t>
            </a:r>
          </a:p>
        </p:txBody>
      </p:sp>
      <p:sp>
        <p:nvSpPr>
          <p:cNvPr id="4" name="Content Placeholder 3"/>
          <p:cNvSpPr>
            <a:spLocks noGrp="1"/>
          </p:cNvSpPr>
          <p:nvPr>
            <p:ph sz="quarter" idx="1"/>
          </p:nvPr>
        </p:nvSpPr>
        <p:spPr>
          <a:xfrm>
            <a:off x="304800" y="1447800"/>
            <a:ext cx="9296400" cy="5105400"/>
          </a:xfrm>
        </p:spPr>
        <p:txBody>
          <a:bodyPr>
            <a:normAutofit/>
          </a:bodyPr>
          <a:lstStyle/>
          <a:p>
            <a:pPr algn="just">
              <a:lnSpc>
                <a:spcPct val="150000"/>
              </a:lnSpc>
              <a:spcBef>
                <a:spcPts val="0"/>
              </a:spcBef>
              <a:spcAft>
                <a:spcPts val="1800"/>
              </a:spcAft>
            </a:pPr>
            <a:r>
              <a:rPr lang="en-US" dirty="0" err="1"/>
              <a:t>Dimana</a:t>
            </a:r>
            <a:r>
              <a:rPr lang="en-US" dirty="0"/>
              <a:t> </a:t>
            </a:r>
            <a:r>
              <a:rPr lang="en-US" dirty="0" err="1"/>
              <a:t>arahan</a:t>
            </a:r>
            <a:r>
              <a:rPr lang="en-US" dirty="0"/>
              <a:t> yang </a:t>
            </a:r>
            <a:r>
              <a:rPr lang="en-US" dirty="0" err="1"/>
              <a:t>diberikan</a:t>
            </a:r>
            <a:r>
              <a:rPr lang="en-US" dirty="0"/>
              <a:t> </a:t>
            </a:r>
            <a:r>
              <a:rPr lang="en-US" dirty="0" err="1"/>
              <a:t>adalah</a:t>
            </a:r>
            <a:r>
              <a:rPr lang="en-US" dirty="0"/>
              <a:t>:</a:t>
            </a:r>
          </a:p>
        </p:txBody>
      </p:sp>
      <p:sp>
        <p:nvSpPr>
          <p:cNvPr id="8" name="Rectangle 7"/>
          <p:cNvSpPr/>
          <p:nvPr/>
        </p:nvSpPr>
        <p:spPr>
          <a:xfrm>
            <a:off x="671804" y="5029200"/>
            <a:ext cx="8458200" cy="5334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err="1">
                <a:solidFill>
                  <a:schemeClr val="accent1"/>
                </a:solidFill>
                <a:latin typeface="Bell MT" pitchFamily="18" charset="0"/>
              </a:rPr>
              <a:t>nama-projek</a:t>
            </a:r>
            <a:r>
              <a:rPr lang="en-US" sz="2000" spc="100" dirty="0">
                <a:solidFill>
                  <a:schemeClr val="tx1"/>
                </a:solidFill>
                <a:latin typeface="Bell MT" pitchFamily="18" charset="0"/>
                <a:sym typeface="Wingdings" pitchFamily="2" charset="2"/>
              </a:rPr>
              <a:t> </a:t>
            </a:r>
            <a:r>
              <a:rPr lang="en-US" sz="2000" spc="100" dirty="0" err="1">
                <a:solidFill>
                  <a:schemeClr val="tx1"/>
                </a:solidFill>
                <a:latin typeface="Bell MT" pitchFamily="18" charset="0"/>
                <a:sym typeface="Wingdings" pitchFamily="2" charset="2"/>
              </a:rPr>
              <a:t>simpan</a:t>
            </a:r>
            <a:r>
              <a:rPr lang="en-US" sz="2000" spc="100" dirty="0">
                <a:solidFill>
                  <a:schemeClr val="tx1"/>
                </a:solidFill>
                <a:latin typeface="Bell MT" pitchFamily="18" charset="0"/>
                <a:sym typeface="Wingdings" pitchFamily="2" charset="2"/>
              </a:rPr>
              <a:t> Laravel </a:t>
            </a:r>
            <a:r>
              <a:rPr lang="en-US" sz="2000" spc="100" dirty="0" err="1">
                <a:solidFill>
                  <a:schemeClr val="tx1"/>
                </a:solidFill>
                <a:latin typeface="Bell MT" pitchFamily="18" charset="0"/>
                <a:sym typeface="Wingdings" pitchFamily="2" charset="2"/>
              </a:rPr>
              <a:t>ke</a:t>
            </a:r>
            <a:r>
              <a:rPr lang="en-US" sz="2000" spc="100" dirty="0">
                <a:solidFill>
                  <a:schemeClr val="tx1"/>
                </a:solidFill>
                <a:latin typeface="Bell MT" pitchFamily="18" charset="0"/>
                <a:sym typeface="Wingdings" pitchFamily="2" charset="2"/>
              </a:rPr>
              <a:t> </a:t>
            </a:r>
            <a:r>
              <a:rPr lang="en-US" sz="2000" spc="100" dirty="0" err="1">
                <a:solidFill>
                  <a:schemeClr val="tx1"/>
                </a:solidFill>
                <a:latin typeface="Bell MT" pitchFamily="18" charset="0"/>
                <a:sym typeface="Wingdings" pitchFamily="2" charset="2"/>
              </a:rPr>
              <a:t>dalam</a:t>
            </a:r>
            <a:r>
              <a:rPr lang="en-US" sz="2000" spc="100" dirty="0">
                <a:solidFill>
                  <a:schemeClr val="tx1"/>
                </a:solidFill>
                <a:latin typeface="Bell MT" pitchFamily="18" charset="0"/>
                <a:sym typeface="Wingdings" pitchFamily="2" charset="2"/>
              </a:rPr>
              <a:t> folder </a:t>
            </a:r>
            <a:r>
              <a:rPr lang="en-US" sz="2000" spc="100" dirty="0" err="1">
                <a:solidFill>
                  <a:schemeClr val="tx1"/>
                </a:solidFill>
                <a:latin typeface="Bell MT" pitchFamily="18" charset="0"/>
                <a:sym typeface="Wingdings" pitchFamily="2" charset="2"/>
              </a:rPr>
              <a:t>ini</a:t>
            </a:r>
            <a:r>
              <a:rPr lang="en-US" sz="2000" spc="100" dirty="0">
                <a:solidFill>
                  <a:schemeClr val="tx1"/>
                </a:solidFill>
                <a:latin typeface="Bell MT" pitchFamily="18" charset="0"/>
                <a:sym typeface="Wingdings" pitchFamily="2" charset="2"/>
              </a:rPr>
              <a:t> (</a:t>
            </a:r>
            <a:r>
              <a:rPr lang="en-US" sz="2000" spc="100" dirty="0" err="1">
                <a:solidFill>
                  <a:schemeClr val="tx1"/>
                </a:solidFill>
                <a:latin typeface="Bell MT" pitchFamily="18" charset="0"/>
                <a:sym typeface="Wingdings" pitchFamily="2" charset="2"/>
              </a:rPr>
              <a:t>contoh</a:t>
            </a:r>
            <a:r>
              <a:rPr lang="en-US" sz="2000" spc="100" dirty="0">
                <a:solidFill>
                  <a:schemeClr val="tx1"/>
                </a:solidFill>
                <a:latin typeface="Bell MT" pitchFamily="18" charset="0"/>
                <a:sym typeface="Wingdings" pitchFamily="2" charset="2"/>
              </a:rPr>
              <a:t> </a:t>
            </a:r>
            <a:r>
              <a:rPr lang="en-US" sz="2000" spc="100" dirty="0" err="1">
                <a:solidFill>
                  <a:schemeClr val="tx1"/>
                </a:solidFill>
                <a:latin typeface="Bell MT" pitchFamily="18" charset="0"/>
                <a:sym typeface="Wingdings" pitchFamily="2" charset="2"/>
              </a:rPr>
              <a:t>mylaravel</a:t>
            </a:r>
            <a:r>
              <a:rPr lang="en-US" sz="2000" spc="100" dirty="0">
                <a:solidFill>
                  <a:schemeClr val="tx1"/>
                </a:solidFill>
                <a:latin typeface="Bell MT" pitchFamily="18" charset="0"/>
                <a:sym typeface="Wingdings" pitchFamily="2" charset="2"/>
              </a:rPr>
              <a:t>)</a:t>
            </a:r>
            <a:endParaRPr lang="en-US" sz="2000" spc="100" dirty="0">
              <a:solidFill>
                <a:schemeClr val="accent1"/>
              </a:solidFill>
              <a:latin typeface="Bell MT" pitchFamily="18" charset="0"/>
            </a:endParaRPr>
          </a:p>
        </p:txBody>
      </p:sp>
      <p:sp>
        <p:nvSpPr>
          <p:cNvPr id="6" name="Rectangle 5"/>
          <p:cNvSpPr/>
          <p:nvPr/>
        </p:nvSpPr>
        <p:spPr>
          <a:xfrm>
            <a:off x="685800" y="2209800"/>
            <a:ext cx="8458200" cy="5334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a:solidFill>
                  <a:schemeClr val="tx1"/>
                </a:solidFill>
                <a:latin typeface="Bell MT" pitchFamily="18" charset="0"/>
              </a:rPr>
              <a:t>composer</a:t>
            </a:r>
            <a:r>
              <a:rPr lang="en-US" sz="2000" spc="100" dirty="0">
                <a:solidFill>
                  <a:schemeClr val="tx1"/>
                </a:solidFill>
                <a:latin typeface="Bell MT" pitchFamily="18" charset="0"/>
              </a:rPr>
              <a:t> </a:t>
            </a:r>
            <a:r>
              <a:rPr lang="en-US" sz="2000" spc="100" dirty="0">
                <a:solidFill>
                  <a:schemeClr val="tx1"/>
                </a:solidFill>
                <a:latin typeface="Bell MT" pitchFamily="18" charset="0"/>
                <a:sym typeface="Wingdings" pitchFamily="2" charset="2"/>
              </a:rPr>
              <a:t></a:t>
            </a:r>
            <a:r>
              <a:rPr lang="en-US" sz="2000" spc="100" dirty="0">
                <a:solidFill>
                  <a:schemeClr val="tx1"/>
                </a:solidFill>
                <a:latin typeface="Bell MT" pitchFamily="18" charset="0"/>
              </a:rPr>
              <a:t> </a:t>
            </a:r>
            <a:r>
              <a:rPr lang="en-US" sz="2000" spc="100" dirty="0" err="1">
                <a:solidFill>
                  <a:schemeClr val="tx1"/>
                </a:solidFill>
                <a:latin typeface="Bell MT" pitchFamily="18" charset="0"/>
              </a:rPr>
              <a:t>memberi</a:t>
            </a:r>
            <a:r>
              <a:rPr lang="en-US" sz="2000" spc="100" dirty="0">
                <a:solidFill>
                  <a:schemeClr val="tx1"/>
                </a:solidFill>
                <a:latin typeface="Bell MT" pitchFamily="18" charset="0"/>
              </a:rPr>
              <a:t> </a:t>
            </a:r>
            <a:r>
              <a:rPr lang="en-US" sz="2000" spc="100" dirty="0" err="1">
                <a:solidFill>
                  <a:schemeClr val="tx1"/>
                </a:solidFill>
                <a:latin typeface="Bell MT" pitchFamily="18" charset="0"/>
              </a:rPr>
              <a:t>arahan</a:t>
            </a:r>
            <a:r>
              <a:rPr lang="en-US" sz="2000" spc="100" dirty="0">
                <a:solidFill>
                  <a:schemeClr val="tx1"/>
                </a:solidFill>
                <a:latin typeface="Bell MT" pitchFamily="18" charset="0"/>
              </a:rPr>
              <a:t> </a:t>
            </a:r>
            <a:r>
              <a:rPr lang="en-US" sz="2000" spc="100" dirty="0" err="1">
                <a:solidFill>
                  <a:schemeClr val="tx1"/>
                </a:solidFill>
                <a:latin typeface="Bell MT" pitchFamily="18" charset="0"/>
              </a:rPr>
              <a:t>kepada</a:t>
            </a:r>
            <a:r>
              <a:rPr lang="en-US" sz="2000" spc="100" dirty="0">
                <a:solidFill>
                  <a:schemeClr val="tx1"/>
                </a:solidFill>
                <a:latin typeface="Bell MT" pitchFamily="18" charset="0"/>
              </a:rPr>
              <a:t> </a:t>
            </a:r>
            <a:r>
              <a:rPr lang="en-US" sz="2000" spc="100" dirty="0" err="1">
                <a:solidFill>
                  <a:schemeClr val="tx1"/>
                </a:solidFill>
                <a:latin typeface="Bell MT" pitchFamily="18" charset="0"/>
              </a:rPr>
              <a:t>perisian</a:t>
            </a:r>
            <a:r>
              <a:rPr lang="en-US" sz="2000" spc="100" dirty="0">
                <a:solidFill>
                  <a:schemeClr val="tx1"/>
                </a:solidFill>
                <a:latin typeface="Bell MT" pitchFamily="18" charset="0"/>
              </a:rPr>
              <a:t> composer</a:t>
            </a:r>
            <a:endParaRPr lang="en-US" sz="2000" spc="100" dirty="0">
              <a:solidFill>
                <a:schemeClr val="accent1"/>
              </a:solidFill>
              <a:latin typeface="Bell MT" pitchFamily="18" charset="0"/>
            </a:endParaRPr>
          </a:p>
        </p:txBody>
      </p:sp>
      <p:sp>
        <p:nvSpPr>
          <p:cNvPr id="9" name="Rectangle 8"/>
          <p:cNvSpPr/>
          <p:nvPr/>
        </p:nvSpPr>
        <p:spPr>
          <a:xfrm>
            <a:off x="685800" y="3048000"/>
            <a:ext cx="8458200" cy="5334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a:solidFill>
                  <a:schemeClr val="tx1"/>
                </a:solidFill>
                <a:latin typeface="Bell MT" pitchFamily="18" charset="0"/>
              </a:rPr>
              <a:t>create-project</a:t>
            </a:r>
            <a:r>
              <a:rPr lang="en-US" sz="2000" spc="100" dirty="0">
                <a:solidFill>
                  <a:schemeClr val="tx1"/>
                </a:solidFill>
                <a:latin typeface="Bell MT" pitchFamily="18" charset="0"/>
              </a:rPr>
              <a:t> </a:t>
            </a:r>
            <a:r>
              <a:rPr lang="en-US" sz="2000" spc="100" dirty="0">
                <a:solidFill>
                  <a:schemeClr val="tx1"/>
                </a:solidFill>
                <a:latin typeface="Bell MT" pitchFamily="18" charset="0"/>
                <a:sym typeface="Wingdings" pitchFamily="2" charset="2"/>
              </a:rPr>
              <a:t></a:t>
            </a:r>
            <a:r>
              <a:rPr lang="en-US" sz="2000" spc="100" dirty="0">
                <a:solidFill>
                  <a:schemeClr val="tx1"/>
                </a:solidFill>
                <a:latin typeface="Bell MT" pitchFamily="18" charset="0"/>
              </a:rPr>
              <a:t> </a:t>
            </a:r>
            <a:r>
              <a:rPr lang="en-US" sz="2000" spc="100" dirty="0" err="1">
                <a:solidFill>
                  <a:schemeClr val="tx1"/>
                </a:solidFill>
                <a:latin typeface="Bell MT" pitchFamily="18" charset="0"/>
              </a:rPr>
              <a:t>bina</a:t>
            </a:r>
            <a:r>
              <a:rPr lang="en-US" sz="2000" spc="100" dirty="0">
                <a:solidFill>
                  <a:schemeClr val="tx1"/>
                </a:solidFill>
                <a:latin typeface="Bell MT" pitchFamily="18" charset="0"/>
              </a:rPr>
              <a:t> / </a:t>
            </a:r>
            <a:r>
              <a:rPr lang="en-US" sz="2000" spc="100" dirty="0" err="1">
                <a:solidFill>
                  <a:schemeClr val="tx1"/>
                </a:solidFill>
                <a:latin typeface="Bell MT" pitchFamily="18" charset="0"/>
              </a:rPr>
              <a:t>cipta</a:t>
            </a:r>
            <a:r>
              <a:rPr lang="en-US" sz="2000" spc="100" dirty="0">
                <a:solidFill>
                  <a:schemeClr val="tx1"/>
                </a:solidFill>
                <a:latin typeface="Bell MT" pitchFamily="18" charset="0"/>
              </a:rPr>
              <a:t> </a:t>
            </a:r>
            <a:r>
              <a:rPr lang="en-US" sz="2000" spc="100" dirty="0" err="1">
                <a:solidFill>
                  <a:schemeClr val="tx1"/>
                </a:solidFill>
                <a:latin typeface="Bell MT" pitchFamily="18" charset="0"/>
              </a:rPr>
              <a:t>projek</a:t>
            </a:r>
            <a:r>
              <a:rPr lang="en-US" sz="2000" spc="100" dirty="0">
                <a:solidFill>
                  <a:schemeClr val="tx1"/>
                </a:solidFill>
                <a:latin typeface="Bell MT" pitchFamily="18" charset="0"/>
              </a:rPr>
              <a:t> </a:t>
            </a:r>
            <a:r>
              <a:rPr lang="en-US" sz="2000" spc="100" dirty="0" err="1">
                <a:solidFill>
                  <a:schemeClr val="tx1"/>
                </a:solidFill>
                <a:latin typeface="Bell MT" pitchFamily="18" charset="0"/>
              </a:rPr>
              <a:t>baru</a:t>
            </a:r>
            <a:endParaRPr lang="en-US" sz="2000" spc="100" dirty="0">
              <a:solidFill>
                <a:schemeClr val="accent1"/>
              </a:solidFill>
              <a:latin typeface="Bell MT" pitchFamily="18" charset="0"/>
            </a:endParaRPr>
          </a:p>
        </p:txBody>
      </p:sp>
      <p:sp>
        <p:nvSpPr>
          <p:cNvPr id="11" name="Rectangle 10"/>
          <p:cNvSpPr/>
          <p:nvPr/>
        </p:nvSpPr>
        <p:spPr>
          <a:xfrm>
            <a:off x="671804" y="3886200"/>
            <a:ext cx="8458200" cy="8382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err="1">
                <a:solidFill>
                  <a:srgbClr val="7030A0"/>
                </a:solidFill>
                <a:latin typeface="Bell MT" pitchFamily="18" charset="0"/>
              </a:rPr>
              <a:t>laravel</a:t>
            </a:r>
            <a:r>
              <a:rPr lang="en-US" sz="2000" b="1" spc="100" dirty="0">
                <a:solidFill>
                  <a:srgbClr val="7030A0"/>
                </a:solidFill>
                <a:latin typeface="Bell MT" pitchFamily="18" charset="0"/>
              </a:rPr>
              <a:t>/</a:t>
            </a:r>
            <a:r>
              <a:rPr lang="en-US" sz="2000" b="1" spc="100" dirty="0" err="1">
                <a:solidFill>
                  <a:srgbClr val="7030A0"/>
                </a:solidFill>
                <a:latin typeface="Bell MT" pitchFamily="18" charset="0"/>
              </a:rPr>
              <a:t>laravel</a:t>
            </a:r>
            <a:r>
              <a:rPr lang="en-US" sz="2000" spc="100" dirty="0">
                <a:solidFill>
                  <a:schemeClr val="tx1"/>
                </a:solidFill>
                <a:latin typeface="Bell MT" pitchFamily="18" charset="0"/>
              </a:rPr>
              <a:t> </a:t>
            </a:r>
            <a:r>
              <a:rPr lang="en-US" sz="2000" spc="100" dirty="0">
                <a:solidFill>
                  <a:schemeClr val="tx1"/>
                </a:solidFill>
                <a:latin typeface="Bell MT" pitchFamily="18" charset="0"/>
                <a:sym typeface="Wingdings" pitchFamily="2" charset="2"/>
              </a:rPr>
              <a:t>download </a:t>
            </a:r>
            <a:r>
              <a:rPr lang="en-US" sz="2000" spc="100" dirty="0" err="1">
                <a:solidFill>
                  <a:schemeClr val="tx1"/>
                </a:solidFill>
                <a:latin typeface="Bell MT" pitchFamily="18" charset="0"/>
                <a:sym typeface="Wingdings" pitchFamily="2" charset="2"/>
              </a:rPr>
              <a:t>projek</a:t>
            </a:r>
            <a:r>
              <a:rPr lang="en-US" sz="2000" spc="100" dirty="0">
                <a:solidFill>
                  <a:schemeClr val="tx1"/>
                </a:solidFill>
                <a:latin typeface="Bell MT" pitchFamily="18" charset="0"/>
                <a:sym typeface="Wingdings" pitchFamily="2" charset="2"/>
              </a:rPr>
              <a:t> </a:t>
            </a:r>
            <a:r>
              <a:rPr lang="en-US" sz="2000" spc="100" dirty="0" err="1">
                <a:solidFill>
                  <a:schemeClr val="tx1"/>
                </a:solidFill>
                <a:latin typeface="Bell MT" pitchFamily="18" charset="0"/>
                <a:sym typeface="Wingdings" pitchFamily="2" charset="2"/>
              </a:rPr>
              <a:t>dari</a:t>
            </a:r>
            <a:r>
              <a:rPr lang="en-US" sz="2000" spc="100" dirty="0">
                <a:solidFill>
                  <a:schemeClr val="tx1"/>
                </a:solidFill>
                <a:latin typeface="Bell MT" pitchFamily="18" charset="0"/>
                <a:sym typeface="Wingdings" pitchFamily="2" charset="2"/>
              </a:rPr>
              <a:t> </a:t>
            </a:r>
            <a:r>
              <a:rPr lang="en-US" sz="2000" spc="100" dirty="0">
                <a:solidFill>
                  <a:schemeClr val="tx1"/>
                </a:solidFill>
                <a:latin typeface="Bell MT" pitchFamily="18" charset="0"/>
                <a:sym typeface="Wingdings" pitchFamily="2" charset="2"/>
                <a:hlinkClick r:id="rId2"/>
              </a:rPr>
              <a:t>https://packagist.org/packages/laravel/laravel</a:t>
            </a:r>
            <a:r>
              <a:rPr lang="en-US" sz="2000" spc="100" dirty="0">
                <a:solidFill>
                  <a:schemeClr val="tx1"/>
                </a:solidFill>
                <a:latin typeface="Bell MT" pitchFamily="18" charset="0"/>
                <a:sym typeface="Wingdings" pitchFamily="2" charset="2"/>
              </a:rPr>
              <a:t> </a:t>
            </a:r>
            <a:endParaRPr lang="en-US" sz="2000" spc="100" dirty="0">
              <a:solidFill>
                <a:schemeClr val="accent1"/>
              </a:solidFill>
              <a:latin typeface="Bell MT" pitchFamily="18" charset="0"/>
            </a:endParaRPr>
          </a:p>
        </p:txBody>
      </p:sp>
    </p:spTree>
    <p:extLst>
      <p:ext uri="{BB962C8B-B14F-4D97-AF65-F5344CB8AC3E}">
        <p14:creationId xmlns:p14="http://schemas.microsoft.com/office/powerpoint/2010/main" val="201390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ircle(in)">
                                      <p:cBhvr>
                                        <p:cTn id="24" dur="2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heel(1)">
                                      <p:cBhvr>
                                        <p:cTn id="2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animBg="1"/>
      <p:bldP spid="6" grpId="0" animBg="1"/>
      <p:bldP spid="9" grpId="0" animBg="1"/>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a:t>Laravel </a:t>
            </a:r>
            <a:r>
              <a:rPr lang="en-US" b="1" dirty="0" err="1"/>
              <a:t>Pertama</a:t>
            </a:r>
            <a:r>
              <a:rPr lang="en-US" b="1" dirty="0"/>
              <a:t> </a:t>
            </a:r>
            <a:r>
              <a:rPr lang="en-US" b="1" dirty="0" err="1"/>
              <a:t>Anda</a:t>
            </a:r>
            <a:r>
              <a:rPr lang="en-US" b="1" dirty="0"/>
              <a:t>!</a:t>
            </a:r>
          </a:p>
        </p:txBody>
      </p:sp>
      <p:pic>
        <p:nvPicPr>
          <p:cNvPr id="7" name="Content Placeholder 6"/>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09600" y="1447800"/>
            <a:ext cx="8686800" cy="5078718"/>
          </a:xfrm>
        </p:spPr>
      </p:pic>
    </p:spTree>
    <p:extLst>
      <p:ext uri="{BB962C8B-B14F-4D97-AF65-F5344CB8AC3E}">
        <p14:creationId xmlns:p14="http://schemas.microsoft.com/office/powerpoint/2010/main" val="7904288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a:t>Laravel </a:t>
            </a:r>
            <a:r>
              <a:rPr lang="en-US" b="1" dirty="0" err="1"/>
              <a:t>Pertama</a:t>
            </a:r>
            <a:r>
              <a:rPr lang="en-US" b="1" dirty="0"/>
              <a:t> </a:t>
            </a:r>
            <a:r>
              <a:rPr lang="en-US" b="1" dirty="0" err="1"/>
              <a:t>Anda</a:t>
            </a:r>
            <a:r>
              <a:rPr lang="en-US" b="1" dirty="0"/>
              <a:t>!</a:t>
            </a:r>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09600" y="1447800"/>
            <a:ext cx="8686800" cy="5078718"/>
          </a:xfrm>
        </p:spPr>
      </p:pic>
    </p:spTree>
    <p:extLst>
      <p:ext uri="{BB962C8B-B14F-4D97-AF65-F5344CB8AC3E}">
        <p14:creationId xmlns:p14="http://schemas.microsoft.com/office/powerpoint/2010/main" val="361662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a:t>Laravel </a:t>
            </a:r>
            <a:r>
              <a:rPr lang="en-US" b="1" dirty="0" err="1"/>
              <a:t>Pertama</a:t>
            </a:r>
            <a:r>
              <a:rPr lang="en-US" b="1" dirty="0"/>
              <a:t> </a:t>
            </a:r>
            <a:r>
              <a:rPr lang="en-US" b="1" dirty="0" err="1"/>
              <a:t>Anda</a:t>
            </a:r>
            <a:r>
              <a:rPr lang="en-US" b="1" dirty="0"/>
              <a:t>!</a:t>
            </a:r>
          </a:p>
        </p:txBody>
      </p:sp>
      <p:sp>
        <p:nvSpPr>
          <p:cNvPr id="4" name="Content Placeholder 3"/>
          <p:cNvSpPr>
            <a:spLocks noGrp="1"/>
          </p:cNvSpPr>
          <p:nvPr>
            <p:ph sz="quarter" idx="1"/>
          </p:nvPr>
        </p:nvSpPr>
        <p:spPr>
          <a:xfrm>
            <a:off x="304800" y="1447800"/>
            <a:ext cx="9296400" cy="5105400"/>
          </a:xfrm>
        </p:spPr>
        <p:txBody>
          <a:bodyPr>
            <a:normAutofit/>
          </a:bodyPr>
          <a:lstStyle/>
          <a:p>
            <a:pPr algn="just">
              <a:lnSpc>
                <a:spcPct val="150000"/>
              </a:lnSpc>
              <a:spcBef>
                <a:spcPts val="0"/>
              </a:spcBef>
              <a:spcAft>
                <a:spcPts val="1800"/>
              </a:spcAft>
            </a:pPr>
            <a:r>
              <a:rPr lang="en-US" dirty="0"/>
              <a:t>Apabila Composer </a:t>
            </a:r>
            <a:r>
              <a:rPr lang="en-US" dirty="0" err="1"/>
              <a:t>selesai</a:t>
            </a:r>
            <a:r>
              <a:rPr lang="en-US" dirty="0"/>
              <a:t> </a:t>
            </a:r>
            <a:r>
              <a:rPr lang="en-US" dirty="0" err="1"/>
              <a:t>memuat</a:t>
            </a:r>
            <a:r>
              <a:rPr lang="en-US" dirty="0"/>
              <a:t> </a:t>
            </a:r>
            <a:r>
              <a:rPr lang="en-US" dirty="0" err="1"/>
              <a:t>turun</a:t>
            </a:r>
            <a:r>
              <a:rPr lang="en-US" dirty="0"/>
              <a:t> Laravel, </a:t>
            </a:r>
            <a:r>
              <a:rPr lang="en-US" dirty="0" err="1"/>
              <a:t>kita</a:t>
            </a:r>
            <a:r>
              <a:rPr lang="en-US" dirty="0"/>
              <a:t> </a:t>
            </a:r>
            <a:r>
              <a:rPr lang="en-US" dirty="0" err="1"/>
              <a:t>seharusnya</a:t>
            </a:r>
            <a:r>
              <a:rPr lang="en-US" dirty="0"/>
              <a:t> </a:t>
            </a:r>
            <a:r>
              <a:rPr lang="en-US" dirty="0" err="1"/>
              <a:t>dapat</a:t>
            </a:r>
            <a:r>
              <a:rPr lang="en-US" dirty="0"/>
              <a:t> </a:t>
            </a:r>
            <a:r>
              <a:rPr lang="en-US" dirty="0" err="1"/>
              <a:t>melihat</a:t>
            </a:r>
            <a:r>
              <a:rPr lang="en-US" dirty="0"/>
              <a:t> </a:t>
            </a:r>
            <a:r>
              <a:rPr lang="en-US" dirty="0" err="1"/>
              <a:t>nama</a:t>
            </a:r>
            <a:r>
              <a:rPr lang="en-US" dirty="0"/>
              <a:t> folder </a:t>
            </a:r>
            <a:r>
              <a:rPr lang="en-US" dirty="0" err="1"/>
              <a:t>projek</a:t>
            </a:r>
            <a:r>
              <a:rPr lang="en-US" dirty="0"/>
              <a:t> yang </a:t>
            </a:r>
            <a:r>
              <a:rPr lang="en-US" dirty="0" err="1"/>
              <a:t>ditetapkan</a:t>
            </a:r>
            <a:r>
              <a:rPr lang="en-US" dirty="0"/>
              <a:t> (Contoh: </a:t>
            </a:r>
            <a:r>
              <a:rPr lang="en-US" dirty="0" err="1"/>
              <a:t>mylaravel</a:t>
            </a:r>
            <a:r>
              <a:rPr lang="en-US" dirty="0"/>
              <a:t>).</a:t>
            </a:r>
          </a:p>
          <a:p>
            <a:pPr algn="just">
              <a:lnSpc>
                <a:spcPct val="150000"/>
              </a:lnSpc>
              <a:spcBef>
                <a:spcPts val="0"/>
              </a:spcBef>
              <a:spcAft>
                <a:spcPts val="1800"/>
              </a:spcAft>
            </a:pPr>
            <a:r>
              <a:rPr lang="en-US" dirty="0"/>
              <a:t>Folder </a:t>
            </a:r>
            <a:r>
              <a:rPr lang="en-US" dirty="0" err="1"/>
              <a:t>projek</a:t>
            </a:r>
            <a:r>
              <a:rPr lang="en-US" dirty="0"/>
              <a:t> </a:t>
            </a:r>
            <a:r>
              <a:rPr lang="en-US" dirty="0" err="1"/>
              <a:t>tersebut</a:t>
            </a:r>
            <a:r>
              <a:rPr lang="en-US" dirty="0"/>
              <a:t> </a:t>
            </a:r>
            <a:r>
              <a:rPr lang="en-US" dirty="0" err="1"/>
              <a:t>boleh</a:t>
            </a:r>
            <a:r>
              <a:rPr lang="en-US" dirty="0"/>
              <a:t> </a:t>
            </a:r>
            <a:r>
              <a:rPr lang="en-US" dirty="0" err="1"/>
              <a:t>dilihat</a:t>
            </a:r>
            <a:r>
              <a:rPr lang="en-US" dirty="0"/>
              <a:t> </a:t>
            </a:r>
            <a:r>
              <a:rPr lang="en-US" dirty="0" err="1"/>
              <a:t>pada</a:t>
            </a:r>
            <a:r>
              <a:rPr lang="en-US" dirty="0"/>
              <a:t> </a:t>
            </a:r>
            <a:r>
              <a:rPr lang="en-US" dirty="0" err="1"/>
              <a:t>lokasi</a:t>
            </a:r>
            <a:r>
              <a:rPr lang="en-US" dirty="0"/>
              <a:t> </a:t>
            </a:r>
            <a:r>
              <a:rPr lang="en-US" dirty="0" err="1"/>
              <a:t>pemasangan</a:t>
            </a:r>
            <a:r>
              <a:rPr lang="en-US" dirty="0"/>
              <a:t> yang </a:t>
            </a:r>
            <a:r>
              <a:rPr lang="en-US" dirty="0" err="1"/>
              <a:t>ditetapkan</a:t>
            </a:r>
            <a:r>
              <a:rPr lang="en-US" dirty="0"/>
              <a:t> </a:t>
            </a:r>
            <a:r>
              <a:rPr lang="en-US" dirty="0" err="1"/>
              <a:t>iaitu</a:t>
            </a:r>
            <a:endParaRPr lang="en-US" dirty="0"/>
          </a:p>
          <a:p>
            <a:pPr algn="just">
              <a:lnSpc>
                <a:spcPct val="150000"/>
              </a:lnSpc>
              <a:spcBef>
                <a:spcPts val="0"/>
              </a:spcBef>
              <a:spcAft>
                <a:spcPts val="1800"/>
              </a:spcAft>
            </a:pPr>
            <a:r>
              <a:rPr lang="en-US" dirty="0"/>
              <a:t>Di </a:t>
            </a:r>
            <a:r>
              <a:rPr lang="en-US" dirty="0" err="1"/>
              <a:t>dalam</a:t>
            </a:r>
            <a:r>
              <a:rPr lang="en-US" dirty="0"/>
              <a:t> folder </a:t>
            </a:r>
            <a:r>
              <a:rPr lang="en-US" dirty="0" err="1"/>
              <a:t>projek</a:t>
            </a:r>
            <a:r>
              <a:rPr lang="en-US" dirty="0"/>
              <a:t> </a:t>
            </a:r>
            <a:r>
              <a:rPr lang="en-US" dirty="0" err="1"/>
              <a:t>tersebut</a:t>
            </a:r>
            <a:r>
              <a:rPr lang="en-US" dirty="0"/>
              <a:t>, </a:t>
            </a:r>
            <a:r>
              <a:rPr lang="en-US" dirty="0" err="1"/>
              <a:t>kita</a:t>
            </a:r>
            <a:r>
              <a:rPr lang="en-US" dirty="0"/>
              <a:t> </a:t>
            </a:r>
            <a:r>
              <a:rPr lang="en-US" dirty="0" err="1"/>
              <a:t>akan</a:t>
            </a:r>
            <a:r>
              <a:rPr lang="en-US" dirty="0"/>
              <a:t> </a:t>
            </a:r>
            <a:r>
              <a:rPr lang="en-US" dirty="0" err="1"/>
              <a:t>mendapati</a:t>
            </a:r>
            <a:r>
              <a:rPr lang="en-US" dirty="0"/>
              <a:t> fail – fail </a:t>
            </a:r>
            <a:r>
              <a:rPr lang="en-US" dirty="0" err="1"/>
              <a:t>serta</a:t>
            </a:r>
            <a:r>
              <a:rPr lang="en-US" dirty="0"/>
              <a:t> folder yang </a:t>
            </a:r>
            <a:r>
              <a:rPr lang="en-US" dirty="0" err="1"/>
              <a:t>pelbagai</a:t>
            </a:r>
            <a:r>
              <a:rPr lang="en-US" dirty="0"/>
              <a:t> yang </a:t>
            </a:r>
            <a:r>
              <a:rPr lang="en-US" dirty="0" err="1"/>
              <a:t>mana</a:t>
            </a:r>
            <a:r>
              <a:rPr lang="en-US" dirty="0"/>
              <a:t> </a:t>
            </a:r>
            <a:r>
              <a:rPr lang="en-US" dirty="0" err="1"/>
              <a:t>ia</a:t>
            </a:r>
            <a:r>
              <a:rPr lang="en-US" dirty="0"/>
              <a:t> </a:t>
            </a:r>
            <a:r>
              <a:rPr lang="en-US" dirty="0" err="1"/>
              <a:t>adalah</a:t>
            </a:r>
            <a:r>
              <a:rPr lang="en-US" dirty="0"/>
              <a:t> </a:t>
            </a:r>
            <a:r>
              <a:rPr lang="en-US" dirty="0" err="1"/>
              <a:t>merupakan</a:t>
            </a:r>
            <a:r>
              <a:rPr lang="en-US" dirty="0"/>
              <a:t> PHP Framework Laravel yang </a:t>
            </a:r>
            <a:r>
              <a:rPr lang="en-US" dirty="0" err="1"/>
              <a:t>dimuat</a:t>
            </a:r>
            <a:r>
              <a:rPr lang="en-US" dirty="0"/>
              <a:t> </a:t>
            </a:r>
            <a:r>
              <a:rPr lang="en-US" dirty="0" err="1"/>
              <a:t>turun</a:t>
            </a:r>
            <a:r>
              <a:rPr lang="en-US" dirty="0"/>
              <a:t>.</a:t>
            </a:r>
          </a:p>
        </p:txBody>
      </p:sp>
      <p:sp>
        <p:nvSpPr>
          <p:cNvPr id="5" name="Rectangle 4"/>
          <p:cNvSpPr/>
          <p:nvPr/>
        </p:nvSpPr>
        <p:spPr>
          <a:xfrm>
            <a:off x="2667000" y="3581400"/>
            <a:ext cx="28194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100" dirty="0">
                <a:solidFill>
                  <a:schemeClr val="tx1"/>
                </a:solidFill>
                <a:latin typeface="Bell MT" pitchFamily="18" charset="0"/>
              </a:rPr>
              <a:t>C:\laragon\www</a:t>
            </a:r>
            <a:endParaRPr lang="en-US" sz="2000" spc="100" dirty="0">
              <a:solidFill>
                <a:schemeClr val="accent1"/>
              </a:solidFill>
              <a:latin typeface="Bell MT" pitchFamily="18" charset="0"/>
            </a:endParaRPr>
          </a:p>
        </p:txBody>
      </p:sp>
    </p:spTree>
    <p:extLst>
      <p:ext uri="{BB962C8B-B14F-4D97-AF65-F5344CB8AC3E}">
        <p14:creationId xmlns:p14="http://schemas.microsoft.com/office/powerpoint/2010/main" val="212788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1000"/>
                                        <p:tgtEl>
                                          <p:spTgt spid="4">
                                            <p:txEl>
                                              <p:pRg st="2" end="2"/>
                                            </p:txEl>
                                          </p:spTgt>
                                        </p:tgtEl>
                                      </p:cBhvr>
                                    </p:animEffect>
                                    <p:anim calcmode="lin" valueType="num">
                                      <p:cBhvr>
                                        <p:cTn id="2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Akses</a:t>
            </a:r>
            <a:r>
              <a:rPr lang="en-US" b="1" dirty="0"/>
              <a:t> </a:t>
            </a:r>
            <a:r>
              <a:rPr lang="en-US" b="1" dirty="0" err="1"/>
              <a:t>ke</a:t>
            </a:r>
            <a:r>
              <a:rPr lang="en-US" b="1" dirty="0"/>
              <a:t> Laravel </a:t>
            </a:r>
            <a:r>
              <a:rPr lang="en-US" b="1" dirty="0" err="1"/>
              <a:t>Anda</a:t>
            </a:r>
            <a:r>
              <a:rPr lang="en-US" b="1" dirty="0"/>
              <a:t>!</a:t>
            </a:r>
          </a:p>
        </p:txBody>
      </p:sp>
      <p:sp>
        <p:nvSpPr>
          <p:cNvPr id="4" name="Content Placeholder 3"/>
          <p:cNvSpPr>
            <a:spLocks noGrp="1"/>
          </p:cNvSpPr>
          <p:nvPr>
            <p:ph sz="quarter" idx="1"/>
          </p:nvPr>
        </p:nvSpPr>
        <p:spPr>
          <a:xfrm>
            <a:off x="304800" y="1447800"/>
            <a:ext cx="9296400" cy="5105400"/>
          </a:xfrm>
        </p:spPr>
        <p:txBody>
          <a:bodyPr>
            <a:normAutofit lnSpcReduction="10000"/>
          </a:bodyPr>
          <a:lstStyle/>
          <a:p>
            <a:pPr algn="just">
              <a:lnSpc>
                <a:spcPct val="150000"/>
              </a:lnSpc>
              <a:spcBef>
                <a:spcPts val="0"/>
              </a:spcBef>
              <a:spcAft>
                <a:spcPts val="1800"/>
              </a:spcAft>
            </a:pPr>
            <a:r>
              <a:rPr lang="en-US" dirty="0" err="1"/>
              <a:t>Seterusnya</a:t>
            </a:r>
            <a:r>
              <a:rPr lang="en-US" dirty="0"/>
              <a:t>, </a:t>
            </a:r>
            <a:r>
              <a:rPr lang="en-US" dirty="0" err="1"/>
              <a:t>uji</a:t>
            </a:r>
            <a:r>
              <a:rPr lang="en-US" dirty="0"/>
              <a:t> </a:t>
            </a:r>
            <a:r>
              <a:rPr lang="en-US" dirty="0" err="1"/>
              <a:t>cuba</a:t>
            </a:r>
            <a:r>
              <a:rPr lang="en-US" dirty="0"/>
              <a:t> </a:t>
            </a:r>
            <a:r>
              <a:rPr lang="en-US" dirty="0" err="1"/>
              <a:t>dengan</a:t>
            </a:r>
            <a:r>
              <a:rPr lang="en-US" dirty="0"/>
              <a:t> </a:t>
            </a:r>
            <a:r>
              <a:rPr lang="en-US" dirty="0" err="1"/>
              <a:t>mengakses</a:t>
            </a:r>
            <a:r>
              <a:rPr lang="en-US" dirty="0"/>
              <a:t> </a:t>
            </a:r>
            <a:r>
              <a:rPr lang="en-US" dirty="0" err="1"/>
              <a:t>ke</a:t>
            </a:r>
            <a:r>
              <a:rPr lang="en-US" dirty="0"/>
              <a:t> </a:t>
            </a:r>
            <a:r>
              <a:rPr lang="en-US" dirty="0" err="1"/>
              <a:t>aplikasi</a:t>
            </a:r>
            <a:r>
              <a:rPr lang="en-US" dirty="0"/>
              <a:t> Laravel yang </a:t>
            </a:r>
            <a:r>
              <a:rPr lang="en-US" dirty="0" err="1"/>
              <a:t>telah</a:t>
            </a:r>
            <a:r>
              <a:rPr lang="en-US" dirty="0"/>
              <a:t> </a:t>
            </a:r>
            <a:r>
              <a:rPr lang="en-US" dirty="0" err="1"/>
              <a:t>dimuat</a:t>
            </a:r>
            <a:r>
              <a:rPr lang="en-US" dirty="0"/>
              <a:t> </a:t>
            </a:r>
            <a:r>
              <a:rPr lang="en-US" dirty="0" err="1"/>
              <a:t>turun</a:t>
            </a:r>
            <a:r>
              <a:rPr lang="en-US" dirty="0"/>
              <a:t> </a:t>
            </a:r>
            <a:r>
              <a:rPr lang="en-US" dirty="0" err="1"/>
              <a:t>dengan</a:t>
            </a:r>
            <a:r>
              <a:rPr lang="en-US" dirty="0"/>
              <a:t> </a:t>
            </a:r>
            <a:r>
              <a:rPr lang="en-US" dirty="0" err="1"/>
              <a:t>cara</a:t>
            </a:r>
            <a:r>
              <a:rPr lang="en-US" dirty="0"/>
              <a:t> </a:t>
            </a:r>
            <a:r>
              <a:rPr lang="en-US" dirty="0" err="1"/>
              <a:t>menaipkan</a:t>
            </a:r>
            <a:r>
              <a:rPr lang="en-US" dirty="0"/>
              <a:t> format </a:t>
            </a:r>
            <a:r>
              <a:rPr lang="en-US" dirty="0" err="1"/>
              <a:t>alamat</a:t>
            </a:r>
            <a:r>
              <a:rPr lang="en-US" dirty="0"/>
              <a:t> </a:t>
            </a:r>
            <a:r>
              <a:rPr lang="en-US" dirty="0" err="1"/>
              <a:t>berikut</a:t>
            </a:r>
            <a:r>
              <a:rPr lang="en-US" dirty="0"/>
              <a:t> di browser:</a:t>
            </a:r>
          </a:p>
          <a:p>
            <a:pPr algn="just">
              <a:lnSpc>
                <a:spcPct val="150000"/>
              </a:lnSpc>
              <a:spcBef>
                <a:spcPts val="0"/>
              </a:spcBef>
              <a:spcAft>
                <a:spcPts val="1800"/>
              </a:spcAft>
            </a:pPr>
            <a:endParaRPr lang="en-US" dirty="0"/>
          </a:p>
          <a:p>
            <a:pPr algn="just">
              <a:lnSpc>
                <a:spcPct val="150000"/>
              </a:lnSpc>
              <a:spcBef>
                <a:spcPts val="0"/>
              </a:spcBef>
              <a:spcAft>
                <a:spcPts val="1800"/>
              </a:spcAft>
            </a:pPr>
            <a:r>
              <a:rPr lang="en-US" dirty="0"/>
              <a:t>Contoh:</a:t>
            </a:r>
          </a:p>
          <a:p>
            <a:pPr algn="just">
              <a:lnSpc>
                <a:spcPct val="150000"/>
              </a:lnSpc>
              <a:spcBef>
                <a:spcPts val="0"/>
              </a:spcBef>
              <a:spcAft>
                <a:spcPts val="1800"/>
              </a:spcAft>
            </a:pPr>
            <a:endParaRPr lang="en-US" dirty="0"/>
          </a:p>
          <a:p>
            <a:pPr algn="just">
              <a:lnSpc>
                <a:spcPct val="150000"/>
              </a:lnSpc>
              <a:spcBef>
                <a:spcPts val="0"/>
              </a:spcBef>
              <a:spcAft>
                <a:spcPts val="1800"/>
              </a:spcAft>
            </a:pPr>
            <a:r>
              <a:rPr lang="en-US" dirty="0"/>
              <a:t>Untuk </a:t>
            </a:r>
            <a:r>
              <a:rPr lang="en-US" dirty="0" err="1"/>
              <a:t>mengakses</a:t>
            </a:r>
            <a:r>
              <a:rPr lang="en-US" dirty="0"/>
              <a:t> </a:t>
            </a:r>
            <a:r>
              <a:rPr lang="en-US" dirty="0" err="1"/>
              <a:t>projek</a:t>
            </a:r>
            <a:r>
              <a:rPr lang="en-US" dirty="0"/>
              <a:t> </a:t>
            </a:r>
            <a:r>
              <a:rPr lang="en-US" dirty="0" err="1"/>
              <a:t>ini</a:t>
            </a:r>
            <a:r>
              <a:rPr lang="en-US" dirty="0"/>
              <a:t> </a:t>
            </a:r>
            <a:r>
              <a:rPr lang="en-US" dirty="0" err="1"/>
              <a:t>secara</a:t>
            </a:r>
            <a:r>
              <a:rPr lang="en-US" dirty="0"/>
              <a:t> virtual host, </a:t>
            </a:r>
            <a:r>
              <a:rPr lang="en-US" dirty="0" err="1"/>
              <a:t>pastikan</a:t>
            </a:r>
            <a:r>
              <a:rPr lang="en-US" dirty="0"/>
              <a:t> “</a:t>
            </a:r>
            <a:r>
              <a:rPr lang="en-US" b="1" i="1" dirty="0">
                <a:solidFill>
                  <a:schemeClr val="accent1"/>
                </a:solidFill>
              </a:rPr>
              <a:t>reload</a:t>
            </a:r>
            <a:r>
              <a:rPr lang="en-US" dirty="0"/>
              <a:t>” Apache </a:t>
            </a:r>
            <a:r>
              <a:rPr lang="en-US" dirty="0" err="1"/>
              <a:t>pada</a:t>
            </a:r>
            <a:r>
              <a:rPr lang="en-US" dirty="0"/>
              <a:t> </a:t>
            </a:r>
            <a:r>
              <a:rPr lang="en-US" dirty="0" err="1"/>
              <a:t>Laragon</a:t>
            </a:r>
            <a:r>
              <a:rPr lang="en-US" dirty="0"/>
              <a:t>.</a:t>
            </a:r>
          </a:p>
        </p:txBody>
      </p:sp>
      <p:sp>
        <p:nvSpPr>
          <p:cNvPr id="5" name="Rectangle 4"/>
          <p:cNvSpPr/>
          <p:nvPr/>
        </p:nvSpPr>
        <p:spPr>
          <a:xfrm>
            <a:off x="685800" y="2895600"/>
            <a:ext cx="88392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100" dirty="0">
                <a:solidFill>
                  <a:schemeClr val="tx1"/>
                </a:solidFill>
                <a:latin typeface="Bell MT" pitchFamily="18" charset="0"/>
              </a:rPr>
              <a:t>http://localhost/</a:t>
            </a:r>
            <a:r>
              <a:rPr lang="en-US" sz="2000" b="1" spc="100" dirty="0">
                <a:solidFill>
                  <a:schemeClr val="accent1"/>
                </a:solidFill>
                <a:latin typeface="Bell MT" pitchFamily="18" charset="0"/>
              </a:rPr>
              <a:t>nama-projek</a:t>
            </a:r>
            <a:r>
              <a:rPr lang="en-US" sz="2000" spc="100" dirty="0">
                <a:solidFill>
                  <a:schemeClr val="tx1"/>
                </a:solidFill>
                <a:latin typeface="Bell MT" pitchFamily="18" charset="0"/>
              </a:rPr>
              <a:t>/public</a:t>
            </a:r>
            <a:endParaRPr lang="en-US" sz="2000" spc="100" dirty="0">
              <a:solidFill>
                <a:schemeClr val="accent1"/>
              </a:solidFill>
              <a:latin typeface="Bell MT" pitchFamily="18" charset="0"/>
            </a:endParaRPr>
          </a:p>
        </p:txBody>
      </p:sp>
      <p:sp>
        <p:nvSpPr>
          <p:cNvPr id="6" name="Rectangle 5"/>
          <p:cNvSpPr/>
          <p:nvPr/>
        </p:nvSpPr>
        <p:spPr>
          <a:xfrm>
            <a:off x="685800" y="4464957"/>
            <a:ext cx="88392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100" dirty="0">
                <a:solidFill>
                  <a:schemeClr val="tx1"/>
                </a:solidFill>
                <a:latin typeface="Bell MT" pitchFamily="18" charset="0"/>
              </a:rPr>
              <a:t>http://localhost/</a:t>
            </a:r>
            <a:r>
              <a:rPr lang="en-US" sz="2000" b="1" spc="100" dirty="0">
                <a:solidFill>
                  <a:schemeClr val="tx1"/>
                </a:solidFill>
                <a:latin typeface="Bell MT" pitchFamily="18" charset="0"/>
              </a:rPr>
              <a:t>mylaravel</a:t>
            </a:r>
            <a:r>
              <a:rPr lang="en-US" sz="2000" spc="100" dirty="0">
                <a:solidFill>
                  <a:schemeClr val="tx1"/>
                </a:solidFill>
                <a:latin typeface="Bell MT" pitchFamily="18" charset="0"/>
              </a:rPr>
              <a:t>/public</a:t>
            </a:r>
            <a:endParaRPr lang="en-US" sz="2000" spc="100" dirty="0">
              <a:solidFill>
                <a:schemeClr val="accent1"/>
              </a:solidFill>
              <a:latin typeface="Bell MT" pitchFamily="18" charset="0"/>
            </a:endParaRPr>
          </a:p>
        </p:txBody>
      </p:sp>
    </p:spTree>
    <p:extLst>
      <p:ext uri="{BB962C8B-B14F-4D97-AF65-F5344CB8AC3E}">
        <p14:creationId xmlns:p14="http://schemas.microsoft.com/office/powerpoint/2010/main" val="89087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barn(inVertical)">
                                      <p:cBhvr>
                                        <p:cTn id="19" dur="500"/>
                                        <p:tgtEl>
                                          <p:spTgt spid="4">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circle(in)">
                                      <p:cBhvr>
                                        <p:cTn id="24" dur="2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wipe(down)">
                                      <p:cBhvr>
                                        <p:cTn id="2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Akses</a:t>
            </a:r>
            <a:r>
              <a:rPr lang="en-US" b="1" dirty="0"/>
              <a:t> </a:t>
            </a:r>
            <a:r>
              <a:rPr lang="en-US" b="1" dirty="0" err="1"/>
              <a:t>ke</a:t>
            </a:r>
            <a:r>
              <a:rPr lang="en-US" b="1" dirty="0"/>
              <a:t> Laravel </a:t>
            </a:r>
            <a:r>
              <a:rPr lang="en-US" b="1" dirty="0" err="1"/>
              <a:t>Anda</a:t>
            </a:r>
            <a:r>
              <a:rPr lang="en-US" b="1" dirty="0"/>
              <a:t>!</a:t>
            </a:r>
          </a:p>
        </p:txBody>
      </p:sp>
      <p:sp>
        <p:nvSpPr>
          <p:cNvPr id="4" name="Content Placeholder 3"/>
          <p:cNvSpPr>
            <a:spLocks noGrp="1"/>
          </p:cNvSpPr>
          <p:nvPr>
            <p:ph sz="quarter" idx="1"/>
          </p:nvPr>
        </p:nvSpPr>
        <p:spPr>
          <a:xfrm>
            <a:off x="304800" y="3810000"/>
            <a:ext cx="9296400" cy="2743200"/>
          </a:xfrm>
        </p:spPr>
        <p:txBody>
          <a:bodyPr>
            <a:normAutofit fontScale="92500" lnSpcReduction="20000"/>
          </a:bodyPr>
          <a:lstStyle/>
          <a:p>
            <a:pPr algn="just">
              <a:lnSpc>
                <a:spcPct val="150000"/>
              </a:lnSpc>
              <a:spcBef>
                <a:spcPts val="0"/>
              </a:spcBef>
              <a:spcAft>
                <a:spcPts val="1800"/>
              </a:spcAft>
            </a:pPr>
            <a:r>
              <a:rPr lang="en-US" dirty="0" err="1"/>
              <a:t>Selepas</a:t>
            </a:r>
            <a:r>
              <a:rPr lang="en-US" dirty="0"/>
              <a:t> </a:t>
            </a:r>
            <a:r>
              <a:rPr lang="en-US" dirty="0" err="1"/>
              <a:t>melihat</a:t>
            </a:r>
            <a:r>
              <a:rPr lang="en-US" dirty="0"/>
              <a:t> </a:t>
            </a:r>
            <a:r>
              <a:rPr lang="en-US" dirty="0" err="1"/>
              <a:t>mesej</a:t>
            </a:r>
            <a:r>
              <a:rPr lang="en-US" dirty="0"/>
              <a:t> “</a:t>
            </a:r>
            <a:r>
              <a:rPr lang="en-US" b="1" i="1" dirty="0"/>
              <a:t>Apache Reloaded</a:t>
            </a:r>
            <a:r>
              <a:rPr lang="en-US" dirty="0"/>
              <a:t>”, </a:t>
            </a:r>
            <a:r>
              <a:rPr lang="en-US" dirty="0" err="1"/>
              <a:t>lakukan</a:t>
            </a:r>
            <a:r>
              <a:rPr lang="en-US" dirty="0"/>
              <a:t> </a:t>
            </a:r>
            <a:r>
              <a:rPr lang="en-US" dirty="0" err="1"/>
              <a:t>uji</a:t>
            </a:r>
            <a:r>
              <a:rPr lang="en-US" dirty="0"/>
              <a:t> </a:t>
            </a:r>
            <a:r>
              <a:rPr lang="en-US" dirty="0" err="1"/>
              <a:t>cuba</a:t>
            </a:r>
            <a:r>
              <a:rPr lang="en-US" dirty="0"/>
              <a:t> </a:t>
            </a:r>
            <a:r>
              <a:rPr lang="en-US" dirty="0" err="1"/>
              <a:t>mengakses</a:t>
            </a:r>
            <a:r>
              <a:rPr lang="en-US" dirty="0"/>
              <a:t> </a:t>
            </a:r>
            <a:r>
              <a:rPr lang="en-US" dirty="0" err="1"/>
              <a:t>ke</a:t>
            </a:r>
            <a:r>
              <a:rPr lang="en-US" dirty="0"/>
              <a:t> </a:t>
            </a:r>
            <a:r>
              <a:rPr lang="en-US" dirty="0" err="1"/>
              <a:t>aplikasi</a:t>
            </a:r>
            <a:r>
              <a:rPr lang="en-US" dirty="0"/>
              <a:t> </a:t>
            </a:r>
            <a:r>
              <a:rPr lang="en-US" dirty="0" err="1"/>
              <a:t>menggunakan</a:t>
            </a:r>
            <a:r>
              <a:rPr lang="en-US" dirty="0"/>
              <a:t> </a:t>
            </a:r>
            <a:r>
              <a:rPr lang="en-US" dirty="0" err="1"/>
              <a:t>alamat</a:t>
            </a:r>
            <a:r>
              <a:rPr lang="en-US" dirty="0"/>
              <a:t> Virtual Host yang </a:t>
            </a:r>
            <a:r>
              <a:rPr lang="en-US" dirty="0" err="1"/>
              <a:t>disediakan</a:t>
            </a:r>
            <a:r>
              <a:rPr lang="en-US" dirty="0"/>
              <a:t> </a:t>
            </a:r>
            <a:r>
              <a:rPr lang="en-US" dirty="0" err="1"/>
              <a:t>oleh</a:t>
            </a:r>
            <a:r>
              <a:rPr lang="en-US" dirty="0"/>
              <a:t> </a:t>
            </a:r>
            <a:r>
              <a:rPr lang="en-US" dirty="0" err="1"/>
              <a:t>Laragon</a:t>
            </a:r>
            <a:r>
              <a:rPr lang="en-US" dirty="0"/>
              <a:t> </a:t>
            </a:r>
            <a:r>
              <a:rPr lang="en-US" dirty="0" err="1"/>
              <a:t>iaitu</a:t>
            </a:r>
            <a:r>
              <a:rPr lang="en-US" dirty="0"/>
              <a:t>:</a:t>
            </a:r>
          </a:p>
          <a:p>
            <a:pPr algn="just">
              <a:lnSpc>
                <a:spcPct val="150000"/>
              </a:lnSpc>
              <a:spcBef>
                <a:spcPts val="0"/>
              </a:spcBef>
              <a:spcAft>
                <a:spcPts val="1800"/>
              </a:spcAft>
            </a:pPr>
            <a:endParaRPr lang="en-US" dirty="0"/>
          </a:p>
          <a:p>
            <a:pPr algn="just">
              <a:lnSpc>
                <a:spcPct val="150000"/>
              </a:lnSpc>
              <a:spcBef>
                <a:spcPts val="0"/>
              </a:spcBef>
              <a:spcAft>
                <a:spcPts val="1800"/>
              </a:spcAft>
            </a:pPr>
            <a:r>
              <a:rPr lang="en-US" dirty="0" err="1"/>
              <a:t>Jangan</a:t>
            </a:r>
            <a:r>
              <a:rPr lang="en-US" dirty="0"/>
              <a:t> </a:t>
            </a:r>
            <a:r>
              <a:rPr lang="en-US" dirty="0" err="1"/>
              <a:t>lupa</a:t>
            </a:r>
            <a:r>
              <a:rPr lang="en-US" dirty="0"/>
              <a:t> </a:t>
            </a:r>
            <a:r>
              <a:rPr lang="en-US" dirty="0" err="1"/>
              <a:t>gantikan</a:t>
            </a:r>
            <a:r>
              <a:rPr lang="en-US" dirty="0"/>
              <a:t> </a:t>
            </a:r>
            <a:r>
              <a:rPr lang="en-US" dirty="0" err="1">
                <a:solidFill>
                  <a:schemeClr val="accent1"/>
                </a:solidFill>
              </a:rPr>
              <a:t>nama-projek</a:t>
            </a:r>
            <a:r>
              <a:rPr lang="en-US" dirty="0">
                <a:solidFill>
                  <a:schemeClr val="accent1"/>
                </a:solidFill>
              </a:rPr>
              <a:t> </a:t>
            </a:r>
            <a:r>
              <a:rPr lang="en-US" dirty="0" err="1"/>
              <a:t>dengan</a:t>
            </a:r>
            <a:r>
              <a:rPr lang="en-US" dirty="0"/>
              <a:t> </a:t>
            </a:r>
            <a:r>
              <a:rPr lang="en-US" dirty="0" err="1"/>
              <a:t>nama</a:t>
            </a:r>
            <a:r>
              <a:rPr lang="en-US" dirty="0"/>
              <a:t> folder </a:t>
            </a:r>
            <a:r>
              <a:rPr lang="en-US" dirty="0" err="1"/>
              <a:t>projek</a:t>
            </a:r>
            <a:r>
              <a:rPr lang="en-US" dirty="0"/>
              <a:t> </a:t>
            </a:r>
            <a:r>
              <a:rPr lang="en-US" dirty="0" err="1"/>
              <a:t>contoh</a:t>
            </a:r>
            <a:r>
              <a:rPr lang="en-US" dirty="0"/>
              <a:t>: </a:t>
            </a:r>
            <a:r>
              <a:rPr lang="en-US" dirty="0" err="1">
                <a:solidFill>
                  <a:schemeClr val="accent1"/>
                </a:solidFill>
              </a:rPr>
              <a:t>mylaravel</a:t>
            </a:r>
            <a:endParaRPr lang="en-US" dirty="0">
              <a:solidFill>
                <a:schemeClr val="accent1"/>
              </a:solidFill>
            </a:endParaRPr>
          </a:p>
          <a:p>
            <a:pPr algn="just">
              <a:lnSpc>
                <a:spcPct val="150000"/>
              </a:lnSpc>
              <a:spcBef>
                <a:spcPts val="0"/>
              </a:spcBef>
              <a:spcAft>
                <a:spcPts val="1800"/>
              </a:spcAft>
            </a:pPr>
            <a:endParaRPr lang="en-US" dirty="0"/>
          </a:p>
        </p:txBody>
      </p:sp>
      <p:pic>
        <p:nvPicPr>
          <p:cNvPr id="10242" name="Picture 2" descr="C:\Users\Amirol\Desktop\apach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085" y="1447800"/>
            <a:ext cx="9220200" cy="22470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8842" y="5047343"/>
            <a:ext cx="88392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100" dirty="0">
                <a:solidFill>
                  <a:schemeClr val="tx1"/>
                </a:solidFill>
                <a:latin typeface="Bell MT" pitchFamily="18" charset="0"/>
              </a:rPr>
              <a:t>http://</a:t>
            </a:r>
            <a:r>
              <a:rPr lang="en-US" sz="2000" spc="100" dirty="0">
                <a:solidFill>
                  <a:schemeClr val="accent1"/>
                </a:solidFill>
                <a:latin typeface="Bell MT" pitchFamily="18" charset="0"/>
              </a:rPr>
              <a:t>nama-projek</a:t>
            </a:r>
            <a:r>
              <a:rPr lang="en-US" sz="2000" spc="100" dirty="0">
                <a:solidFill>
                  <a:schemeClr val="tx1"/>
                </a:solidFill>
                <a:latin typeface="Bell MT" pitchFamily="18" charset="0"/>
              </a:rPr>
              <a:t>.test</a:t>
            </a:r>
            <a:endParaRPr lang="en-US" sz="2000" spc="100" dirty="0">
              <a:solidFill>
                <a:schemeClr val="accent1"/>
              </a:solidFill>
              <a:latin typeface="Bell MT" pitchFamily="18" charset="0"/>
            </a:endParaRPr>
          </a:p>
        </p:txBody>
      </p:sp>
    </p:spTree>
    <p:extLst>
      <p:ext uri="{BB962C8B-B14F-4D97-AF65-F5344CB8AC3E}">
        <p14:creationId xmlns:p14="http://schemas.microsoft.com/office/powerpoint/2010/main" val="73491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1000"/>
                                        <p:tgtEl>
                                          <p:spTgt spid="10242"/>
                                        </p:tgtEl>
                                      </p:cBhvr>
                                    </p:animEffect>
                                    <p:anim calcmode="lin" valueType="num">
                                      <p:cBhvr>
                                        <p:cTn id="8" dur="1000" fill="hold"/>
                                        <p:tgtEl>
                                          <p:spTgt spid="10242"/>
                                        </p:tgtEl>
                                        <p:attrNameLst>
                                          <p:attrName>ppt_x</p:attrName>
                                        </p:attrNameLst>
                                      </p:cBhvr>
                                      <p:tavLst>
                                        <p:tav tm="0">
                                          <p:val>
                                            <p:strVal val="#ppt_x"/>
                                          </p:val>
                                        </p:tav>
                                        <p:tav tm="100000">
                                          <p:val>
                                            <p:strVal val="#ppt_x"/>
                                          </p:val>
                                        </p:tav>
                                      </p:tavLst>
                                    </p:anim>
                                    <p:anim calcmode="lin" valueType="num">
                                      <p:cBhvr>
                                        <p:cTn id="9" dur="1000" fill="hold"/>
                                        <p:tgtEl>
                                          <p:spTgt spid="1024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ircle(in)">
                                      <p:cBhvr>
                                        <p:cTn id="21" dur="2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1000"/>
                                        <p:tgtEl>
                                          <p:spTgt spid="4">
                                            <p:txEl>
                                              <p:pRg st="2" end="2"/>
                                            </p:txEl>
                                          </p:spTgt>
                                        </p:tgtEl>
                                      </p:cBhvr>
                                    </p:animEffect>
                                    <p:anim calcmode="lin" valueType="num">
                                      <p:cBhvr>
                                        <p:cTn id="2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Akses</a:t>
            </a:r>
            <a:r>
              <a:rPr lang="en-US" b="1" dirty="0"/>
              <a:t> </a:t>
            </a:r>
            <a:r>
              <a:rPr lang="en-US" b="1" dirty="0" err="1"/>
              <a:t>ke</a:t>
            </a:r>
            <a:r>
              <a:rPr lang="en-US" b="1" dirty="0"/>
              <a:t> Laravel </a:t>
            </a:r>
            <a:r>
              <a:rPr lang="en-US" b="1" dirty="0" err="1"/>
              <a:t>Anda</a:t>
            </a:r>
            <a:r>
              <a:rPr lang="en-US" b="1" dirty="0"/>
              <a:t>!</a:t>
            </a:r>
          </a:p>
        </p:txBody>
      </p:sp>
      <p:sp>
        <p:nvSpPr>
          <p:cNvPr id="4" name="Content Placeholder 3"/>
          <p:cNvSpPr>
            <a:spLocks noGrp="1"/>
          </p:cNvSpPr>
          <p:nvPr>
            <p:ph sz="quarter" idx="1"/>
          </p:nvPr>
        </p:nvSpPr>
        <p:spPr>
          <a:xfrm>
            <a:off x="304800" y="1600200"/>
            <a:ext cx="9296400" cy="1447800"/>
          </a:xfrm>
        </p:spPr>
        <p:txBody>
          <a:bodyPr>
            <a:normAutofit/>
          </a:bodyPr>
          <a:lstStyle/>
          <a:p>
            <a:pPr algn="just">
              <a:lnSpc>
                <a:spcPct val="150000"/>
              </a:lnSpc>
              <a:spcBef>
                <a:spcPts val="0"/>
              </a:spcBef>
              <a:spcAft>
                <a:spcPts val="1800"/>
              </a:spcAft>
            </a:pPr>
            <a:r>
              <a:rPr lang="en-US" dirty="0" err="1"/>
              <a:t>Jika</a:t>
            </a:r>
            <a:r>
              <a:rPr lang="en-US" dirty="0"/>
              <a:t> </a:t>
            </a:r>
            <a:r>
              <a:rPr lang="en-US" dirty="0" err="1"/>
              <a:t>tiada</a:t>
            </a:r>
            <a:r>
              <a:rPr lang="en-US" dirty="0"/>
              <a:t> </a:t>
            </a:r>
            <a:r>
              <a:rPr lang="en-US" dirty="0" err="1"/>
              <a:t>masalah</a:t>
            </a:r>
            <a:r>
              <a:rPr lang="en-US" dirty="0"/>
              <a:t> </a:t>
            </a:r>
            <a:r>
              <a:rPr lang="en-US" dirty="0" err="1"/>
              <a:t>dengan</a:t>
            </a:r>
            <a:r>
              <a:rPr lang="en-US" dirty="0"/>
              <a:t> web server </a:t>
            </a:r>
            <a:r>
              <a:rPr lang="en-US" dirty="0" err="1"/>
              <a:t>atau</a:t>
            </a:r>
            <a:r>
              <a:rPr lang="en-US" dirty="0"/>
              <a:t> </a:t>
            </a:r>
            <a:r>
              <a:rPr lang="en-US" dirty="0" err="1"/>
              <a:t>pemasangan</a:t>
            </a:r>
            <a:r>
              <a:rPr lang="en-US" dirty="0"/>
              <a:t> Laravel, </a:t>
            </a:r>
            <a:r>
              <a:rPr lang="en-US" dirty="0" err="1"/>
              <a:t>maka</a:t>
            </a:r>
            <a:r>
              <a:rPr lang="en-US" dirty="0"/>
              <a:t> </a:t>
            </a:r>
            <a:r>
              <a:rPr lang="en-US" dirty="0" err="1"/>
              <a:t>kita</a:t>
            </a:r>
            <a:r>
              <a:rPr lang="en-US" dirty="0"/>
              <a:t> </a:t>
            </a:r>
            <a:r>
              <a:rPr lang="en-US" dirty="0" err="1"/>
              <a:t>akan</a:t>
            </a:r>
            <a:r>
              <a:rPr lang="en-US" dirty="0"/>
              <a:t> </a:t>
            </a:r>
            <a:r>
              <a:rPr lang="en-US" dirty="0" err="1"/>
              <a:t>dapat</a:t>
            </a:r>
            <a:r>
              <a:rPr lang="en-US" dirty="0"/>
              <a:t> </a:t>
            </a:r>
            <a:r>
              <a:rPr lang="en-US" dirty="0" err="1"/>
              <a:t>melihat</a:t>
            </a:r>
            <a:r>
              <a:rPr lang="en-US" dirty="0"/>
              <a:t> </a:t>
            </a:r>
            <a:r>
              <a:rPr lang="en-US" dirty="0" err="1"/>
              <a:t>paparan</a:t>
            </a:r>
            <a:r>
              <a:rPr lang="en-US" dirty="0"/>
              <a:t> </a:t>
            </a:r>
            <a:r>
              <a:rPr lang="en-US" dirty="0" err="1"/>
              <a:t>halaman</a:t>
            </a:r>
            <a:r>
              <a:rPr lang="en-US" dirty="0"/>
              <a:t> welcome </a:t>
            </a:r>
            <a:r>
              <a:rPr lang="en-US" dirty="0" err="1"/>
              <a:t>seperti</a:t>
            </a:r>
            <a:r>
              <a:rPr lang="en-US" dirty="0"/>
              <a:t> rajah </a:t>
            </a:r>
            <a:r>
              <a:rPr lang="en-US" dirty="0" err="1"/>
              <a:t>dibawah</a:t>
            </a:r>
            <a:r>
              <a:rPr lang="en-US" dirty="0"/>
              <a:t>.</a:t>
            </a:r>
          </a:p>
        </p:txBody>
      </p:sp>
      <p:pic>
        <p:nvPicPr>
          <p:cNvPr id="11267" name="Picture 3" descr="C:\Users\Amirol\Desktop\2018-07-10_18-22-4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124200"/>
            <a:ext cx="8763000" cy="329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71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1267"/>
                                        </p:tgtEl>
                                        <p:attrNameLst>
                                          <p:attrName>style.visibility</p:attrName>
                                        </p:attrNameLst>
                                      </p:cBhvr>
                                      <p:to>
                                        <p:strVal val="visible"/>
                                      </p:to>
                                    </p:set>
                                    <p:animEffect transition="in" filter="barn(inVertical)">
                                      <p:cBhvr>
                                        <p:cTn id="14"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Akses</a:t>
            </a:r>
            <a:r>
              <a:rPr lang="en-US" b="1" dirty="0"/>
              <a:t> </a:t>
            </a:r>
            <a:r>
              <a:rPr lang="en-US" b="1" dirty="0" err="1"/>
              <a:t>ke</a:t>
            </a:r>
            <a:r>
              <a:rPr lang="en-US" b="1" dirty="0"/>
              <a:t> Laravel </a:t>
            </a:r>
            <a:r>
              <a:rPr lang="en-US" b="1" dirty="0" err="1"/>
              <a:t>Anda</a:t>
            </a:r>
            <a:r>
              <a:rPr lang="en-US" b="1" dirty="0"/>
              <a:t>!</a:t>
            </a:r>
          </a:p>
        </p:txBody>
      </p:sp>
      <p:pic>
        <p:nvPicPr>
          <p:cNvPr id="5" name="Picture 4" descr="Graphical user interface, text, application, email&#10;&#10;Description automatically generated">
            <a:extLst>
              <a:ext uri="{FF2B5EF4-FFF2-40B4-BE49-F238E27FC236}">
                <a16:creationId xmlns:a16="http://schemas.microsoft.com/office/drawing/2014/main" id="{D4F1E7F3-4A7B-4ED1-8737-5B76FA843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542" y="1524000"/>
            <a:ext cx="9343440" cy="4343400"/>
          </a:xfrm>
          <a:prstGeom prst="rect">
            <a:avLst/>
          </a:prstGeom>
        </p:spPr>
      </p:pic>
    </p:spTree>
    <p:extLst>
      <p:ext uri="{BB962C8B-B14F-4D97-AF65-F5344CB8AC3E}">
        <p14:creationId xmlns:p14="http://schemas.microsoft.com/office/powerpoint/2010/main" val="3277645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a:t>Apa </a:t>
            </a:r>
            <a:r>
              <a:rPr lang="en-US" b="1" dirty="0" err="1"/>
              <a:t>Itu</a:t>
            </a:r>
            <a:r>
              <a:rPr lang="en-US" b="1" dirty="0"/>
              <a:t> PHP Framework?</a:t>
            </a:r>
          </a:p>
        </p:txBody>
      </p:sp>
      <p:sp>
        <p:nvSpPr>
          <p:cNvPr id="4" name="Content Placeholder 3"/>
          <p:cNvSpPr>
            <a:spLocks noGrp="1"/>
          </p:cNvSpPr>
          <p:nvPr>
            <p:ph sz="quarter" idx="1"/>
          </p:nvPr>
        </p:nvSpPr>
        <p:spPr>
          <a:xfrm>
            <a:off x="304800" y="1447800"/>
            <a:ext cx="9296400" cy="5105400"/>
          </a:xfrm>
        </p:spPr>
        <p:txBody>
          <a:bodyPr>
            <a:normAutofit fontScale="77500" lnSpcReduction="20000"/>
          </a:bodyPr>
          <a:lstStyle/>
          <a:p>
            <a:pPr algn="just">
              <a:lnSpc>
                <a:spcPct val="170000"/>
              </a:lnSpc>
              <a:spcBef>
                <a:spcPts val="0"/>
              </a:spcBef>
              <a:spcAft>
                <a:spcPts val="1800"/>
              </a:spcAft>
            </a:pPr>
            <a:r>
              <a:rPr lang="en-US" dirty="0"/>
              <a:t>PHP Framework </a:t>
            </a:r>
            <a:r>
              <a:rPr lang="en-US" dirty="0" err="1"/>
              <a:t>adalah</a:t>
            </a:r>
            <a:r>
              <a:rPr lang="en-US" dirty="0"/>
              <a:t> </a:t>
            </a:r>
            <a:r>
              <a:rPr lang="en-US" dirty="0" err="1"/>
              <a:t>merupakan</a:t>
            </a:r>
            <a:r>
              <a:rPr lang="en-US" dirty="0"/>
              <a:t> </a:t>
            </a:r>
            <a:r>
              <a:rPr lang="en-US" dirty="0" err="1"/>
              <a:t>kerangka</a:t>
            </a:r>
            <a:r>
              <a:rPr lang="en-US" dirty="0"/>
              <a:t> </a:t>
            </a:r>
            <a:r>
              <a:rPr lang="en-US" dirty="0" err="1"/>
              <a:t>kerja</a:t>
            </a:r>
            <a:r>
              <a:rPr lang="en-US" dirty="0"/>
              <a:t> (blueprint) PHP yang </a:t>
            </a:r>
            <a:r>
              <a:rPr lang="en-US" dirty="0" err="1"/>
              <a:t>dibangunkan</a:t>
            </a:r>
            <a:r>
              <a:rPr lang="en-US" dirty="0"/>
              <a:t> oleh “developer PHP” </a:t>
            </a:r>
            <a:r>
              <a:rPr lang="en-US" dirty="0" err="1"/>
              <a:t>untuk</a:t>
            </a:r>
            <a:r>
              <a:rPr lang="en-US" dirty="0"/>
              <a:t> </a:t>
            </a:r>
            <a:r>
              <a:rPr lang="en-US" b="1" i="1" u="sng" dirty="0" err="1"/>
              <a:t>memudahkan</a:t>
            </a:r>
            <a:r>
              <a:rPr lang="en-US" dirty="0"/>
              <a:t> dan </a:t>
            </a:r>
            <a:r>
              <a:rPr lang="en-US" b="1" i="1" u="sng" dirty="0" err="1"/>
              <a:t>mempercepatkan</a:t>
            </a:r>
            <a:r>
              <a:rPr lang="en-US" dirty="0"/>
              <a:t> proses </a:t>
            </a:r>
            <a:r>
              <a:rPr lang="en-US" dirty="0" err="1"/>
              <a:t>pembinaan</a:t>
            </a:r>
            <a:r>
              <a:rPr lang="en-US" dirty="0"/>
              <a:t> </a:t>
            </a:r>
            <a:r>
              <a:rPr lang="en-US" dirty="0" err="1"/>
              <a:t>sesebuah</a:t>
            </a:r>
            <a:r>
              <a:rPr lang="en-US" dirty="0"/>
              <a:t> </a:t>
            </a:r>
            <a:r>
              <a:rPr lang="en-US" dirty="0" err="1"/>
              <a:t>sistem</a:t>
            </a:r>
            <a:r>
              <a:rPr lang="en-US" dirty="0"/>
              <a:t> yang </a:t>
            </a:r>
            <a:r>
              <a:rPr lang="en-US" dirty="0" err="1"/>
              <a:t>diperlukan</a:t>
            </a:r>
            <a:r>
              <a:rPr lang="en-US" dirty="0"/>
              <a:t> </a:t>
            </a:r>
            <a:r>
              <a:rPr lang="en-US" dirty="0" err="1"/>
              <a:t>dengan</a:t>
            </a:r>
            <a:r>
              <a:rPr lang="en-US" dirty="0"/>
              <a:t> </a:t>
            </a:r>
            <a:r>
              <a:rPr lang="en-US" dirty="0" err="1"/>
              <a:t>lebih</a:t>
            </a:r>
            <a:r>
              <a:rPr lang="en-US" dirty="0"/>
              <a:t> </a:t>
            </a:r>
            <a:r>
              <a:rPr lang="en-US" dirty="0" err="1"/>
              <a:t>cekap</a:t>
            </a:r>
            <a:r>
              <a:rPr lang="en-US" dirty="0"/>
              <a:t> </a:t>
            </a:r>
            <a:r>
              <a:rPr lang="en-MY" dirty="0" err="1"/>
              <a:t>dengan</a:t>
            </a:r>
            <a:r>
              <a:rPr lang="en-MY" dirty="0"/>
              <a:t> </a:t>
            </a:r>
            <a:r>
              <a:rPr lang="en-MY" dirty="0" err="1"/>
              <a:t>menyediakan</a:t>
            </a:r>
            <a:r>
              <a:rPr lang="en-MY" dirty="0"/>
              <a:t> </a:t>
            </a:r>
            <a:r>
              <a:rPr lang="en-MY" dirty="0" err="1"/>
              <a:t>asas</a:t>
            </a:r>
            <a:r>
              <a:rPr lang="en-MY" dirty="0"/>
              <a:t> dan </a:t>
            </a:r>
            <a:r>
              <a:rPr lang="en-MY" dirty="0" err="1"/>
              <a:t>struktur</a:t>
            </a:r>
            <a:r>
              <a:rPr lang="en-MY" dirty="0"/>
              <a:t> yang </a:t>
            </a:r>
            <a:r>
              <a:rPr lang="en-MY" dirty="0" err="1"/>
              <a:t>telah</a:t>
            </a:r>
            <a:r>
              <a:rPr lang="en-MY" dirty="0"/>
              <a:t> </a:t>
            </a:r>
            <a:r>
              <a:rPr lang="en-MY" dirty="0" err="1"/>
              <a:t>ditentukan</a:t>
            </a:r>
            <a:r>
              <a:rPr lang="en-MY" dirty="0"/>
              <a:t> </a:t>
            </a:r>
            <a:r>
              <a:rPr lang="en-MY" dirty="0" err="1"/>
              <a:t>terlebih</a:t>
            </a:r>
            <a:r>
              <a:rPr lang="en-MY" dirty="0"/>
              <a:t> </a:t>
            </a:r>
            <a:r>
              <a:rPr lang="en-MY" dirty="0" err="1"/>
              <a:t>dahulu</a:t>
            </a:r>
            <a:r>
              <a:rPr lang="en-MY" dirty="0"/>
              <a:t>. </a:t>
            </a:r>
            <a:r>
              <a:rPr lang="en-MY" dirty="0" err="1"/>
              <a:t>Ini</a:t>
            </a:r>
            <a:r>
              <a:rPr lang="en-MY" dirty="0"/>
              <a:t> </a:t>
            </a:r>
            <a:r>
              <a:rPr lang="en-MY" dirty="0" err="1"/>
              <a:t>membolehkan</a:t>
            </a:r>
            <a:r>
              <a:rPr lang="en-MY" dirty="0"/>
              <a:t> developer </a:t>
            </a:r>
            <a:r>
              <a:rPr lang="en-MY" dirty="0" err="1"/>
              <a:t>memberi</a:t>
            </a:r>
            <a:r>
              <a:rPr lang="en-MY" dirty="0"/>
              <a:t> </a:t>
            </a:r>
            <a:r>
              <a:rPr lang="en-MY" dirty="0" err="1"/>
              <a:t>tumpuan</a:t>
            </a:r>
            <a:r>
              <a:rPr lang="en-MY" dirty="0"/>
              <a:t> </a:t>
            </a:r>
            <a:r>
              <a:rPr lang="en-MY" dirty="0" err="1"/>
              <a:t>kepada</a:t>
            </a:r>
            <a:r>
              <a:rPr lang="en-MY" dirty="0"/>
              <a:t> “business logic”.</a:t>
            </a:r>
            <a:endParaRPr lang="en-US" dirty="0"/>
          </a:p>
          <a:p>
            <a:pPr algn="just">
              <a:lnSpc>
                <a:spcPct val="170000"/>
              </a:lnSpc>
              <a:spcBef>
                <a:spcPts val="0"/>
              </a:spcBef>
              <a:spcAft>
                <a:spcPts val="1800"/>
              </a:spcAft>
            </a:pPr>
            <a:r>
              <a:rPr lang="en-US" dirty="0" err="1"/>
              <a:t>Ia</a:t>
            </a:r>
            <a:r>
              <a:rPr lang="en-US" dirty="0"/>
              <a:t> </a:t>
            </a:r>
            <a:r>
              <a:rPr lang="en-US" dirty="0" err="1"/>
              <a:t>mengandungi</a:t>
            </a:r>
            <a:r>
              <a:rPr lang="en-US" dirty="0"/>
              <a:t> </a:t>
            </a:r>
            <a:r>
              <a:rPr lang="en-US" dirty="0" err="1"/>
              <a:t>pelbagai</a:t>
            </a:r>
            <a:r>
              <a:rPr lang="en-US" dirty="0"/>
              <a:t> </a:t>
            </a:r>
            <a:r>
              <a:rPr lang="en-US" dirty="0" err="1"/>
              <a:t>koleksi</a:t>
            </a:r>
            <a:r>
              <a:rPr lang="en-US" dirty="0"/>
              <a:t> </a:t>
            </a:r>
            <a:r>
              <a:rPr lang="en-US" b="1" i="1" dirty="0"/>
              <a:t>PHP libraries</a:t>
            </a:r>
            <a:r>
              <a:rPr lang="en-MY" dirty="0"/>
              <a:t>, </a:t>
            </a:r>
            <a:r>
              <a:rPr lang="en-MY" b="1" dirty="0"/>
              <a:t>components</a:t>
            </a:r>
            <a:r>
              <a:rPr lang="en-MY" dirty="0"/>
              <a:t>, dan </a:t>
            </a:r>
            <a:r>
              <a:rPr lang="en-MY" b="1" dirty="0"/>
              <a:t>tools</a:t>
            </a:r>
            <a:r>
              <a:rPr lang="en-MY" dirty="0"/>
              <a:t> yang </a:t>
            </a:r>
            <a:r>
              <a:rPr lang="en-MY" dirty="0" err="1"/>
              <a:t>boleh</a:t>
            </a:r>
            <a:r>
              <a:rPr lang="en-MY" dirty="0"/>
              <a:t> </a:t>
            </a:r>
            <a:r>
              <a:rPr lang="en-MY" dirty="0" err="1"/>
              <a:t>digunakan</a:t>
            </a:r>
            <a:r>
              <a:rPr lang="en-MY" dirty="0"/>
              <a:t> </a:t>
            </a:r>
            <a:r>
              <a:rPr lang="en-MY" dirty="0" err="1"/>
              <a:t>semula</a:t>
            </a:r>
            <a:r>
              <a:rPr lang="en-MY" dirty="0"/>
              <a:t> dan </a:t>
            </a:r>
            <a:r>
              <a:rPr lang="en-MY" dirty="0" err="1"/>
              <a:t>menyediakan</a:t>
            </a:r>
            <a:r>
              <a:rPr lang="en-MY" dirty="0"/>
              <a:t> </a:t>
            </a:r>
            <a:r>
              <a:rPr lang="en-MY" dirty="0" err="1"/>
              <a:t>pendekatan</a:t>
            </a:r>
            <a:r>
              <a:rPr lang="en-MY" dirty="0"/>
              <a:t> yang </a:t>
            </a:r>
            <a:r>
              <a:rPr lang="en-MY" dirty="0" err="1"/>
              <a:t>terstruktur</a:t>
            </a:r>
            <a:r>
              <a:rPr lang="en-MY" dirty="0"/>
              <a:t> </a:t>
            </a:r>
            <a:r>
              <a:rPr lang="en-MY" dirty="0" err="1"/>
              <a:t>dalam</a:t>
            </a:r>
            <a:r>
              <a:rPr lang="en-MY" dirty="0"/>
              <a:t> </a:t>
            </a:r>
            <a:r>
              <a:rPr lang="en-MY" dirty="0" err="1"/>
              <a:t>pembangunan</a:t>
            </a:r>
            <a:r>
              <a:rPr lang="en-MY" dirty="0"/>
              <a:t> </a:t>
            </a:r>
            <a:r>
              <a:rPr lang="en-MY" dirty="0" err="1"/>
              <a:t>aplikasi</a:t>
            </a:r>
            <a:r>
              <a:rPr lang="en-MY" dirty="0"/>
              <a:t> web </a:t>
            </a:r>
            <a:r>
              <a:rPr lang="en-US" dirty="0" err="1"/>
              <a:t>seperti</a:t>
            </a:r>
            <a:r>
              <a:rPr lang="en-US" dirty="0"/>
              <a:t> </a:t>
            </a:r>
            <a:r>
              <a:rPr lang="en-US" dirty="0" err="1"/>
              <a:t>fungsi</a:t>
            </a:r>
            <a:r>
              <a:rPr lang="en-US" dirty="0"/>
              <a:t> </a:t>
            </a:r>
            <a:r>
              <a:rPr lang="en-US" b="1" i="1" dirty="0"/>
              <a:t>Authentication</a:t>
            </a:r>
            <a:r>
              <a:rPr lang="en-US" dirty="0"/>
              <a:t>, </a:t>
            </a:r>
            <a:r>
              <a:rPr lang="en-US" b="1" i="1" dirty="0"/>
              <a:t>Mail</a:t>
            </a:r>
            <a:r>
              <a:rPr lang="en-US" dirty="0"/>
              <a:t>, </a:t>
            </a:r>
            <a:r>
              <a:rPr lang="en-US" b="1" i="1" dirty="0"/>
              <a:t>Database Connection,  Form Validation </a:t>
            </a:r>
            <a:r>
              <a:rPr lang="en-US" dirty="0"/>
              <a:t>dan </a:t>
            </a:r>
            <a:r>
              <a:rPr lang="en-US" dirty="0" err="1"/>
              <a:t>sebagainya</a:t>
            </a:r>
            <a:r>
              <a:rPr lang="en-US" dirty="0"/>
              <a:t>.</a:t>
            </a:r>
          </a:p>
          <a:p>
            <a:pPr algn="just">
              <a:lnSpc>
                <a:spcPct val="170000"/>
              </a:lnSpc>
              <a:spcBef>
                <a:spcPts val="0"/>
              </a:spcBef>
              <a:spcAft>
                <a:spcPts val="1800"/>
              </a:spcAft>
            </a:pPr>
            <a:r>
              <a:rPr lang="en-US" dirty="0" err="1"/>
              <a:t>Setiap</a:t>
            </a:r>
            <a:r>
              <a:rPr lang="en-US" dirty="0"/>
              <a:t> PHP Framework </a:t>
            </a:r>
            <a:r>
              <a:rPr lang="en-US" dirty="0" err="1"/>
              <a:t>mengamalkan</a:t>
            </a:r>
            <a:r>
              <a:rPr lang="en-US" dirty="0"/>
              <a:t> </a:t>
            </a:r>
            <a:r>
              <a:rPr lang="en-US" dirty="0" err="1"/>
              <a:t>konsep</a:t>
            </a:r>
            <a:r>
              <a:rPr lang="en-US" dirty="0"/>
              <a:t> </a:t>
            </a:r>
            <a:r>
              <a:rPr lang="en-US" dirty="0" err="1"/>
              <a:t>pembinaan</a:t>
            </a:r>
            <a:r>
              <a:rPr lang="en-US" dirty="0"/>
              <a:t> </a:t>
            </a:r>
            <a:r>
              <a:rPr lang="en-US" dirty="0" err="1"/>
              <a:t>dan</a:t>
            </a:r>
            <a:r>
              <a:rPr lang="en-US" dirty="0"/>
              <a:t> </a:t>
            </a:r>
            <a:r>
              <a:rPr lang="en-US" dirty="0" err="1"/>
              <a:t>gerak</a:t>
            </a:r>
            <a:r>
              <a:rPr lang="en-US" dirty="0"/>
              <a:t> </a:t>
            </a:r>
            <a:r>
              <a:rPr lang="en-US" dirty="0" err="1"/>
              <a:t>kerja</a:t>
            </a:r>
            <a:r>
              <a:rPr lang="en-US" dirty="0"/>
              <a:t> (</a:t>
            </a:r>
            <a:r>
              <a:rPr lang="en-US" dirty="0" err="1"/>
              <a:t>metod</a:t>
            </a:r>
            <a:r>
              <a:rPr lang="en-US" dirty="0"/>
              <a:t>) yang </a:t>
            </a:r>
            <a:r>
              <a:rPr lang="en-US" dirty="0" err="1"/>
              <a:t>dikenali</a:t>
            </a:r>
            <a:r>
              <a:rPr lang="en-US" dirty="0"/>
              <a:t> </a:t>
            </a:r>
            <a:r>
              <a:rPr lang="en-US" dirty="0" err="1"/>
              <a:t>sebagai</a:t>
            </a:r>
            <a:r>
              <a:rPr lang="en-US" dirty="0"/>
              <a:t> </a:t>
            </a:r>
            <a:r>
              <a:rPr lang="en-US" b="1" i="1" dirty="0"/>
              <a:t>Model-View-Controller (MVC) </a:t>
            </a:r>
            <a:r>
              <a:rPr lang="en-US" b="1" i="1" dirty="0" err="1"/>
              <a:t>dan</a:t>
            </a:r>
            <a:r>
              <a:rPr lang="en-US" b="1" i="1" dirty="0"/>
              <a:t> Object Oriented Programming (OOP)</a:t>
            </a:r>
            <a:r>
              <a:rPr lang="en-US" dirty="0"/>
              <a:t>.</a:t>
            </a:r>
          </a:p>
        </p:txBody>
      </p:sp>
    </p:spTree>
    <p:extLst>
      <p:ext uri="{BB962C8B-B14F-4D97-AF65-F5344CB8AC3E}">
        <p14:creationId xmlns:p14="http://schemas.microsoft.com/office/powerpoint/2010/main" val="114961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Struktur</a:t>
            </a:r>
            <a:r>
              <a:rPr lang="en-US" b="1" dirty="0"/>
              <a:t> </a:t>
            </a:r>
            <a:r>
              <a:rPr lang="en-US" b="1" dirty="0" err="1"/>
              <a:t>Direktori</a:t>
            </a:r>
            <a:r>
              <a:rPr lang="en-US" b="1" dirty="0"/>
              <a:t> Laravel</a:t>
            </a:r>
          </a:p>
        </p:txBody>
      </p:sp>
      <p:pic>
        <p:nvPicPr>
          <p:cNvPr id="4098" name="Picture 2" descr="C:\Users\Amirol\Desktop\2018-07-10_16-07-34.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9573594" cy="390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00106" y="5610554"/>
            <a:ext cx="9444893" cy="830997"/>
          </a:xfrm>
          <a:prstGeom prst="rect">
            <a:avLst/>
          </a:prstGeom>
          <a:noFill/>
        </p:spPr>
        <p:txBody>
          <a:bodyPr wrap="none" rtlCol="0">
            <a:spAutoFit/>
          </a:bodyPr>
          <a:lstStyle/>
          <a:p>
            <a:pPr algn="just"/>
            <a:r>
              <a:rPr lang="en-US" sz="2400" b="1" dirty="0"/>
              <a:t>Nota: </a:t>
            </a:r>
            <a:r>
              <a:rPr lang="en-US" sz="2400" dirty="0" err="1"/>
              <a:t>Setiap</a:t>
            </a:r>
            <a:r>
              <a:rPr lang="en-US" sz="2400" dirty="0"/>
              <a:t> </a:t>
            </a:r>
            <a:r>
              <a:rPr lang="en-US" sz="2400" dirty="0" err="1"/>
              <a:t>versi</a:t>
            </a:r>
            <a:r>
              <a:rPr lang="en-US" sz="2400" dirty="0"/>
              <a:t> Laravel </a:t>
            </a:r>
            <a:r>
              <a:rPr lang="en-US" sz="2400" dirty="0" err="1"/>
              <a:t>berpotensi</a:t>
            </a:r>
            <a:r>
              <a:rPr lang="en-US" sz="2400" dirty="0"/>
              <a:t> </a:t>
            </a:r>
            <a:r>
              <a:rPr lang="en-US" sz="2400" dirty="0" err="1"/>
              <a:t>untuk</a:t>
            </a:r>
            <a:r>
              <a:rPr lang="en-US" sz="2400" dirty="0"/>
              <a:t> </a:t>
            </a:r>
            <a:r>
              <a:rPr lang="en-US" sz="2400" dirty="0" err="1"/>
              <a:t>memiliki</a:t>
            </a:r>
            <a:r>
              <a:rPr lang="en-US" sz="2400" dirty="0"/>
              <a:t> folder </a:t>
            </a:r>
            <a:r>
              <a:rPr lang="en-US" sz="2400" dirty="0" err="1"/>
              <a:t>dan</a:t>
            </a:r>
            <a:r>
              <a:rPr lang="en-US" sz="2400" dirty="0"/>
              <a:t> fail yang </a:t>
            </a:r>
            <a:r>
              <a:rPr lang="en-US" sz="2400" dirty="0" err="1"/>
              <a:t>berlainan</a:t>
            </a:r>
            <a:r>
              <a:rPr lang="en-US" sz="2400" dirty="0"/>
              <a:t>.</a:t>
            </a:r>
          </a:p>
          <a:p>
            <a:pPr algn="just"/>
            <a:r>
              <a:rPr lang="en-US" sz="2400" dirty="0" err="1"/>
              <a:t>Sebagai</a:t>
            </a:r>
            <a:r>
              <a:rPr lang="en-US" sz="2400" dirty="0"/>
              <a:t> </a:t>
            </a:r>
            <a:r>
              <a:rPr lang="en-US" sz="2400" dirty="0" err="1"/>
              <a:t>contoh</a:t>
            </a:r>
            <a:r>
              <a:rPr lang="en-US" sz="2400" dirty="0"/>
              <a:t> Laravel 4 </a:t>
            </a:r>
            <a:r>
              <a:rPr lang="en-US" sz="2400" dirty="0" err="1"/>
              <a:t>dan</a:t>
            </a:r>
            <a:r>
              <a:rPr lang="en-US" sz="2400" dirty="0"/>
              <a:t> 5 </a:t>
            </a:r>
            <a:r>
              <a:rPr lang="en-US" sz="2400" dirty="0" err="1"/>
              <a:t>mempunyai</a:t>
            </a:r>
            <a:r>
              <a:rPr lang="en-US" sz="2400" dirty="0"/>
              <a:t> </a:t>
            </a:r>
            <a:r>
              <a:rPr lang="en-US" sz="2400" dirty="0" err="1"/>
              <a:t>struktur</a:t>
            </a:r>
            <a:r>
              <a:rPr lang="en-US" sz="2400" dirty="0"/>
              <a:t> </a:t>
            </a:r>
            <a:r>
              <a:rPr lang="en-US" sz="2400" dirty="0" err="1"/>
              <a:t>direktori</a:t>
            </a:r>
            <a:r>
              <a:rPr lang="en-US" sz="2400" dirty="0"/>
              <a:t> yang </a:t>
            </a:r>
            <a:r>
              <a:rPr lang="en-US" sz="2400" dirty="0" err="1"/>
              <a:t>amat</a:t>
            </a:r>
            <a:r>
              <a:rPr lang="en-US" sz="2400" dirty="0"/>
              <a:t> </a:t>
            </a:r>
            <a:r>
              <a:rPr lang="en-US" sz="2400" dirty="0" err="1"/>
              <a:t>berbeza</a:t>
            </a:r>
            <a:r>
              <a:rPr lang="en-US" sz="2400" dirty="0"/>
              <a:t>.</a:t>
            </a:r>
          </a:p>
        </p:txBody>
      </p:sp>
    </p:spTree>
    <p:extLst>
      <p:ext uri="{BB962C8B-B14F-4D97-AF65-F5344CB8AC3E}">
        <p14:creationId xmlns:p14="http://schemas.microsoft.com/office/powerpoint/2010/main" val="69778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inVertical)">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Informasi</a:t>
            </a:r>
            <a:r>
              <a:rPr lang="en-US" b="1" dirty="0"/>
              <a:t> </a:t>
            </a:r>
            <a:r>
              <a:rPr lang="en-US" b="1" dirty="0" err="1"/>
              <a:t>Struktur</a:t>
            </a:r>
            <a:r>
              <a:rPr lang="en-US" b="1" dirty="0"/>
              <a:t> </a:t>
            </a:r>
            <a:r>
              <a:rPr lang="en-US" b="1" dirty="0" err="1"/>
              <a:t>Direktori</a:t>
            </a:r>
            <a:r>
              <a:rPr lang="en-US" b="1" dirty="0"/>
              <a:t> Laravel</a:t>
            </a:r>
          </a:p>
        </p:txBody>
      </p:sp>
      <p:sp>
        <p:nvSpPr>
          <p:cNvPr id="4" name="Content Placeholder 3"/>
          <p:cNvSpPr>
            <a:spLocks noGrp="1"/>
          </p:cNvSpPr>
          <p:nvPr>
            <p:ph sz="quarter" idx="1"/>
          </p:nvPr>
        </p:nvSpPr>
        <p:spPr>
          <a:xfrm>
            <a:off x="304800" y="1447800"/>
            <a:ext cx="9296400" cy="5105400"/>
          </a:xfrm>
        </p:spPr>
        <p:txBody>
          <a:bodyPr>
            <a:normAutofit fontScale="85000" lnSpcReduction="10000"/>
          </a:bodyPr>
          <a:lstStyle/>
          <a:p>
            <a:pPr algn="just">
              <a:lnSpc>
                <a:spcPct val="170000"/>
              </a:lnSpc>
              <a:spcBef>
                <a:spcPts val="0"/>
              </a:spcBef>
              <a:spcAft>
                <a:spcPts val="1800"/>
              </a:spcAft>
            </a:pPr>
            <a:r>
              <a:rPr lang="en-US" dirty="0"/>
              <a:t>Maklumat </a:t>
            </a:r>
            <a:r>
              <a:rPr lang="en-US" dirty="0" err="1"/>
              <a:t>utama</a:t>
            </a:r>
            <a:r>
              <a:rPr lang="en-US" dirty="0"/>
              <a:t> </a:t>
            </a:r>
            <a:r>
              <a:rPr lang="en-US" dirty="0" err="1"/>
              <a:t>struktur</a:t>
            </a:r>
            <a:r>
              <a:rPr lang="en-US" dirty="0"/>
              <a:t> </a:t>
            </a:r>
            <a:r>
              <a:rPr lang="en-US" dirty="0" err="1"/>
              <a:t>direktori</a:t>
            </a:r>
            <a:r>
              <a:rPr lang="en-US" dirty="0"/>
              <a:t> </a:t>
            </a:r>
            <a:r>
              <a:rPr lang="en-US" dirty="0" err="1"/>
              <a:t>boleh</a:t>
            </a:r>
            <a:r>
              <a:rPr lang="en-US" dirty="0"/>
              <a:t> </a:t>
            </a:r>
            <a:r>
              <a:rPr lang="en-US" dirty="0" err="1"/>
              <a:t>diperolehi</a:t>
            </a:r>
            <a:r>
              <a:rPr lang="en-US" dirty="0"/>
              <a:t> di </a:t>
            </a:r>
            <a:r>
              <a:rPr lang="en-US" dirty="0">
                <a:hlinkClick r:id="rId2"/>
              </a:rPr>
              <a:t>https://laravel.com/docs/6.x/structure</a:t>
            </a:r>
            <a:r>
              <a:rPr lang="en-US" dirty="0"/>
              <a:t> </a:t>
            </a:r>
          </a:p>
          <a:p>
            <a:pPr algn="just">
              <a:lnSpc>
                <a:spcPct val="170000"/>
              </a:lnSpc>
              <a:spcBef>
                <a:spcPts val="0"/>
              </a:spcBef>
              <a:spcAft>
                <a:spcPts val="1800"/>
              </a:spcAft>
            </a:pPr>
            <a:r>
              <a:rPr lang="en-US" b="1" dirty="0">
                <a:solidFill>
                  <a:schemeClr val="accent1"/>
                </a:solidFill>
              </a:rPr>
              <a:t>/app</a:t>
            </a:r>
            <a:r>
              <a:rPr lang="en-US" dirty="0"/>
              <a:t> </a:t>
            </a:r>
            <a:r>
              <a:rPr lang="en-US" dirty="0">
                <a:sym typeface="Wingdings" pitchFamily="2" charset="2"/>
              </a:rPr>
              <a:t> </a:t>
            </a:r>
            <a:r>
              <a:rPr lang="en-US" dirty="0" err="1">
                <a:sym typeface="Wingdings" pitchFamily="2" charset="2"/>
              </a:rPr>
              <a:t>menempatkan</a:t>
            </a:r>
            <a:r>
              <a:rPr lang="en-US" dirty="0">
                <a:sym typeface="Wingdings" pitchFamily="2" charset="2"/>
              </a:rPr>
              <a:t> fail – fail </a:t>
            </a:r>
            <a:r>
              <a:rPr lang="en-US" dirty="0" err="1">
                <a:sym typeface="Wingdings" pitchFamily="2" charset="2"/>
              </a:rPr>
              <a:t>utama</a:t>
            </a:r>
            <a:r>
              <a:rPr lang="en-US" dirty="0">
                <a:sym typeface="Wingdings" pitchFamily="2" charset="2"/>
              </a:rPr>
              <a:t> </a:t>
            </a:r>
            <a:r>
              <a:rPr lang="en-US" dirty="0" err="1">
                <a:sym typeface="Wingdings" pitchFamily="2" charset="2"/>
              </a:rPr>
              <a:t>aplikasi</a:t>
            </a:r>
            <a:r>
              <a:rPr lang="en-US" dirty="0">
                <a:sym typeface="Wingdings" pitchFamily="2" charset="2"/>
              </a:rPr>
              <a:t> yang </a:t>
            </a:r>
            <a:r>
              <a:rPr lang="en-US" dirty="0" err="1">
                <a:sym typeface="Wingdings" pitchFamily="2" charset="2"/>
              </a:rPr>
              <a:t>ingin</a:t>
            </a:r>
            <a:r>
              <a:rPr lang="en-US" dirty="0">
                <a:sym typeface="Wingdings" pitchFamily="2" charset="2"/>
              </a:rPr>
              <a:t> </a:t>
            </a:r>
            <a:r>
              <a:rPr lang="en-US" dirty="0" err="1">
                <a:sym typeface="Wingdings" pitchFamily="2" charset="2"/>
              </a:rPr>
              <a:t>dibangunkan</a:t>
            </a:r>
            <a:r>
              <a:rPr lang="en-US" dirty="0">
                <a:sym typeface="Wingdings" pitchFamily="2" charset="2"/>
              </a:rPr>
              <a:t> </a:t>
            </a:r>
            <a:r>
              <a:rPr lang="en-US" dirty="0" err="1">
                <a:sym typeface="Wingdings" pitchFamily="2" charset="2"/>
              </a:rPr>
              <a:t>seperti</a:t>
            </a:r>
            <a:r>
              <a:rPr lang="en-US" dirty="0">
                <a:sym typeface="Wingdings" pitchFamily="2" charset="2"/>
              </a:rPr>
              <a:t> fail </a:t>
            </a:r>
            <a:r>
              <a:rPr lang="en-US" dirty="0" err="1">
                <a:sym typeface="Wingdings" pitchFamily="2" charset="2"/>
              </a:rPr>
              <a:t>berkaitan</a:t>
            </a:r>
            <a:r>
              <a:rPr lang="en-US" dirty="0">
                <a:sym typeface="Wingdings" pitchFamily="2" charset="2"/>
              </a:rPr>
              <a:t> Model, Controller, Providers, Middleware, Notifications.</a:t>
            </a:r>
          </a:p>
          <a:p>
            <a:pPr algn="just">
              <a:lnSpc>
                <a:spcPct val="170000"/>
              </a:lnSpc>
              <a:spcBef>
                <a:spcPts val="0"/>
              </a:spcBef>
              <a:spcAft>
                <a:spcPts val="1800"/>
              </a:spcAft>
            </a:pPr>
            <a:r>
              <a:rPr lang="en-US" b="1" dirty="0">
                <a:solidFill>
                  <a:schemeClr val="accent1"/>
                </a:solidFill>
                <a:sym typeface="Wingdings" pitchFamily="2" charset="2"/>
              </a:rPr>
              <a:t>/bootstrap</a:t>
            </a:r>
            <a:r>
              <a:rPr lang="en-US" dirty="0">
                <a:sym typeface="Wingdings" pitchFamily="2" charset="2"/>
              </a:rPr>
              <a:t>  </a:t>
            </a:r>
            <a:r>
              <a:rPr lang="en-US" dirty="0" err="1">
                <a:sym typeface="Wingdings" pitchFamily="2" charset="2"/>
              </a:rPr>
              <a:t>menempatkan</a:t>
            </a:r>
            <a:r>
              <a:rPr lang="en-US" dirty="0">
                <a:sym typeface="Wingdings" pitchFamily="2" charset="2"/>
              </a:rPr>
              <a:t> fail yang “</a:t>
            </a:r>
            <a:r>
              <a:rPr lang="en-US" i="1" dirty="0" err="1">
                <a:sym typeface="Wingdings" pitchFamily="2" charset="2"/>
              </a:rPr>
              <a:t>menghidupkan</a:t>
            </a:r>
            <a:r>
              <a:rPr lang="en-US" dirty="0">
                <a:sym typeface="Wingdings" pitchFamily="2" charset="2"/>
              </a:rPr>
              <a:t>” framework Laravel </a:t>
            </a:r>
            <a:r>
              <a:rPr lang="en-US" dirty="0" err="1">
                <a:sym typeface="Wingdings" pitchFamily="2" charset="2"/>
              </a:rPr>
              <a:t>dan</a:t>
            </a:r>
            <a:r>
              <a:rPr lang="en-US" dirty="0">
                <a:sym typeface="Wingdings" pitchFamily="2" charset="2"/>
              </a:rPr>
              <a:t> fail Cache </a:t>
            </a:r>
            <a:r>
              <a:rPr lang="en-US" dirty="0" err="1">
                <a:sym typeface="Wingdings" pitchFamily="2" charset="2"/>
              </a:rPr>
              <a:t>untuk</a:t>
            </a:r>
            <a:r>
              <a:rPr lang="en-US" dirty="0">
                <a:sym typeface="Wingdings" pitchFamily="2" charset="2"/>
              </a:rPr>
              <a:t> route </a:t>
            </a:r>
            <a:r>
              <a:rPr lang="en-US" dirty="0" err="1">
                <a:sym typeface="Wingdings" pitchFamily="2" charset="2"/>
              </a:rPr>
              <a:t>dan</a:t>
            </a:r>
            <a:r>
              <a:rPr lang="en-US" dirty="0">
                <a:sym typeface="Wingdings" pitchFamily="2" charset="2"/>
              </a:rPr>
              <a:t> services.</a:t>
            </a:r>
          </a:p>
          <a:p>
            <a:pPr algn="just">
              <a:lnSpc>
                <a:spcPct val="170000"/>
              </a:lnSpc>
              <a:spcBef>
                <a:spcPts val="0"/>
              </a:spcBef>
              <a:spcAft>
                <a:spcPts val="1800"/>
              </a:spcAft>
            </a:pPr>
            <a:r>
              <a:rPr lang="en-US" b="1" dirty="0">
                <a:solidFill>
                  <a:schemeClr val="accent1"/>
                </a:solidFill>
                <a:sym typeface="Wingdings" pitchFamily="2" charset="2"/>
              </a:rPr>
              <a:t>/</a:t>
            </a:r>
            <a:r>
              <a:rPr lang="en-US" b="1" dirty="0" err="1">
                <a:solidFill>
                  <a:schemeClr val="accent1"/>
                </a:solidFill>
                <a:sym typeface="Wingdings" pitchFamily="2" charset="2"/>
              </a:rPr>
              <a:t>config</a:t>
            </a:r>
            <a:r>
              <a:rPr lang="en-US" dirty="0">
                <a:sym typeface="Wingdings" pitchFamily="2" charset="2"/>
              </a:rPr>
              <a:t>  </a:t>
            </a:r>
            <a:r>
              <a:rPr lang="en-US" dirty="0" err="1">
                <a:sym typeface="Wingdings" pitchFamily="2" charset="2"/>
              </a:rPr>
              <a:t>Menempatkan</a:t>
            </a:r>
            <a:r>
              <a:rPr lang="en-US" dirty="0">
                <a:sym typeface="Wingdings" pitchFamily="2" charset="2"/>
              </a:rPr>
              <a:t> </a:t>
            </a:r>
            <a:r>
              <a:rPr lang="en-US" dirty="0" err="1">
                <a:sym typeface="Wingdings" pitchFamily="2" charset="2"/>
              </a:rPr>
              <a:t>kesemua</a:t>
            </a:r>
            <a:r>
              <a:rPr lang="en-US" dirty="0">
                <a:sym typeface="Wingdings" pitchFamily="2" charset="2"/>
              </a:rPr>
              <a:t> fail </a:t>
            </a:r>
            <a:r>
              <a:rPr lang="en-US" dirty="0" err="1">
                <a:sym typeface="Wingdings" pitchFamily="2" charset="2"/>
              </a:rPr>
              <a:t>tetapan</a:t>
            </a:r>
            <a:r>
              <a:rPr lang="en-US" dirty="0">
                <a:sym typeface="Wingdings" pitchFamily="2" charset="2"/>
              </a:rPr>
              <a:t> </a:t>
            </a:r>
            <a:r>
              <a:rPr lang="en-US" dirty="0" err="1">
                <a:sym typeface="Wingdings" pitchFamily="2" charset="2"/>
              </a:rPr>
              <a:t>untuk</a:t>
            </a:r>
            <a:r>
              <a:rPr lang="en-US" dirty="0">
                <a:sym typeface="Wingdings" pitchFamily="2" charset="2"/>
              </a:rPr>
              <a:t> </a:t>
            </a:r>
            <a:r>
              <a:rPr lang="en-US" dirty="0" err="1">
                <a:sym typeface="Wingdings" pitchFamily="2" charset="2"/>
              </a:rPr>
              <a:t>aplikasi</a:t>
            </a:r>
            <a:r>
              <a:rPr lang="en-US" dirty="0">
                <a:sym typeface="Wingdings" pitchFamily="2" charset="2"/>
              </a:rPr>
              <a:t> yang </a:t>
            </a:r>
            <a:r>
              <a:rPr lang="en-US" dirty="0" err="1">
                <a:sym typeface="Wingdings" pitchFamily="2" charset="2"/>
              </a:rPr>
              <a:t>dibangunkan</a:t>
            </a:r>
            <a:r>
              <a:rPr lang="en-US" dirty="0">
                <a:sym typeface="Wingdings" pitchFamily="2" charset="2"/>
              </a:rPr>
              <a:t> </a:t>
            </a:r>
            <a:r>
              <a:rPr lang="en-US" dirty="0" err="1">
                <a:sym typeface="Wingdings" pitchFamily="2" charset="2"/>
              </a:rPr>
              <a:t>seperti</a:t>
            </a:r>
            <a:r>
              <a:rPr lang="en-US" dirty="0">
                <a:sym typeface="Wingdings" pitchFamily="2" charset="2"/>
              </a:rPr>
              <a:t> </a:t>
            </a:r>
            <a:r>
              <a:rPr lang="en-US" dirty="0" err="1">
                <a:sym typeface="Wingdings" pitchFamily="2" charset="2"/>
              </a:rPr>
              <a:t>tetapan</a:t>
            </a:r>
            <a:r>
              <a:rPr lang="en-US" dirty="0">
                <a:sym typeface="Wingdings" pitchFamily="2" charset="2"/>
              </a:rPr>
              <a:t> </a:t>
            </a:r>
            <a:r>
              <a:rPr lang="en-US" dirty="0" err="1">
                <a:sym typeface="Wingdings" pitchFamily="2" charset="2"/>
              </a:rPr>
              <a:t>jenis</a:t>
            </a:r>
            <a:r>
              <a:rPr lang="en-US" dirty="0">
                <a:sym typeface="Wingdings" pitchFamily="2" charset="2"/>
              </a:rPr>
              <a:t> database, proses </a:t>
            </a:r>
            <a:r>
              <a:rPr lang="en-US" dirty="0" err="1">
                <a:sym typeface="Wingdings" pitchFamily="2" charset="2"/>
              </a:rPr>
              <a:t>penghantaran</a:t>
            </a:r>
            <a:r>
              <a:rPr lang="en-US" dirty="0">
                <a:sym typeface="Wingdings" pitchFamily="2" charset="2"/>
              </a:rPr>
              <a:t> email </a:t>
            </a:r>
            <a:r>
              <a:rPr lang="en-US" dirty="0" err="1">
                <a:sym typeface="Wingdings" pitchFamily="2" charset="2"/>
              </a:rPr>
              <a:t>dan</a:t>
            </a:r>
            <a:r>
              <a:rPr lang="en-US" dirty="0">
                <a:sym typeface="Wingdings" pitchFamily="2" charset="2"/>
              </a:rPr>
              <a:t> lain – lain.</a:t>
            </a:r>
          </a:p>
        </p:txBody>
      </p:sp>
    </p:spTree>
    <p:extLst>
      <p:ext uri="{BB962C8B-B14F-4D97-AF65-F5344CB8AC3E}">
        <p14:creationId xmlns:p14="http://schemas.microsoft.com/office/powerpoint/2010/main" val="261184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Informasi</a:t>
            </a:r>
            <a:r>
              <a:rPr lang="en-US" b="1" dirty="0"/>
              <a:t> </a:t>
            </a:r>
            <a:r>
              <a:rPr lang="en-US" b="1" dirty="0" err="1"/>
              <a:t>Struktur</a:t>
            </a:r>
            <a:r>
              <a:rPr lang="en-US" b="1" dirty="0"/>
              <a:t> </a:t>
            </a:r>
            <a:r>
              <a:rPr lang="en-US" b="1" dirty="0" err="1"/>
              <a:t>Direktori</a:t>
            </a:r>
            <a:r>
              <a:rPr lang="en-US" b="1" dirty="0"/>
              <a:t> Laravel</a:t>
            </a:r>
          </a:p>
        </p:txBody>
      </p:sp>
      <p:sp>
        <p:nvSpPr>
          <p:cNvPr id="4" name="Content Placeholder 3"/>
          <p:cNvSpPr>
            <a:spLocks noGrp="1"/>
          </p:cNvSpPr>
          <p:nvPr>
            <p:ph sz="quarter" idx="1"/>
          </p:nvPr>
        </p:nvSpPr>
        <p:spPr>
          <a:xfrm>
            <a:off x="304800" y="1447800"/>
            <a:ext cx="9296400" cy="5105400"/>
          </a:xfrm>
        </p:spPr>
        <p:txBody>
          <a:bodyPr>
            <a:normAutofit/>
          </a:bodyPr>
          <a:lstStyle/>
          <a:p>
            <a:pPr algn="just">
              <a:lnSpc>
                <a:spcPct val="150000"/>
              </a:lnSpc>
              <a:spcBef>
                <a:spcPts val="0"/>
              </a:spcBef>
              <a:spcAft>
                <a:spcPts val="1800"/>
              </a:spcAft>
            </a:pPr>
            <a:r>
              <a:rPr lang="en-US" b="1" dirty="0">
                <a:solidFill>
                  <a:schemeClr val="accent1"/>
                </a:solidFill>
              </a:rPr>
              <a:t>/database </a:t>
            </a:r>
            <a:r>
              <a:rPr lang="en-US" dirty="0">
                <a:sym typeface="Wingdings" pitchFamily="2" charset="2"/>
              </a:rPr>
              <a:t> </a:t>
            </a:r>
            <a:r>
              <a:rPr lang="en-US" dirty="0" err="1">
                <a:sym typeface="Wingdings" pitchFamily="2" charset="2"/>
              </a:rPr>
              <a:t>menempatkan</a:t>
            </a:r>
            <a:r>
              <a:rPr lang="en-US" dirty="0">
                <a:sym typeface="Wingdings" pitchFamily="2" charset="2"/>
              </a:rPr>
              <a:t> fail – fail </a:t>
            </a:r>
            <a:r>
              <a:rPr lang="en-US" dirty="0" err="1">
                <a:sym typeface="Wingdings" pitchFamily="2" charset="2"/>
              </a:rPr>
              <a:t>berkaitan</a:t>
            </a:r>
            <a:r>
              <a:rPr lang="en-US" dirty="0">
                <a:sym typeface="Wingdings" pitchFamily="2" charset="2"/>
              </a:rPr>
              <a:t> database </a:t>
            </a:r>
            <a:r>
              <a:rPr lang="en-US" dirty="0" err="1">
                <a:sym typeface="Wingdings" pitchFamily="2" charset="2"/>
              </a:rPr>
              <a:t>seperti</a:t>
            </a:r>
            <a:r>
              <a:rPr lang="en-US" dirty="0">
                <a:sym typeface="Wingdings" pitchFamily="2" charset="2"/>
              </a:rPr>
              <a:t> Migrations, </a:t>
            </a:r>
            <a:r>
              <a:rPr lang="en-US" dirty="0" err="1">
                <a:sym typeface="Wingdings" pitchFamily="2" charset="2"/>
              </a:rPr>
              <a:t>Seedings</a:t>
            </a:r>
            <a:r>
              <a:rPr lang="en-US" dirty="0">
                <a:sym typeface="Wingdings" pitchFamily="2" charset="2"/>
              </a:rPr>
              <a:t>, Model Factories. </a:t>
            </a:r>
            <a:r>
              <a:rPr lang="en-US" dirty="0" err="1">
                <a:sym typeface="Wingdings" pitchFamily="2" charset="2"/>
              </a:rPr>
              <a:t>Ia</a:t>
            </a:r>
            <a:r>
              <a:rPr lang="en-US" dirty="0">
                <a:sym typeface="Wingdings" pitchFamily="2" charset="2"/>
              </a:rPr>
              <a:t> </a:t>
            </a:r>
            <a:r>
              <a:rPr lang="en-US" dirty="0" err="1">
                <a:sym typeface="Wingdings" pitchFamily="2" charset="2"/>
              </a:rPr>
              <a:t>juga</a:t>
            </a:r>
            <a:r>
              <a:rPr lang="en-US" dirty="0">
                <a:sym typeface="Wingdings" pitchFamily="2" charset="2"/>
              </a:rPr>
              <a:t> </a:t>
            </a:r>
            <a:r>
              <a:rPr lang="en-US" dirty="0" err="1">
                <a:sym typeface="Wingdings" pitchFamily="2" charset="2"/>
              </a:rPr>
              <a:t>boleh</a:t>
            </a:r>
            <a:r>
              <a:rPr lang="en-US" dirty="0">
                <a:sym typeface="Wingdings" pitchFamily="2" charset="2"/>
              </a:rPr>
              <a:t> </a:t>
            </a:r>
            <a:r>
              <a:rPr lang="en-US" dirty="0" err="1">
                <a:sym typeface="Wingdings" pitchFamily="2" charset="2"/>
              </a:rPr>
              <a:t>digunakan</a:t>
            </a:r>
            <a:r>
              <a:rPr lang="en-US" dirty="0">
                <a:sym typeface="Wingdings" pitchFamily="2" charset="2"/>
              </a:rPr>
              <a:t> </a:t>
            </a:r>
            <a:r>
              <a:rPr lang="en-US" dirty="0" err="1">
                <a:sym typeface="Wingdings" pitchFamily="2" charset="2"/>
              </a:rPr>
              <a:t>untuk</a:t>
            </a:r>
            <a:r>
              <a:rPr lang="en-US" dirty="0">
                <a:sym typeface="Wingdings" pitchFamily="2" charset="2"/>
              </a:rPr>
              <a:t> </a:t>
            </a:r>
            <a:r>
              <a:rPr lang="en-US" dirty="0" err="1">
                <a:sym typeface="Wingdings" pitchFamily="2" charset="2"/>
              </a:rPr>
              <a:t>menempatkan</a:t>
            </a:r>
            <a:r>
              <a:rPr lang="en-US" dirty="0">
                <a:sym typeface="Wingdings" pitchFamily="2" charset="2"/>
              </a:rPr>
              <a:t> fail SQLite.</a:t>
            </a:r>
          </a:p>
          <a:p>
            <a:pPr algn="just">
              <a:lnSpc>
                <a:spcPct val="150000"/>
              </a:lnSpc>
              <a:spcBef>
                <a:spcPts val="0"/>
              </a:spcBef>
              <a:spcAft>
                <a:spcPts val="1800"/>
              </a:spcAft>
            </a:pPr>
            <a:r>
              <a:rPr lang="en-US" b="1" dirty="0">
                <a:solidFill>
                  <a:schemeClr val="accent1"/>
                </a:solidFill>
                <a:sym typeface="Wingdings" pitchFamily="2" charset="2"/>
              </a:rPr>
              <a:t>/public</a:t>
            </a:r>
            <a:r>
              <a:rPr lang="en-US" dirty="0">
                <a:sym typeface="Wingdings" pitchFamily="2" charset="2"/>
              </a:rPr>
              <a:t>  </a:t>
            </a:r>
            <a:r>
              <a:rPr lang="en-US" dirty="0" err="1">
                <a:sym typeface="Wingdings" pitchFamily="2" charset="2"/>
              </a:rPr>
              <a:t>mengandungi</a:t>
            </a:r>
            <a:r>
              <a:rPr lang="en-US" dirty="0">
                <a:sym typeface="Wingdings" pitchFamily="2" charset="2"/>
              </a:rPr>
              <a:t> fail </a:t>
            </a:r>
            <a:r>
              <a:rPr lang="en-US" b="1" i="1" dirty="0" err="1">
                <a:solidFill>
                  <a:schemeClr val="accent1"/>
                </a:solidFill>
                <a:sym typeface="Wingdings" pitchFamily="2" charset="2"/>
              </a:rPr>
              <a:t>index.php</a:t>
            </a:r>
            <a:r>
              <a:rPr lang="en-US" dirty="0">
                <a:sym typeface="Wingdings" pitchFamily="2" charset="2"/>
              </a:rPr>
              <a:t> yang </a:t>
            </a:r>
            <a:r>
              <a:rPr lang="en-US" dirty="0" err="1">
                <a:sym typeface="Wingdings" pitchFamily="2" charset="2"/>
              </a:rPr>
              <a:t>merupakan</a:t>
            </a:r>
            <a:r>
              <a:rPr lang="en-US" dirty="0">
                <a:sym typeface="Wingdings" pitchFamily="2" charset="2"/>
              </a:rPr>
              <a:t> </a:t>
            </a:r>
            <a:r>
              <a:rPr lang="en-US" dirty="0" err="1">
                <a:sym typeface="Wingdings" pitchFamily="2" charset="2"/>
              </a:rPr>
              <a:t>pintu</a:t>
            </a:r>
            <a:r>
              <a:rPr lang="en-US" dirty="0">
                <a:sym typeface="Wingdings" pitchFamily="2" charset="2"/>
              </a:rPr>
              <a:t> </a:t>
            </a:r>
            <a:r>
              <a:rPr lang="en-US" dirty="0" err="1">
                <a:sym typeface="Wingdings" pitchFamily="2" charset="2"/>
              </a:rPr>
              <a:t>masuk</a:t>
            </a:r>
            <a:r>
              <a:rPr lang="en-US" dirty="0">
                <a:sym typeface="Wingdings" pitchFamily="2" charset="2"/>
              </a:rPr>
              <a:t> </a:t>
            </a:r>
            <a:r>
              <a:rPr lang="en-US" dirty="0" err="1">
                <a:sym typeface="Wingdings" pitchFamily="2" charset="2"/>
              </a:rPr>
              <a:t>utama</a:t>
            </a:r>
            <a:r>
              <a:rPr lang="en-US" dirty="0">
                <a:sym typeface="Wingdings" pitchFamily="2" charset="2"/>
              </a:rPr>
              <a:t> (entry point) </a:t>
            </a:r>
            <a:r>
              <a:rPr lang="en-US" dirty="0" err="1">
                <a:sym typeface="Wingdings" pitchFamily="2" charset="2"/>
              </a:rPr>
              <a:t>untuk</a:t>
            </a:r>
            <a:r>
              <a:rPr lang="en-US" dirty="0">
                <a:sym typeface="Wingdings" pitchFamily="2" charset="2"/>
              </a:rPr>
              <a:t> </a:t>
            </a:r>
            <a:r>
              <a:rPr lang="en-US" dirty="0" err="1">
                <a:sym typeface="Wingdings" pitchFamily="2" charset="2"/>
              </a:rPr>
              <a:t>setiap</a:t>
            </a:r>
            <a:r>
              <a:rPr lang="en-US" dirty="0">
                <a:sym typeface="Wingdings" pitchFamily="2" charset="2"/>
              </a:rPr>
              <a:t> “request” yang </a:t>
            </a:r>
            <a:r>
              <a:rPr lang="en-US" dirty="0" err="1">
                <a:sym typeface="Wingdings" pitchFamily="2" charset="2"/>
              </a:rPr>
              <a:t>diterima</a:t>
            </a:r>
            <a:r>
              <a:rPr lang="en-US" dirty="0">
                <a:sym typeface="Wingdings" pitchFamily="2" charset="2"/>
              </a:rPr>
              <a:t> </a:t>
            </a:r>
            <a:r>
              <a:rPr lang="en-US" dirty="0" err="1">
                <a:sym typeface="Wingdings" pitchFamily="2" charset="2"/>
              </a:rPr>
              <a:t>oleh</a:t>
            </a:r>
            <a:r>
              <a:rPr lang="en-US" dirty="0">
                <a:sym typeface="Wingdings" pitchFamily="2" charset="2"/>
              </a:rPr>
              <a:t> </a:t>
            </a:r>
            <a:r>
              <a:rPr lang="en-US" dirty="0" err="1">
                <a:sym typeface="Wingdings" pitchFamily="2" charset="2"/>
              </a:rPr>
              <a:t>aplikasi</a:t>
            </a:r>
            <a:r>
              <a:rPr lang="en-US" dirty="0">
                <a:sym typeface="Wingdings" pitchFamily="2" charset="2"/>
              </a:rPr>
              <a:t>. Di </a:t>
            </a:r>
            <a:r>
              <a:rPr lang="en-US" dirty="0" err="1">
                <a:sym typeface="Wingdings" pitchFamily="2" charset="2"/>
              </a:rPr>
              <a:t>sini</a:t>
            </a:r>
            <a:r>
              <a:rPr lang="en-US" dirty="0">
                <a:sym typeface="Wingdings" pitchFamily="2" charset="2"/>
              </a:rPr>
              <a:t> juga </a:t>
            </a:r>
            <a:r>
              <a:rPr lang="en-US" dirty="0" err="1">
                <a:sym typeface="Wingdings" pitchFamily="2" charset="2"/>
              </a:rPr>
              <a:t>kita</a:t>
            </a:r>
            <a:r>
              <a:rPr lang="en-US" dirty="0">
                <a:sym typeface="Wingdings" pitchFamily="2" charset="2"/>
              </a:rPr>
              <a:t> </a:t>
            </a:r>
            <a:r>
              <a:rPr lang="en-US" dirty="0" err="1">
                <a:sym typeface="Wingdings" pitchFamily="2" charset="2"/>
              </a:rPr>
              <a:t>letakkan</a:t>
            </a:r>
            <a:r>
              <a:rPr lang="en-US" dirty="0">
                <a:sym typeface="Wingdings" pitchFamily="2" charset="2"/>
              </a:rPr>
              <a:t> </a:t>
            </a:r>
            <a:r>
              <a:rPr lang="en-US" dirty="0" err="1">
                <a:sym typeface="Wingdings" pitchFamily="2" charset="2"/>
              </a:rPr>
              <a:t>segala</a:t>
            </a:r>
            <a:r>
              <a:rPr lang="en-US" dirty="0">
                <a:sym typeface="Wingdings" pitchFamily="2" charset="2"/>
              </a:rPr>
              <a:t> fail – fail asset </a:t>
            </a:r>
            <a:r>
              <a:rPr lang="en-US" dirty="0" err="1">
                <a:sym typeface="Wingdings" pitchFamily="2" charset="2"/>
              </a:rPr>
              <a:t>seperti</a:t>
            </a:r>
            <a:r>
              <a:rPr lang="en-US" dirty="0">
                <a:sym typeface="Wingdings" pitchFamily="2" charset="2"/>
              </a:rPr>
              <a:t> </a:t>
            </a:r>
            <a:r>
              <a:rPr lang="en-US" dirty="0" err="1">
                <a:sym typeface="Wingdings" pitchFamily="2" charset="2"/>
              </a:rPr>
              <a:t>gambar</a:t>
            </a:r>
            <a:r>
              <a:rPr lang="en-US" dirty="0">
                <a:sym typeface="Wingdings" pitchFamily="2" charset="2"/>
              </a:rPr>
              <a:t>, </a:t>
            </a:r>
            <a:r>
              <a:rPr lang="en-US" dirty="0" err="1">
                <a:sym typeface="Wingdings" pitchFamily="2" charset="2"/>
              </a:rPr>
              <a:t>css</a:t>
            </a:r>
            <a:r>
              <a:rPr lang="en-US" dirty="0">
                <a:sym typeface="Wingdings" pitchFamily="2" charset="2"/>
              </a:rPr>
              <a:t>, </a:t>
            </a:r>
            <a:r>
              <a:rPr lang="en-US" dirty="0" err="1">
                <a:sym typeface="Wingdings" pitchFamily="2" charset="2"/>
              </a:rPr>
              <a:t>javascript</a:t>
            </a:r>
            <a:r>
              <a:rPr lang="en-US" dirty="0">
                <a:sym typeface="Wingdings" pitchFamily="2" charset="2"/>
              </a:rPr>
              <a:t> yang </a:t>
            </a:r>
            <a:r>
              <a:rPr lang="en-US" dirty="0" err="1">
                <a:sym typeface="Wingdings" pitchFamily="2" charset="2"/>
              </a:rPr>
              <a:t>diperlukan</a:t>
            </a:r>
            <a:r>
              <a:rPr lang="en-US" dirty="0">
                <a:sym typeface="Wingdings" pitchFamily="2" charset="2"/>
              </a:rPr>
              <a:t> oleh </a:t>
            </a:r>
            <a:r>
              <a:rPr lang="en-US" dirty="0" err="1">
                <a:sym typeface="Wingdings" pitchFamily="2" charset="2"/>
              </a:rPr>
              <a:t>aplikasi</a:t>
            </a:r>
            <a:r>
              <a:rPr lang="en-US" dirty="0">
                <a:sym typeface="Wingdings" pitchFamily="2" charset="2"/>
              </a:rPr>
              <a:t>.</a:t>
            </a:r>
          </a:p>
        </p:txBody>
      </p:sp>
    </p:spTree>
    <p:extLst>
      <p:ext uri="{BB962C8B-B14F-4D97-AF65-F5344CB8AC3E}">
        <p14:creationId xmlns:p14="http://schemas.microsoft.com/office/powerpoint/2010/main" val="125786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Informasi</a:t>
            </a:r>
            <a:r>
              <a:rPr lang="en-US" b="1" dirty="0"/>
              <a:t> </a:t>
            </a:r>
            <a:r>
              <a:rPr lang="en-US" b="1" dirty="0" err="1"/>
              <a:t>Struktur</a:t>
            </a:r>
            <a:r>
              <a:rPr lang="en-US" b="1" dirty="0"/>
              <a:t> </a:t>
            </a:r>
            <a:r>
              <a:rPr lang="en-US" b="1" dirty="0" err="1"/>
              <a:t>Direktori</a:t>
            </a:r>
            <a:r>
              <a:rPr lang="en-US" b="1" dirty="0"/>
              <a:t> Laravel</a:t>
            </a:r>
          </a:p>
        </p:txBody>
      </p:sp>
      <p:sp>
        <p:nvSpPr>
          <p:cNvPr id="4" name="Content Placeholder 3"/>
          <p:cNvSpPr>
            <a:spLocks noGrp="1"/>
          </p:cNvSpPr>
          <p:nvPr>
            <p:ph sz="quarter" idx="1"/>
          </p:nvPr>
        </p:nvSpPr>
        <p:spPr>
          <a:xfrm>
            <a:off x="304800" y="1447800"/>
            <a:ext cx="9296400" cy="5105400"/>
          </a:xfrm>
        </p:spPr>
        <p:txBody>
          <a:bodyPr>
            <a:normAutofit/>
          </a:bodyPr>
          <a:lstStyle/>
          <a:p>
            <a:pPr algn="just">
              <a:lnSpc>
                <a:spcPct val="150000"/>
              </a:lnSpc>
              <a:spcBef>
                <a:spcPts val="0"/>
              </a:spcBef>
              <a:spcAft>
                <a:spcPts val="1800"/>
              </a:spcAft>
            </a:pPr>
            <a:r>
              <a:rPr lang="en-US" b="1" dirty="0">
                <a:solidFill>
                  <a:schemeClr val="accent1"/>
                </a:solidFill>
              </a:rPr>
              <a:t>/resources </a:t>
            </a:r>
            <a:r>
              <a:rPr lang="en-US" dirty="0">
                <a:sym typeface="Wingdings" pitchFamily="2" charset="2"/>
              </a:rPr>
              <a:t> </a:t>
            </a:r>
            <a:r>
              <a:rPr lang="en-US" dirty="0" err="1">
                <a:sym typeface="Wingdings" pitchFamily="2" charset="2"/>
              </a:rPr>
              <a:t>menempatkan</a:t>
            </a:r>
            <a:r>
              <a:rPr lang="en-US" dirty="0">
                <a:sym typeface="Wingdings" pitchFamily="2" charset="2"/>
              </a:rPr>
              <a:t> </a:t>
            </a:r>
            <a:r>
              <a:rPr lang="en-US" dirty="0" err="1">
                <a:sym typeface="Wingdings" pitchFamily="2" charset="2"/>
              </a:rPr>
              <a:t>segala</a:t>
            </a:r>
            <a:r>
              <a:rPr lang="en-US" dirty="0">
                <a:sym typeface="Wingdings" pitchFamily="2" charset="2"/>
              </a:rPr>
              <a:t> </a:t>
            </a:r>
            <a:r>
              <a:rPr lang="en-US" dirty="0" err="1">
                <a:sym typeface="Wingdings" pitchFamily="2" charset="2"/>
              </a:rPr>
              <a:t>rekabentuk</a:t>
            </a:r>
            <a:r>
              <a:rPr lang="en-US" dirty="0">
                <a:sym typeface="Wingdings" pitchFamily="2" charset="2"/>
              </a:rPr>
              <a:t> </a:t>
            </a:r>
            <a:r>
              <a:rPr lang="en-US" dirty="0" err="1">
                <a:sym typeface="Wingdings" pitchFamily="2" charset="2"/>
              </a:rPr>
              <a:t>aplikasi</a:t>
            </a:r>
            <a:r>
              <a:rPr lang="en-US" dirty="0">
                <a:sym typeface="Wingdings" pitchFamily="2" charset="2"/>
              </a:rPr>
              <a:t> (layout / View), template </a:t>
            </a:r>
            <a:r>
              <a:rPr lang="en-US" dirty="0" err="1">
                <a:sym typeface="Wingdings" pitchFamily="2" charset="2"/>
              </a:rPr>
              <a:t>emel</a:t>
            </a:r>
            <a:r>
              <a:rPr lang="en-US" dirty="0">
                <a:sym typeface="Wingdings" pitchFamily="2" charset="2"/>
              </a:rPr>
              <a:t> </a:t>
            </a:r>
            <a:r>
              <a:rPr lang="en-US" dirty="0" err="1">
                <a:sym typeface="Wingdings" pitchFamily="2" charset="2"/>
              </a:rPr>
              <a:t>dan</a:t>
            </a:r>
            <a:r>
              <a:rPr lang="en-US" dirty="0">
                <a:sym typeface="Wingdings" pitchFamily="2" charset="2"/>
              </a:rPr>
              <a:t> </a:t>
            </a:r>
            <a:r>
              <a:rPr lang="en-US" dirty="0" err="1">
                <a:sym typeface="Wingdings" pitchFamily="2" charset="2"/>
              </a:rPr>
              <a:t>juga</a:t>
            </a:r>
            <a:r>
              <a:rPr lang="en-US" dirty="0">
                <a:sym typeface="Wingdings" pitchFamily="2" charset="2"/>
              </a:rPr>
              <a:t> fail </a:t>
            </a:r>
            <a:r>
              <a:rPr lang="en-US" dirty="0" err="1">
                <a:sym typeface="Wingdings" pitchFamily="2" charset="2"/>
              </a:rPr>
              <a:t>bahasa</a:t>
            </a:r>
            <a:r>
              <a:rPr lang="en-US" dirty="0">
                <a:sym typeface="Wingdings" pitchFamily="2" charset="2"/>
              </a:rPr>
              <a:t> (language) yang </a:t>
            </a:r>
            <a:r>
              <a:rPr lang="en-US" dirty="0" err="1">
                <a:sym typeface="Wingdings" pitchFamily="2" charset="2"/>
              </a:rPr>
              <a:t>digunapakai</a:t>
            </a:r>
            <a:r>
              <a:rPr lang="en-US" dirty="0">
                <a:sym typeface="Wingdings" pitchFamily="2" charset="2"/>
              </a:rPr>
              <a:t> </a:t>
            </a:r>
            <a:r>
              <a:rPr lang="en-US" dirty="0" err="1">
                <a:sym typeface="Wingdings" pitchFamily="2" charset="2"/>
              </a:rPr>
              <a:t>aplikasi</a:t>
            </a:r>
            <a:r>
              <a:rPr lang="en-US" dirty="0">
                <a:sym typeface="Wingdings" pitchFamily="2" charset="2"/>
              </a:rPr>
              <a:t>.</a:t>
            </a:r>
          </a:p>
          <a:p>
            <a:pPr algn="just">
              <a:lnSpc>
                <a:spcPct val="150000"/>
              </a:lnSpc>
              <a:spcBef>
                <a:spcPts val="0"/>
              </a:spcBef>
              <a:spcAft>
                <a:spcPts val="1800"/>
              </a:spcAft>
            </a:pPr>
            <a:r>
              <a:rPr lang="en-US" b="1" dirty="0">
                <a:solidFill>
                  <a:schemeClr val="accent1"/>
                </a:solidFill>
                <a:sym typeface="Wingdings" pitchFamily="2" charset="2"/>
              </a:rPr>
              <a:t>/routes</a:t>
            </a:r>
            <a:r>
              <a:rPr lang="en-US" dirty="0">
                <a:sym typeface="Wingdings" pitchFamily="2" charset="2"/>
              </a:rPr>
              <a:t>  </a:t>
            </a:r>
            <a:r>
              <a:rPr lang="en-US" dirty="0" err="1">
                <a:sym typeface="Wingdings" pitchFamily="2" charset="2"/>
              </a:rPr>
              <a:t>menempatkan</a:t>
            </a:r>
            <a:r>
              <a:rPr lang="en-US" dirty="0">
                <a:sym typeface="Wingdings" pitchFamily="2" charset="2"/>
              </a:rPr>
              <a:t> 4 fail </a:t>
            </a:r>
            <a:r>
              <a:rPr lang="en-US" dirty="0" err="1">
                <a:sym typeface="Wingdings" pitchFamily="2" charset="2"/>
              </a:rPr>
              <a:t>iaitu</a:t>
            </a:r>
            <a:r>
              <a:rPr lang="en-US" dirty="0">
                <a:sym typeface="Wingdings" pitchFamily="2" charset="2"/>
              </a:rPr>
              <a:t> </a:t>
            </a:r>
            <a:r>
              <a:rPr lang="en-US" b="1" i="1" dirty="0" err="1">
                <a:sym typeface="Wingdings" pitchFamily="2" charset="2"/>
              </a:rPr>
              <a:t>web.php</a:t>
            </a:r>
            <a:r>
              <a:rPr lang="en-US" dirty="0">
                <a:sym typeface="Wingdings" pitchFamily="2" charset="2"/>
              </a:rPr>
              <a:t>, </a:t>
            </a:r>
            <a:r>
              <a:rPr lang="en-US" b="1" i="1" dirty="0" err="1">
                <a:sym typeface="Wingdings" pitchFamily="2" charset="2"/>
              </a:rPr>
              <a:t>api.php</a:t>
            </a:r>
            <a:r>
              <a:rPr lang="en-US" dirty="0">
                <a:sym typeface="Wingdings" pitchFamily="2" charset="2"/>
              </a:rPr>
              <a:t>, </a:t>
            </a:r>
            <a:r>
              <a:rPr lang="en-US" b="1" i="1" dirty="0" err="1">
                <a:sym typeface="Wingdings" pitchFamily="2" charset="2"/>
              </a:rPr>
              <a:t>channels.php</a:t>
            </a:r>
            <a:r>
              <a:rPr lang="en-US" dirty="0">
                <a:sym typeface="Wingdings" pitchFamily="2" charset="2"/>
              </a:rPr>
              <a:t> </a:t>
            </a:r>
            <a:r>
              <a:rPr lang="en-US" dirty="0" err="1">
                <a:sym typeface="Wingdings" pitchFamily="2" charset="2"/>
              </a:rPr>
              <a:t>dan</a:t>
            </a:r>
            <a:r>
              <a:rPr lang="en-US" dirty="0">
                <a:sym typeface="Wingdings" pitchFamily="2" charset="2"/>
              </a:rPr>
              <a:t> </a:t>
            </a:r>
            <a:r>
              <a:rPr lang="en-US" b="1" i="1" dirty="0" err="1">
                <a:sym typeface="Wingdings" pitchFamily="2" charset="2"/>
              </a:rPr>
              <a:t>console.php</a:t>
            </a:r>
            <a:r>
              <a:rPr lang="en-US" dirty="0">
                <a:sym typeface="Wingdings" pitchFamily="2" charset="2"/>
              </a:rPr>
              <a:t> yang </a:t>
            </a:r>
            <a:r>
              <a:rPr lang="en-US" dirty="0" err="1">
                <a:sym typeface="Wingdings" pitchFamily="2" charset="2"/>
              </a:rPr>
              <a:t>mana</a:t>
            </a:r>
            <a:r>
              <a:rPr lang="en-US" dirty="0">
                <a:sym typeface="Wingdings" pitchFamily="2" charset="2"/>
              </a:rPr>
              <a:t> fail – fail </a:t>
            </a:r>
            <a:r>
              <a:rPr lang="en-US" dirty="0" err="1">
                <a:sym typeface="Wingdings" pitchFamily="2" charset="2"/>
              </a:rPr>
              <a:t>inilah</a:t>
            </a:r>
            <a:r>
              <a:rPr lang="en-US" dirty="0">
                <a:sym typeface="Wingdings" pitchFamily="2" charset="2"/>
              </a:rPr>
              <a:t> yang </a:t>
            </a:r>
            <a:r>
              <a:rPr lang="en-US" dirty="0" err="1">
                <a:sym typeface="Wingdings" pitchFamily="2" charset="2"/>
              </a:rPr>
              <a:t>akan</a:t>
            </a:r>
            <a:r>
              <a:rPr lang="en-US" dirty="0">
                <a:sym typeface="Wingdings" pitchFamily="2" charset="2"/>
              </a:rPr>
              <a:t> </a:t>
            </a:r>
            <a:r>
              <a:rPr lang="en-US" dirty="0" err="1">
                <a:sym typeface="Wingdings" pitchFamily="2" charset="2"/>
              </a:rPr>
              <a:t>menguruskan</a:t>
            </a:r>
            <a:r>
              <a:rPr lang="en-US" dirty="0">
                <a:sym typeface="Wingdings" pitchFamily="2" charset="2"/>
              </a:rPr>
              <a:t> </a:t>
            </a:r>
            <a:r>
              <a:rPr lang="en-US" dirty="0" err="1">
                <a:sym typeface="Wingdings" pitchFamily="2" charset="2"/>
              </a:rPr>
              <a:t>kesemua</a:t>
            </a:r>
            <a:r>
              <a:rPr lang="en-US" dirty="0">
                <a:sym typeface="Wingdings" pitchFamily="2" charset="2"/>
              </a:rPr>
              <a:t> </a:t>
            </a:r>
            <a:r>
              <a:rPr lang="en-US" dirty="0" err="1">
                <a:sym typeface="Wingdings" pitchFamily="2" charset="2"/>
              </a:rPr>
              <a:t>arah</a:t>
            </a:r>
            <a:r>
              <a:rPr lang="en-US" dirty="0">
                <a:sym typeface="Wingdings" pitchFamily="2" charset="2"/>
              </a:rPr>
              <a:t> </a:t>
            </a:r>
            <a:r>
              <a:rPr lang="en-US" dirty="0" err="1">
                <a:sym typeface="Wingdings" pitchFamily="2" charset="2"/>
              </a:rPr>
              <a:t>tuju</a:t>
            </a:r>
            <a:r>
              <a:rPr lang="en-US" dirty="0">
                <a:sym typeface="Wingdings" pitchFamily="2" charset="2"/>
              </a:rPr>
              <a:t> </a:t>
            </a:r>
            <a:r>
              <a:rPr lang="en-US" dirty="0" err="1">
                <a:sym typeface="Wingdings" pitchFamily="2" charset="2"/>
              </a:rPr>
              <a:t>perjalanan</a:t>
            </a:r>
            <a:r>
              <a:rPr lang="en-US" dirty="0">
                <a:sym typeface="Wingdings" pitchFamily="2" charset="2"/>
              </a:rPr>
              <a:t> </a:t>
            </a:r>
            <a:r>
              <a:rPr lang="en-US" dirty="0" err="1">
                <a:sym typeface="Wingdings" pitchFamily="2" charset="2"/>
              </a:rPr>
              <a:t>sistem</a:t>
            </a:r>
            <a:r>
              <a:rPr lang="en-US" dirty="0">
                <a:sym typeface="Wingdings" pitchFamily="2" charset="2"/>
              </a:rPr>
              <a:t> yang </a:t>
            </a:r>
            <a:r>
              <a:rPr lang="en-US" dirty="0" err="1">
                <a:sym typeface="Wingdings" pitchFamily="2" charset="2"/>
              </a:rPr>
              <a:t>dibangunkan</a:t>
            </a:r>
            <a:r>
              <a:rPr lang="en-US" dirty="0">
                <a:sym typeface="Wingdings" pitchFamily="2" charset="2"/>
              </a:rPr>
              <a:t>. (</a:t>
            </a:r>
            <a:r>
              <a:rPr lang="en-US" i="1" dirty="0" err="1">
                <a:sym typeface="Wingdings" pitchFamily="2" charset="2"/>
              </a:rPr>
              <a:t>Versi</a:t>
            </a:r>
            <a:r>
              <a:rPr lang="en-US" i="1" dirty="0">
                <a:sym typeface="Wingdings" pitchFamily="2" charset="2"/>
              </a:rPr>
              <a:t> Laravel 5.2 dan </a:t>
            </a:r>
            <a:r>
              <a:rPr lang="en-US" i="1" dirty="0" err="1">
                <a:sym typeface="Wingdings" pitchFamily="2" charset="2"/>
              </a:rPr>
              <a:t>ke</a:t>
            </a:r>
            <a:r>
              <a:rPr lang="en-US" i="1" dirty="0">
                <a:sym typeface="Wingdings" pitchFamily="2" charset="2"/>
              </a:rPr>
              <a:t> </a:t>
            </a:r>
            <a:r>
              <a:rPr lang="en-US" i="1" dirty="0" err="1">
                <a:sym typeface="Wingdings" pitchFamily="2" charset="2"/>
              </a:rPr>
              <a:t>bawah</a:t>
            </a:r>
            <a:r>
              <a:rPr lang="en-US" i="1" dirty="0">
                <a:sym typeface="Wingdings" pitchFamily="2" charset="2"/>
              </a:rPr>
              <a:t>  </a:t>
            </a:r>
            <a:r>
              <a:rPr lang="en-US" i="1" dirty="0" err="1">
                <a:sym typeface="Wingdings" pitchFamily="2" charset="2"/>
              </a:rPr>
              <a:t>menggunakan</a:t>
            </a:r>
            <a:r>
              <a:rPr lang="en-US" i="1" dirty="0">
                <a:sym typeface="Wingdings" pitchFamily="2" charset="2"/>
              </a:rPr>
              <a:t> fail yang </a:t>
            </a:r>
            <a:r>
              <a:rPr lang="en-US" i="1" dirty="0" err="1">
                <a:sym typeface="Wingdings" pitchFamily="2" charset="2"/>
              </a:rPr>
              <a:t>bernama</a:t>
            </a:r>
            <a:r>
              <a:rPr lang="en-US" i="1" dirty="0">
                <a:sym typeface="Wingdings" pitchFamily="2" charset="2"/>
              </a:rPr>
              <a:t> </a:t>
            </a:r>
            <a:r>
              <a:rPr lang="en-US" b="1" i="1" dirty="0" err="1">
                <a:sym typeface="Wingdings" pitchFamily="2" charset="2"/>
              </a:rPr>
              <a:t>routes.php</a:t>
            </a:r>
            <a:r>
              <a:rPr lang="en-US" i="1" dirty="0">
                <a:sym typeface="Wingdings" pitchFamily="2" charset="2"/>
              </a:rPr>
              <a:t> yang </a:t>
            </a:r>
            <a:r>
              <a:rPr lang="en-US" i="1" dirty="0" err="1">
                <a:sym typeface="Wingdings" pitchFamily="2" charset="2"/>
              </a:rPr>
              <a:t>berada</a:t>
            </a:r>
            <a:r>
              <a:rPr lang="en-US" i="1" dirty="0">
                <a:sym typeface="Wingdings" pitchFamily="2" charset="2"/>
              </a:rPr>
              <a:t> di </a:t>
            </a:r>
            <a:r>
              <a:rPr lang="en-US" i="1" dirty="0" err="1">
                <a:sym typeface="Wingdings" pitchFamily="2" charset="2"/>
              </a:rPr>
              <a:t>dalam</a:t>
            </a:r>
            <a:r>
              <a:rPr lang="en-US" i="1" dirty="0">
                <a:sym typeface="Wingdings" pitchFamily="2" charset="2"/>
              </a:rPr>
              <a:t> folder </a:t>
            </a:r>
            <a:r>
              <a:rPr lang="en-US" b="1" i="1" dirty="0">
                <a:sym typeface="Wingdings" pitchFamily="2" charset="2"/>
              </a:rPr>
              <a:t>app/Http</a:t>
            </a:r>
            <a:r>
              <a:rPr lang="en-US" dirty="0">
                <a:sym typeface="Wingdings" pitchFamily="2" charset="2"/>
              </a:rPr>
              <a:t>).</a:t>
            </a:r>
          </a:p>
        </p:txBody>
      </p:sp>
    </p:spTree>
    <p:extLst>
      <p:ext uri="{BB962C8B-B14F-4D97-AF65-F5344CB8AC3E}">
        <p14:creationId xmlns:p14="http://schemas.microsoft.com/office/powerpoint/2010/main" val="403632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Informasi</a:t>
            </a:r>
            <a:r>
              <a:rPr lang="en-US" b="1" dirty="0"/>
              <a:t> </a:t>
            </a:r>
            <a:r>
              <a:rPr lang="en-US" b="1" dirty="0" err="1"/>
              <a:t>Struktur</a:t>
            </a:r>
            <a:r>
              <a:rPr lang="en-US" b="1" dirty="0"/>
              <a:t> </a:t>
            </a:r>
            <a:r>
              <a:rPr lang="en-US" b="1" dirty="0" err="1"/>
              <a:t>Direktori</a:t>
            </a:r>
            <a:r>
              <a:rPr lang="en-US" b="1" dirty="0"/>
              <a:t> Laravel</a:t>
            </a:r>
          </a:p>
        </p:txBody>
      </p:sp>
      <p:sp>
        <p:nvSpPr>
          <p:cNvPr id="4" name="Content Placeholder 3"/>
          <p:cNvSpPr>
            <a:spLocks noGrp="1"/>
          </p:cNvSpPr>
          <p:nvPr>
            <p:ph sz="quarter" idx="1"/>
          </p:nvPr>
        </p:nvSpPr>
        <p:spPr>
          <a:xfrm>
            <a:off x="304800" y="1447800"/>
            <a:ext cx="9296400" cy="5105400"/>
          </a:xfrm>
        </p:spPr>
        <p:txBody>
          <a:bodyPr>
            <a:normAutofit fontScale="92500" lnSpcReduction="10000"/>
          </a:bodyPr>
          <a:lstStyle/>
          <a:p>
            <a:pPr algn="just">
              <a:lnSpc>
                <a:spcPct val="160000"/>
              </a:lnSpc>
              <a:spcBef>
                <a:spcPts val="0"/>
              </a:spcBef>
              <a:spcAft>
                <a:spcPts val="1800"/>
              </a:spcAft>
            </a:pPr>
            <a:r>
              <a:rPr lang="en-US" b="1" dirty="0">
                <a:solidFill>
                  <a:schemeClr val="accent1"/>
                </a:solidFill>
              </a:rPr>
              <a:t>/storage </a:t>
            </a:r>
            <a:r>
              <a:rPr lang="en-US" dirty="0">
                <a:sym typeface="Wingdings" pitchFamily="2" charset="2"/>
              </a:rPr>
              <a:t> </a:t>
            </a:r>
            <a:r>
              <a:rPr lang="en-US" dirty="0" err="1">
                <a:sym typeface="Wingdings" pitchFamily="2" charset="2"/>
              </a:rPr>
              <a:t>segala</a:t>
            </a:r>
            <a:r>
              <a:rPr lang="en-US" dirty="0">
                <a:sym typeface="Wingdings" pitchFamily="2" charset="2"/>
              </a:rPr>
              <a:t> fail – fail yang </a:t>
            </a:r>
            <a:r>
              <a:rPr lang="en-US" dirty="0" err="1">
                <a:sym typeface="Wingdings" pitchFamily="2" charset="2"/>
              </a:rPr>
              <a:t>dihasilkan</a:t>
            </a:r>
            <a:r>
              <a:rPr lang="en-US" dirty="0">
                <a:sym typeface="Wingdings" pitchFamily="2" charset="2"/>
              </a:rPr>
              <a:t> </a:t>
            </a:r>
            <a:r>
              <a:rPr lang="en-US" dirty="0" err="1">
                <a:sym typeface="Wingdings" pitchFamily="2" charset="2"/>
              </a:rPr>
              <a:t>secara</a:t>
            </a:r>
            <a:r>
              <a:rPr lang="en-US" dirty="0">
                <a:sym typeface="Wingdings" pitchFamily="2" charset="2"/>
              </a:rPr>
              <a:t> </a:t>
            </a:r>
            <a:r>
              <a:rPr lang="en-US" dirty="0" err="1">
                <a:sym typeface="Wingdings" pitchFamily="2" charset="2"/>
              </a:rPr>
              <a:t>automatik</a:t>
            </a:r>
            <a:r>
              <a:rPr lang="en-US" dirty="0">
                <a:sym typeface="Wingdings" pitchFamily="2" charset="2"/>
              </a:rPr>
              <a:t> </a:t>
            </a:r>
            <a:r>
              <a:rPr lang="en-US" dirty="0" err="1">
                <a:sym typeface="Wingdings" pitchFamily="2" charset="2"/>
              </a:rPr>
              <a:t>oleh</a:t>
            </a:r>
            <a:r>
              <a:rPr lang="en-US" dirty="0">
                <a:sym typeface="Wingdings" pitchFamily="2" charset="2"/>
              </a:rPr>
              <a:t> </a:t>
            </a:r>
            <a:r>
              <a:rPr lang="en-US" dirty="0" err="1">
                <a:sym typeface="Wingdings" pitchFamily="2" charset="2"/>
              </a:rPr>
              <a:t>aplikasi</a:t>
            </a:r>
            <a:r>
              <a:rPr lang="en-US" dirty="0">
                <a:sym typeface="Wingdings" pitchFamily="2" charset="2"/>
              </a:rPr>
              <a:t> yang </a:t>
            </a:r>
            <a:r>
              <a:rPr lang="en-US" dirty="0" err="1">
                <a:sym typeface="Wingdings" pitchFamily="2" charset="2"/>
              </a:rPr>
              <a:t>dibangunkan</a:t>
            </a:r>
            <a:r>
              <a:rPr lang="en-US" dirty="0">
                <a:sym typeface="Wingdings" pitchFamily="2" charset="2"/>
              </a:rPr>
              <a:t> </a:t>
            </a:r>
            <a:r>
              <a:rPr lang="en-US" dirty="0" err="1">
                <a:sym typeface="Wingdings" pitchFamily="2" charset="2"/>
              </a:rPr>
              <a:t>atau</a:t>
            </a:r>
            <a:r>
              <a:rPr lang="en-US" dirty="0">
                <a:sym typeface="Wingdings" pitchFamily="2" charset="2"/>
              </a:rPr>
              <a:t> framework Laravel </a:t>
            </a:r>
            <a:r>
              <a:rPr lang="en-US" dirty="0" err="1">
                <a:sym typeface="Wingdings" pitchFamily="2" charset="2"/>
              </a:rPr>
              <a:t>seperti</a:t>
            </a:r>
            <a:r>
              <a:rPr lang="en-US" dirty="0">
                <a:sym typeface="Wingdings" pitchFamily="2" charset="2"/>
              </a:rPr>
              <a:t> “session”, “cache”,  “logs” </a:t>
            </a:r>
            <a:r>
              <a:rPr lang="en-US" dirty="0" err="1">
                <a:sym typeface="Wingdings" pitchFamily="2" charset="2"/>
              </a:rPr>
              <a:t>ditempatkan</a:t>
            </a:r>
            <a:r>
              <a:rPr lang="en-US" dirty="0">
                <a:sym typeface="Wingdings" pitchFamily="2" charset="2"/>
              </a:rPr>
              <a:t> di </a:t>
            </a:r>
            <a:r>
              <a:rPr lang="en-US" dirty="0" err="1">
                <a:sym typeface="Wingdings" pitchFamily="2" charset="2"/>
              </a:rPr>
              <a:t>sini</a:t>
            </a:r>
            <a:r>
              <a:rPr lang="en-US" dirty="0">
                <a:sym typeface="Wingdings" pitchFamily="2" charset="2"/>
              </a:rPr>
              <a:t>.</a:t>
            </a:r>
          </a:p>
          <a:p>
            <a:pPr algn="just">
              <a:lnSpc>
                <a:spcPct val="160000"/>
              </a:lnSpc>
              <a:spcBef>
                <a:spcPts val="0"/>
              </a:spcBef>
              <a:spcAft>
                <a:spcPts val="1800"/>
              </a:spcAft>
            </a:pPr>
            <a:r>
              <a:rPr lang="en-US" b="1" dirty="0">
                <a:solidFill>
                  <a:schemeClr val="accent1"/>
                </a:solidFill>
                <a:sym typeface="Wingdings" pitchFamily="2" charset="2"/>
              </a:rPr>
              <a:t>/test</a:t>
            </a:r>
            <a:r>
              <a:rPr lang="en-US" dirty="0">
                <a:sym typeface="Wingdings" pitchFamily="2" charset="2"/>
              </a:rPr>
              <a:t>  </a:t>
            </a:r>
            <a:r>
              <a:rPr lang="en-US" dirty="0" err="1">
                <a:sym typeface="Wingdings" pitchFamily="2" charset="2"/>
              </a:rPr>
              <a:t>menempatkan</a:t>
            </a:r>
            <a:r>
              <a:rPr lang="en-US" dirty="0">
                <a:sym typeface="Wingdings" pitchFamily="2" charset="2"/>
              </a:rPr>
              <a:t> fail – fail </a:t>
            </a:r>
            <a:r>
              <a:rPr lang="en-US" dirty="0" err="1">
                <a:sym typeface="Wingdings" pitchFamily="2" charset="2"/>
              </a:rPr>
              <a:t>untuk</a:t>
            </a:r>
            <a:r>
              <a:rPr lang="en-US" dirty="0">
                <a:sym typeface="Wingdings" pitchFamily="2" charset="2"/>
              </a:rPr>
              <a:t> </a:t>
            </a:r>
            <a:r>
              <a:rPr lang="en-US" dirty="0" err="1">
                <a:sym typeface="Wingdings" pitchFamily="2" charset="2"/>
              </a:rPr>
              <a:t>melakukan</a:t>
            </a:r>
            <a:r>
              <a:rPr lang="en-US" dirty="0">
                <a:sym typeface="Wingdings" pitchFamily="2" charset="2"/>
              </a:rPr>
              <a:t> testing </a:t>
            </a:r>
            <a:r>
              <a:rPr lang="en-US" dirty="0" err="1">
                <a:sym typeface="Wingdings" pitchFamily="2" charset="2"/>
              </a:rPr>
              <a:t>terhadap</a:t>
            </a:r>
            <a:r>
              <a:rPr lang="en-US" dirty="0">
                <a:sym typeface="Wingdings" pitchFamily="2" charset="2"/>
              </a:rPr>
              <a:t> </a:t>
            </a:r>
            <a:r>
              <a:rPr lang="en-US" dirty="0" err="1">
                <a:sym typeface="Wingdings" pitchFamily="2" charset="2"/>
              </a:rPr>
              <a:t>aplikasi</a:t>
            </a:r>
            <a:r>
              <a:rPr lang="en-US" dirty="0">
                <a:sym typeface="Wingdings" pitchFamily="2" charset="2"/>
              </a:rPr>
              <a:t>. Proses test </a:t>
            </a:r>
            <a:r>
              <a:rPr lang="en-US" dirty="0" err="1">
                <a:sym typeface="Wingdings" pitchFamily="2" charset="2"/>
              </a:rPr>
              <a:t>ini</a:t>
            </a:r>
            <a:r>
              <a:rPr lang="en-US" dirty="0">
                <a:sym typeface="Wingdings" pitchFamily="2" charset="2"/>
              </a:rPr>
              <a:t> </a:t>
            </a:r>
            <a:r>
              <a:rPr lang="en-US" dirty="0" err="1">
                <a:sym typeface="Wingdings" pitchFamily="2" charset="2"/>
              </a:rPr>
              <a:t>dijalankan</a:t>
            </a:r>
            <a:r>
              <a:rPr lang="en-US" dirty="0">
                <a:sym typeface="Wingdings" pitchFamily="2" charset="2"/>
              </a:rPr>
              <a:t> </a:t>
            </a:r>
            <a:r>
              <a:rPr lang="en-US" dirty="0" err="1">
                <a:sym typeface="Wingdings" pitchFamily="2" charset="2"/>
              </a:rPr>
              <a:t>menerusi</a:t>
            </a:r>
            <a:r>
              <a:rPr lang="en-US" dirty="0">
                <a:sym typeface="Wingdings" pitchFamily="2" charset="2"/>
              </a:rPr>
              <a:t> </a:t>
            </a:r>
            <a:r>
              <a:rPr lang="en-US" dirty="0" err="1">
                <a:sym typeface="Wingdings" pitchFamily="2" charset="2"/>
              </a:rPr>
              <a:t>arahan</a:t>
            </a:r>
            <a:r>
              <a:rPr lang="en-US" dirty="0">
                <a:sym typeface="Wingdings" pitchFamily="2" charset="2"/>
              </a:rPr>
              <a:t> </a:t>
            </a:r>
            <a:r>
              <a:rPr lang="en-US" b="1" i="1" dirty="0" err="1">
                <a:sym typeface="Wingdings" pitchFamily="2" charset="2"/>
              </a:rPr>
              <a:t>phpunit</a:t>
            </a:r>
            <a:r>
              <a:rPr lang="en-US" dirty="0">
                <a:sym typeface="Wingdings" pitchFamily="2" charset="2"/>
              </a:rPr>
              <a:t> </a:t>
            </a:r>
            <a:r>
              <a:rPr lang="en-US" dirty="0" err="1">
                <a:sym typeface="Wingdings" pitchFamily="2" charset="2"/>
              </a:rPr>
              <a:t>atau</a:t>
            </a:r>
            <a:r>
              <a:rPr lang="en-US" dirty="0">
                <a:sym typeface="Wingdings" pitchFamily="2" charset="2"/>
              </a:rPr>
              <a:t> </a:t>
            </a:r>
            <a:r>
              <a:rPr lang="en-US" b="1" i="1" dirty="0" err="1">
                <a:sym typeface="Wingdings" pitchFamily="2" charset="2"/>
              </a:rPr>
              <a:t>php</a:t>
            </a:r>
            <a:r>
              <a:rPr lang="en-US" b="1" i="1" dirty="0">
                <a:sym typeface="Wingdings" pitchFamily="2" charset="2"/>
              </a:rPr>
              <a:t> vendor/bin/</a:t>
            </a:r>
            <a:r>
              <a:rPr lang="en-US" b="1" i="1" dirty="0" err="1">
                <a:sym typeface="Wingdings" pitchFamily="2" charset="2"/>
              </a:rPr>
              <a:t>phpunit</a:t>
            </a:r>
            <a:r>
              <a:rPr lang="en-US" dirty="0">
                <a:sym typeface="Wingdings" pitchFamily="2" charset="2"/>
              </a:rPr>
              <a:t>.</a:t>
            </a:r>
          </a:p>
          <a:p>
            <a:pPr algn="just">
              <a:lnSpc>
                <a:spcPct val="160000"/>
              </a:lnSpc>
              <a:spcBef>
                <a:spcPts val="0"/>
              </a:spcBef>
              <a:spcAft>
                <a:spcPts val="1800"/>
              </a:spcAft>
            </a:pPr>
            <a:r>
              <a:rPr lang="en-US" b="1" dirty="0">
                <a:solidFill>
                  <a:schemeClr val="accent1"/>
                </a:solidFill>
                <a:sym typeface="Wingdings" pitchFamily="2" charset="2"/>
              </a:rPr>
              <a:t>/vendor</a:t>
            </a:r>
            <a:r>
              <a:rPr lang="en-US" dirty="0">
                <a:sym typeface="Wingdings" pitchFamily="2" charset="2"/>
              </a:rPr>
              <a:t>  </a:t>
            </a:r>
            <a:r>
              <a:rPr lang="en-US" dirty="0" err="1">
                <a:sym typeface="Wingdings" pitchFamily="2" charset="2"/>
              </a:rPr>
              <a:t>menempatkan</a:t>
            </a:r>
            <a:r>
              <a:rPr lang="en-US" dirty="0">
                <a:sym typeface="Wingdings" pitchFamily="2" charset="2"/>
              </a:rPr>
              <a:t> </a:t>
            </a:r>
            <a:r>
              <a:rPr lang="en-US" dirty="0" err="1">
                <a:sym typeface="Wingdings" pitchFamily="2" charset="2"/>
              </a:rPr>
              <a:t>semua</a:t>
            </a:r>
            <a:r>
              <a:rPr lang="en-US" dirty="0">
                <a:sym typeface="Wingdings" pitchFamily="2" charset="2"/>
              </a:rPr>
              <a:t> “PHP Dependencies” yang </a:t>
            </a:r>
            <a:r>
              <a:rPr lang="en-US" dirty="0" err="1">
                <a:sym typeface="Wingdings" pitchFamily="2" charset="2"/>
              </a:rPr>
              <a:t>diuruskan</a:t>
            </a:r>
            <a:r>
              <a:rPr lang="en-US" dirty="0">
                <a:sym typeface="Wingdings" pitchFamily="2" charset="2"/>
              </a:rPr>
              <a:t> </a:t>
            </a:r>
            <a:r>
              <a:rPr lang="en-US" dirty="0" err="1">
                <a:sym typeface="Wingdings" pitchFamily="2" charset="2"/>
              </a:rPr>
              <a:t>oleh</a:t>
            </a:r>
            <a:r>
              <a:rPr lang="en-US" dirty="0">
                <a:sym typeface="Wingdings" pitchFamily="2" charset="2"/>
              </a:rPr>
              <a:t> </a:t>
            </a:r>
            <a:r>
              <a:rPr lang="en-US" dirty="0" err="1">
                <a:sym typeface="Wingdings" pitchFamily="2" charset="2"/>
              </a:rPr>
              <a:t>perisian</a:t>
            </a:r>
            <a:r>
              <a:rPr lang="en-US" dirty="0">
                <a:sym typeface="Wingdings" pitchFamily="2" charset="2"/>
              </a:rPr>
              <a:t> Composer.</a:t>
            </a:r>
          </a:p>
        </p:txBody>
      </p:sp>
    </p:spTree>
    <p:extLst>
      <p:ext uri="{BB962C8B-B14F-4D97-AF65-F5344CB8AC3E}">
        <p14:creationId xmlns:p14="http://schemas.microsoft.com/office/powerpoint/2010/main" val="392776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8450" y="1794937"/>
            <a:ext cx="6769100" cy="1100665"/>
          </a:xfrm>
        </p:spPr>
        <p:txBody>
          <a:bodyPr>
            <a:normAutofit fontScale="90000"/>
          </a:bodyPr>
          <a:lstStyle/>
          <a:p>
            <a:r>
              <a:rPr lang="en-US" b="1" dirty="0" err="1">
                <a:latin typeface="Calibri" pitchFamily="34" charset="0"/>
                <a:cs typeface="Calibri" pitchFamily="34" charset="0"/>
              </a:rPr>
              <a:t>Tetapan</a:t>
            </a:r>
            <a:r>
              <a:rPr lang="en-US" b="1" dirty="0">
                <a:latin typeface="Calibri" pitchFamily="34" charset="0"/>
                <a:cs typeface="Calibri" pitchFamily="34" charset="0"/>
              </a:rPr>
              <a:t> Laravel (Configuration)</a:t>
            </a:r>
            <a:endParaRPr lang="en-US" sz="3100" b="1" dirty="0">
              <a:latin typeface="Calibri" pitchFamily="34" charset="0"/>
              <a:cs typeface="Calibri" pitchFamily="34" charset="0"/>
            </a:endParaRPr>
          </a:p>
        </p:txBody>
      </p:sp>
      <p:sp>
        <p:nvSpPr>
          <p:cNvPr id="3" name="TextBox 2"/>
          <p:cNvSpPr txBox="1"/>
          <p:nvPr/>
        </p:nvSpPr>
        <p:spPr>
          <a:xfrm>
            <a:off x="2182134" y="5480540"/>
            <a:ext cx="5056192" cy="461665"/>
          </a:xfrm>
          <a:prstGeom prst="rect">
            <a:avLst/>
          </a:prstGeom>
          <a:noFill/>
        </p:spPr>
        <p:txBody>
          <a:bodyPr wrap="none" rtlCol="0">
            <a:spAutoFit/>
          </a:bodyPr>
          <a:lstStyle/>
          <a:p>
            <a:r>
              <a:rPr lang="en-US" sz="2400" b="1" dirty="0">
                <a:latin typeface="+mj-lt"/>
              </a:rPr>
              <a:t>The PHP Framework For Web Artisans</a:t>
            </a:r>
          </a:p>
        </p:txBody>
      </p:sp>
      <p:pic>
        <p:nvPicPr>
          <p:cNvPr id="6" name="Graphic 5">
            <a:extLst>
              <a:ext uri="{FF2B5EF4-FFF2-40B4-BE49-F238E27FC236}">
                <a16:creationId xmlns:a16="http://schemas.microsoft.com/office/drawing/2014/main" id="{EA22427A-7E14-4BD3-BC4F-1289F016D7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825" y="2647874"/>
            <a:ext cx="8896350" cy="3286125"/>
          </a:xfrm>
          <a:prstGeom prst="rect">
            <a:avLst/>
          </a:prstGeom>
        </p:spPr>
      </p:pic>
    </p:spTree>
    <p:extLst>
      <p:ext uri="{BB962C8B-B14F-4D97-AF65-F5344CB8AC3E}">
        <p14:creationId xmlns:p14="http://schemas.microsoft.com/office/powerpoint/2010/main" val="1266917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a:t>Environment Configuration</a:t>
            </a:r>
          </a:p>
        </p:txBody>
      </p:sp>
      <p:sp>
        <p:nvSpPr>
          <p:cNvPr id="4" name="Content Placeholder 3"/>
          <p:cNvSpPr>
            <a:spLocks noGrp="1"/>
          </p:cNvSpPr>
          <p:nvPr>
            <p:ph sz="quarter" idx="1"/>
          </p:nvPr>
        </p:nvSpPr>
        <p:spPr>
          <a:xfrm>
            <a:off x="304800" y="1447800"/>
            <a:ext cx="9296400" cy="5105400"/>
          </a:xfrm>
        </p:spPr>
        <p:txBody>
          <a:bodyPr>
            <a:normAutofit fontScale="85000" lnSpcReduction="10000"/>
          </a:bodyPr>
          <a:lstStyle/>
          <a:p>
            <a:pPr algn="just">
              <a:lnSpc>
                <a:spcPct val="170000"/>
              </a:lnSpc>
              <a:spcBef>
                <a:spcPts val="0"/>
              </a:spcBef>
              <a:spcAft>
                <a:spcPts val="1800"/>
              </a:spcAft>
            </a:pPr>
            <a:r>
              <a:rPr lang="en-US" dirty="0">
                <a:sym typeface="Wingdings" pitchFamily="2" charset="2"/>
              </a:rPr>
              <a:t>Laravel </a:t>
            </a:r>
            <a:r>
              <a:rPr lang="en-US" dirty="0" err="1">
                <a:sym typeface="Wingdings" pitchFamily="2" charset="2"/>
              </a:rPr>
              <a:t>menggunakan</a:t>
            </a:r>
            <a:r>
              <a:rPr lang="en-US" dirty="0">
                <a:sym typeface="Wingdings" pitchFamily="2" charset="2"/>
              </a:rPr>
              <a:t> PHP Library yang </a:t>
            </a:r>
            <a:r>
              <a:rPr lang="en-US" dirty="0" err="1">
                <a:sym typeface="Wingdings" pitchFamily="2" charset="2"/>
              </a:rPr>
              <a:t>bernama</a:t>
            </a:r>
            <a:r>
              <a:rPr lang="en-US" dirty="0">
                <a:sym typeface="Wingdings" pitchFamily="2" charset="2"/>
              </a:rPr>
              <a:t> </a:t>
            </a:r>
            <a:r>
              <a:rPr lang="en-US" b="1" i="1" dirty="0" err="1">
                <a:solidFill>
                  <a:schemeClr val="accent1"/>
                </a:solidFill>
                <a:sym typeface="Wingdings" pitchFamily="2" charset="2"/>
              </a:rPr>
              <a:t>DotEnv</a:t>
            </a:r>
            <a:r>
              <a:rPr lang="en-US" dirty="0">
                <a:solidFill>
                  <a:schemeClr val="accent1"/>
                </a:solidFill>
                <a:sym typeface="Wingdings" pitchFamily="2" charset="2"/>
              </a:rPr>
              <a:t> </a:t>
            </a:r>
            <a:r>
              <a:rPr lang="en-US" dirty="0" err="1">
                <a:sym typeface="Wingdings" pitchFamily="2" charset="2"/>
              </a:rPr>
              <a:t>untuk</a:t>
            </a:r>
            <a:r>
              <a:rPr lang="en-US" dirty="0">
                <a:sym typeface="Wingdings" pitchFamily="2" charset="2"/>
              </a:rPr>
              <a:t> </a:t>
            </a:r>
            <a:r>
              <a:rPr lang="en-US" dirty="0" err="1">
                <a:sym typeface="Wingdings" pitchFamily="2" charset="2"/>
              </a:rPr>
              <a:t>memudahkan</a:t>
            </a:r>
            <a:r>
              <a:rPr lang="en-US" dirty="0">
                <a:sym typeface="Wingdings" pitchFamily="2" charset="2"/>
              </a:rPr>
              <a:t> </a:t>
            </a:r>
            <a:r>
              <a:rPr lang="en-US" dirty="0" err="1">
                <a:sym typeface="Wingdings" pitchFamily="2" charset="2"/>
              </a:rPr>
              <a:t>tetapan</a:t>
            </a:r>
            <a:r>
              <a:rPr lang="en-US" dirty="0">
                <a:sym typeface="Wingdings" pitchFamily="2" charset="2"/>
              </a:rPr>
              <a:t> </a:t>
            </a:r>
            <a:r>
              <a:rPr lang="en-US" dirty="0" err="1">
                <a:sym typeface="Wingdings" pitchFamily="2" charset="2"/>
              </a:rPr>
              <a:t>terhadap</a:t>
            </a:r>
            <a:r>
              <a:rPr lang="en-US" dirty="0">
                <a:sym typeface="Wingdings" pitchFamily="2" charset="2"/>
              </a:rPr>
              <a:t> </a:t>
            </a:r>
            <a:r>
              <a:rPr lang="en-US" dirty="0" err="1">
                <a:sym typeface="Wingdings" pitchFamily="2" charset="2"/>
              </a:rPr>
              <a:t>konfigurasi</a:t>
            </a:r>
            <a:r>
              <a:rPr lang="en-US" dirty="0">
                <a:sym typeface="Wingdings" pitchFamily="2" charset="2"/>
              </a:rPr>
              <a:t> </a:t>
            </a:r>
            <a:r>
              <a:rPr lang="en-US" dirty="0" err="1">
                <a:sym typeface="Wingdings" pitchFamily="2" charset="2"/>
              </a:rPr>
              <a:t>utama</a:t>
            </a:r>
            <a:r>
              <a:rPr lang="en-US" dirty="0">
                <a:sym typeface="Wingdings" pitchFamily="2" charset="2"/>
              </a:rPr>
              <a:t> yang </a:t>
            </a:r>
            <a:r>
              <a:rPr lang="en-US" dirty="0" err="1">
                <a:sym typeface="Wingdings" pitchFamily="2" charset="2"/>
              </a:rPr>
              <a:t>diperlukan</a:t>
            </a:r>
            <a:r>
              <a:rPr lang="en-US" dirty="0">
                <a:sym typeface="Wingdings" pitchFamily="2" charset="2"/>
              </a:rPr>
              <a:t> </a:t>
            </a:r>
            <a:r>
              <a:rPr lang="en-US" dirty="0" err="1">
                <a:sym typeface="Wingdings" pitchFamily="2" charset="2"/>
              </a:rPr>
              <a:t>bagi</a:t>
            </a:r>
            <a:r>
              <a:rPr lang="en-US" dirty="0">
                <a:sym typeface="Wingdings" pitchFamily="2" charset="2"/>
              </a:rPr>
              <a:t> </a:t>
            </a:r>
            <a:r>
              <a:rPr lang="en-US" dirty="0" err="1">
                <a:sym typeface="Wingdings" pitchFamily="2" charset="2"/>
              </a:rPr>
              <a:t>menggerakkan</a:t>
            </a:r>
            <a:r>
              <a:rPr lang="en-US" dirty="0">
                <a:sym typeface="Wingdings" pitchFamily="2" charset="2"/>
              </a:rPr>
              <a:t> </a:t>
            </a:r>
            <a:r>
              <a:rPr lang="en-US" dirty="0" err="1">
                <a:sym typeface="Wingdings" pitchFamily="2" charset="2"/>
              </a:rPr>
              <a:t>aplikasi</a:t>
            </a:r>
            <a:r>
              <a:rPr lang="en-US" dirty="0">
                <a:sym typeface="Wingdings" pitchFamily="2" charset="2"/>
              </a:rPr>
              <a:t> yang </a:t>
            </a:r>
            <a:r>
              <a:rPr lang="en-US" dirty="0" err="1">
                <a:sym typeface="Wingdings" pitchFamily="2" charset="2"/>
              </a:rPr>
              <a:t>dijalankan</a:t>
            </a:r>
            <a:r>
              <a:rPr lang="en-US" dirty="0">
                <a:sym typeface="Wingdings" pitchFamily="2" charset="2"/>
              </a:rPr>
              <a:t>. Fail </a:t>
            </a:r>
            <a:r>
              <a:rPr lang="en-US" dirty="0" err="1">
                <a:sym typeface="Wingdings" pitchFamily="2" charset="2"/>
              </a:rPr>
              <a:t>DotEnv</a:t>
            </a:r>
            <a:r>
              <a:rPr lang="en-US" dirty="0">
                <a:sym typeface="Wingdings" pitchFamily="2" charset="2"/>
              </a:rPr>
              <a:t> </a:t>
            </a:r>
            <a:r>
              <a:rPr lang="en-US" dirty="0" err="1">
                <a:sym typeface="Wingdings" pitchFamily="2" charset="2"/>
              </a:rPr>
              <a:t>ini</a:t>
            </a:r>
            <a:r>
              <a:rPr lang="en-US" dirty="0">
                <a:sym typeface="Wingdings" pitchFamily="2" charset="2"/>
              </a:rPr>
              <a:t> </a:t>
            </a:r>
            <a:r>
              <a:rPr lang="en-US" dirty="0" err="1">
                <a:sym typeface="Wingdings" pitchFamily="2" charset="2"/>
              </a:rPr>
              <a:t>boleh</a:t>
            </a:r>
            <a:r>
              <a:rPr lang="en-US" dirty="0">
                <a:sym typeface="Wingdings" pitchFamily="2" charset="2"/>
              </a:rPr>
              <a:t> </a:t>
            </a:r>
            <a:r>
              <a:rPr lang="en-US" dirty="0" err="1">
                <a:sym typeface="Wingdings" pitchFamily="2" charset="2"/>
              </a:rPr>
              <a:t>diperolehi</a:t>
            </a:r>
            <a:r>
              <a:rPr lang="en-US" dirty="0">
                <a:sym typeface="Wingdings" pitchFamily="2" charset="2"/>
              </a:rPr>
              <a:t> di </a:t>
            </a:r>
            <a:r>
              <a:rPr lang="en-US" dirty="0" err="1">
                <a:sym typeface="Wingdings" pitchFamily="2" charset="2"/>
              </a:rPr>
              <a:t>dalam</a:t>
            </a:r>
            <a:r>
              <a:rPr lang="en-US" dirty="0">
                <a:sym typeface="Wingdings" pitchFamily="2" charset="2"/>
              </a:rPr>
              <a:t> </a:t>
            </a:r>
            <a:r>
              <a:rPr lang="en-US" dirty="0" err="1">
                <a:sym typeface="Wingdings" pitchFamily="2" charset="2"/>
              </a:rPr>
              <a:t>direktori</a:t>
            </a:r>
            <a:r>
              <a:rPr lang="en-US" dirty="0">
                <a:sym typeface="Wingdings" pitchFamily="2" charset="2"/>
              </a:rPr>
              <a:t> </a:t>
            </a:r>
            <a:r>
              <a:rPr lang="en-US" dirty="0" err="1">
                <a:sym typeface="Wingdings" pitchFamily="2" charset="2"/>
              </a:rPr>
              <a:t>utama</a:t>
            </a:r>
            <a:r>
              <a:rPr lang="en-US" dirty="0">
                <a:sym typeface="Wingdings" pitchFamily="2" charset="2"/>
              </a:rPr>
              <a:t> Laravel </a:t>
            </a:r>
            <a:r>
              <a:rPr lang="en-US" dirty="0" err="1">
                <a:sym typeface="Wingdings" pitchFamily="2" charset="2"/>
              </a:rPr>
              <a:t>iaitu</a:t>
            </a:r>
            <a:r>
              <a:rPr lang="en-US" dirty="0">
                <a:sym typeface="Wingdings" pitchFamily="2" charset="2"/>
              </a:rPr>
              <a:t> </a:t>
            </a:r>
            <a:r>
              <a:rPr lang="en-US" b="1" dirty="0">
                <a:solidFill>
                  <a:schemeClr val="accent1"/>
                </a:solidFill>
                <a:sym typeface="Wingdings" pitchFamily="2" charset="2"/>
              </a:rPr>
              <a:t>.</a:t>
            </a:r>
            <a:r>
              <a:rPr lang="en-US" b="1" dirty="0" err="1">
                <a:solidFill>
                  <a:schemeClr val="accent1"/>
                </a:solidFill>
                <a:sym typeface="Wingdings" pitchFamily="2" charset="2"/>
              </a:rPr>
              <a:t>env</a:t>
            </a:r>
            <a:endParaRPr lang="en-US" b="1" dirty="0">
              <a:solidFill>
                <a:schemeClr val="accent1"/>
              </a:solidFill>
              <a:sym typeface="Wingdings" pitchFamily="2" charset="2"/>
            </a:endParaRPr>
          </a:p>
          <a:p>
            <a:pPr algn="just">
              <a:lnSpc>
                <a:spcPct val="170000"/>
              </a:lnSpc>
              <a:spcBef>
                <a:spcPts val="0"/>
              </a:spcBef>
              <a:spcAft>
                <a:spcPts val="1800"/>
              </a:spcAft>
            </a:pPr>
            <a:r>
              <a:rPr lang="en-US" dirty="0" err="1">
                <a:sym typeface="Wingdings" pitchFamily="2" charset="2"/>
              </a:rPr>
              <a:t>Pengunaannya</a:t>
            </a:r>
            <a:r>
              <a:rPr lang="en-US" dirty="0">
                <a:sym typeface="Wingdings" pitchFamily="2" charset="2"/>
              </a:rPr>
              <a:t> </a:t>
            </a:r>
            <a:r>
              <a:rPr lang="en-US" dirty="0" err="1">
                <a:sym typeface="Wingdings" pitchFamily="2" charset="2"/>
              </a:rPr>
              <a:t>dapat</a:t>
            </a:r>
            <a:r>
              <a:rPr lang="en-US" dirty="0">
                <a:sym typeface="Wingdings" pitchFamily="2" charset="2"/>
              </a:rPr>
              <a:t> </a:t>
            </a:r>
            <a:r>
              <a:rPr lang="en-US" dirty="0" err="1">
                <a:sym typeface="Wingdings" pitchFamily="2" charset="2"/>
              </a:rPr>
              <a:t>mengelakkan</a:t>
            </a:r>
            <a:r>
              <a:rPr lang="en-US" dirty="0">
                <a:sym typeface="Wingdings" pitchFamily="2" charset="2"/>
              </a:rPr>
              <a:t> </a:t>
            </a:r>
            <a:r>
              <a:rPr lang="en-US" dirty="0" err="1">
                <a:sym typeface="Wingdings" pitchFamily="2" charset="2"/>
              </a:rPr>
              <a:t>gangguan</a:t>
            </a:r>
            <a:r>
              <a:rPr lang="en-US" dirty="0">
                <a:sym typeface="Wingdings" pitchFamily="2" charset="2"/>
              </a:rPr>
              <a:t> </a:t>
            </a:r>
            <a:r>
              <a:rPr lang="en-US" dirty="0" err="1">
                <a:sym typeface="Wingdings" pitchFamily="2" charset="2"/>
              </a:rPr>
              <a:t>atau</a:t>
            </a:r>
            <a:r>
              <a:rPr lang="en-US" dirty="0">
                <a:sym typeface="Wingdings" pitchFamily="2" charset="2"/>
              </a:rPr>
              <a:t> </a:t>
            </a:r>
            <a:r>
              <a:rPr lang="en-US" dirty="0" err="1">
                <a:sym typeface="Wingdings" pitchFamily="2" charset="2"/>
              </a:rPr>
              <a:t>perubahan</a:t>
            </a:r>
            <a:r>
              <a:rPr lang="en-US" dirty="0">
                <a:sym typeface="Wingdings" pitchFamily="2" charset="2"/>
              </a:rPr>
              <a:t> </a:t>
            </a:r>
            <a:r>
              <a:rPr lang="en-US" dirty="0" err="1">
                <a:sym typeface="Wingdings" pitchFamily="2" charset="2"/>
              </a:rPr>
              <a:t>terhadap</a:t>
            </a:r>
            <a:r>
              <a:rPr lang="en-US" dirty="0">
                <a:sym typeface="Wingdings" pitchFamily="2" charset="2"/>
              </a:rPr>
              <a:t> </a:t>
            </a:r>
            <a:r>
              <a:rPr lang="en-US" dirty="0" err="1">
                <a:sym typeface="Wingdings" pitchFamily="2" charset="2"/>
              </a:rPr>
              <a:t>kod</a:t>
            </a:r>
            <a:r>
              <a:rPr lang="en-US" dirty="0">
                <a:sym typeface="Wingdings" pitchFamily="2" charset="2"/>
              </a:rPr>
              <a:t> – </a:t>
            </a:r>
            <a:r>
              <a:rPr lang="en-US" dirty="0" err="1">
                <a:sym typeface="Wingdings" pitchFamily="2" charset="2"/>
              </a:rPr>
              <a:t>kod</a:t>
            </a:r>
            <a:r>
              <a:rPr lang="en-US" dirty="0">
                <a:sym typeface="Wingdings" pitchFamily="2" charset="2"/>
              </a:rPr>
              <a:t> </a:t>
            </a:r>
            <a:r>
              <a:rPr lang="en-US" dirty="0" err="1">
                <a:sym typeface="Wingdings" pitchFamily="2" charset="2"/>
              </a:rPr>
              <a:t>utama</a:t>
            </a:r>
            <a:r>
              <a:rPr lang="en-US" dirty="0">
                <a:sym typeface="Wingdings" pitchFamily="2" charset="2"/>
              </a:rPr>
              <a:t> (core) </a:t>
            </a:r>
            <a:r>
              <a:rPr lang="en-US" dirty="0" err="1">
                <a:sym typeface="Wingdings" pitchFamily="2" charset="2"/>
              </a:rPr>
              <a:t>tetapan</a:t>
            </a:r>
            <a:r>
              <a:rPr lang="en-US" dirty="0">
                <a:sym typeface="Wingdings" pitchFamily="2" charset="2"/>
              </a:rPr>
              <a:t> </a:t>
            </a:r>
            <a:r>
              <a:rPr lang="en-US" dirty="0" err="1">
                <a:sym typeface="Wingdings" pitchFamily="2" charset="2"/>
              </a:rPr>
              <a:t>aplikasi</a:t>
            </a:r>
            <a:r>
              <a:rPr lang="en-US" dirty="0">
                <a:sym typeface="Wingdings" pitchFamily="2" charset="2"/>
              </a:rPr>
              <a:t> yang </a:t>
            </a:r>
            <a:r>
              <a:rPr lang="en-US" dirty="0" err="1">
                <a:sym typeface="Wingdings" pitchFamily="2" charset="2"/>
              </a:rPr>
              <a:t>berada</a:t>
            </a:r>
            <a:r>
              <a:rPr lang="en-US" dirty="0">
                <a:sym typeface="Wingdings" pitchFamily="2" charset="2"/>
              </a:rPr>
              <a:t> di </a:t>
            </a:r>
            <a:r>
              <a:rPr lang="en-US" dirty="0" err="1">
                <a:sym typeface="Wingdings" pitchFamily="2" charset="2"/>
              </a:rPr>
              <a:t>dalam</a:t>
            </a:r>
            <a:r>
              <a:rPr lang="en-US" dirty="0">
                <a:sym typeface="Wingdings" pitchFamily="2" charset="2"/>
              </a:rPr>
              <a:t> folder </a:t>
            </a:r>
            <a:r>
              <a:rPr lang="en-US" b="1" dirty="0">
                <a:solidFill>
                  <a:schemeClr val="accent1"/>
                </a:solidFill>
                <a:sym typeface="Wingdings" pitchFamily="2" charset="2"/>
              </a:rPr>
              <a:t>/</a:t>
            </a:r>
            <a:r>
              <a:rPr lang="en-US" b="1" dirty="0" err="1">
                <a:solidFill>
                  <a:schemeClr val="accent1"/>
                </a:solidFill>
                <a:sym typeface="Wingdings" pitchFamily="2" charset="2"/>
              </a:rPr>
              <a:t>config</a:t>
            </a:r>
            <a:r>
              <a:rPr lang="en-US" dirty="0">
                <a:sym typeface="Wingdings" pitchFamily="2" charset="2"/>
              </a:rPr>
              <a:t> </a:t>
            </a:r>
            <a:r>
              <a:rPr lang="en-US" dirty="0" err="1">
                <a:sym typeface="Wingdings" pitchFamily="2" charset="2"/>
              </a:rPr>
              <a:t>selain</a:t>
            </a:r>
            <a:r>
              <a:rPr lang="en-US" dirty="0">
                <a:sym typeface="Wingdings" pitchFamily="2" charset="2"/>
              </a:rPr>
              <a:t> </a:t>
            </a:r>
            <a:r>
              <a:rPr lang="en-US" dirty="0" err="1">
                <a:sym typeface="Wingdings" pitchFamily="2" charset="2"/>
              </a:rPr>
              <a:t>dapat</a:t>
            </a:r>
            <a:r>
              <a:rPr lang="en-US" dirty="0">
                <a:sym typeface="Wingdings" pitchFamily="2" charset="2"/>
              </a:rPr>
              <a:t> </a:t>
            </a:r>
            <a:r>
              <a:rPr lang="en-US" dirty="0" err="1">
                <a:sym typeface="Wingdings" pitchFamily="2" charset="2"/>
              </a:rPr>
              <a:t>mengelakkan</a:t>
            </a:r>
            <a:r>
              <a:rPr lang="en-US" dirty="0">
                <a:sym typeface="Wingdings" pitchFamily="2" charset="2"/>
              </a:rPr>
              <a:t> </a:t>
            </a:r>
            <a:r>
              <a:rPr lang="en-US" dirty="0" err="1">
                <a:sym typeface="Wingdings" pitchFamily="2" charset="2"/>
              </a:rPr>
              <a:t>isu</a:t>
            </a:r>
            <a:r>
              <a:rPr lang="en-US" dirty="0">
                <a:sym typeface="Wingdings" pitchFamily="2" charset="2"/>
              </a:rPr>
              <a:t> </a:t>
            </a:r>
            <a:r>
              <a:rPr lang="en-US" dirty="0" err="1">
                <a:sym typeface="Wingdings" pitchFamily="2" charset="2"/>
              </a:rPr>
              <a:t>keselamatan</a:t>
            </a:r>
            <a:r>
              <a:rPr lang="en-US" dirty="0">
                <a:sym typeface="Wingdings" pitchFamily="2" charset="2"/>
              </a:rPr>
              <a:t> data yang </a:t>
            </a:r>
            <a:r>
              <a:rPr lang="en-US" dirty="0" err="1">
                <a:sym typeface="Wingdings" pitchFamily="2" charset="2"/>
              </a:rPr>
              <a:t>digunakan</a:t>
            </a:r>
            <a:r>
              <a:rPr lang="en-US" dirty="0">
                <a:sym typeface="Wingdings" pitchFamily="2" charset="2"/>
              </a:rPr>
              <a:t> </a:t>
            </a:r>
            <a:r>
              <a:rPr lang="en-US" dirty="0" err="1">
                <a:sym typeface="Wingdings" pitchFamily="2" charset="2"/>
              </a:rPr>
              <a:t>pada</a:t>
            </a:r>
            <a:r>
              <a:rPr lang="en-US" dirty="0">
                <a:sym typeface="Wingdings" pitchFamily="2" charset="2"/>
              </a:rPr>
              <a:t> </a:t>
            </a:r>
            <a:r>
              <a:rPr lang="en-US" dirty="0" err="1">
                <a:sym typeface="Wingdings" pitchFamily="2" charset="2"/>
              </a:rPr>
              <a:t>tetapan</a:t>
            </a:r>
            <a:r>
              <a:rPr lang="en-US" dirty="0">
                <a:sym typeface="Wingdings" pitchFamily="2" charset="2"/>
              </a:rPr>
              <a:t> </a:t>
            </a:r>
            <a:r>
              <a:rPr lang="en-US" dirty="0" err="1">
                <a:sym typeface="Wingdings" pitchFamily="2" charset="2"/>
              </a:rPr>
              <a:t>sistem</a:t>
            </a:r>
            <a:r>
              <a:rPr lang="en-US" dirty="0">
                <a:sym typeface="Wingdings" pitchFamily="2" charset="2"/>
              </a:rPr>
              <a:t>.</a:t>
            </a:r>
          </a:p>
          <a:p>
            <a:pPr algn="just">
              <a:lnSpc>
                <a:spcPct val="170000"/>
              </a:lnSpc>
              <a:spcBef>
                <a:spcPts val="0"/>
              </a:spcBef>
              <a:spcAft>
                <a:spcPts val="1800"/>
              </a:spcAft>
            </a:pPr>
            <a:r>
              <a:rPr lang="en-US" dirty="0">
                <a:sym typeface="Wingdings" pitchFamily="2" charset="2"/>
              </a:rPr>
              <a:t>Maklumat </a:t>
            </a:r>
            <a:r>
              <a:rPr lang="en-US" dirty="0" err="1">
                <a:sym typeface="Wingdings" pitchFamily="2" charset="2"/>
              </a:rPr>
              <a:t>lanjut</a:t>
            </a:r>
            <a:r>
              <a:rPr lang="en-US" dirty="0">
                <a:sym typeface="Wingdings" pitchFamily="2" charset="2"/>
              </a:rPr>
              <a:t> </a:t>
            </a:r>
            <a:r>
              <a:rPr lang="en-US" dirty="0" err="1">
                <a:sym typeface="Wingdings" pitchFamily="2" charset="2"/>
              </a:rPr>
              <a:t>tentang</a:t>
            </a:r>
            <a:r>
              <a:rPr lang="en-US" dirty="0">
                <a:sym typeface="Wingdings" pitchFamily="2" charset="2"/>
              </a:rPr>
              <a:t> </a:t>
            </a:r>
            <a:r>
              <a:rPr lang="en-US" dirty="0" err="1">
                <a:sym typeface="Wingdings" pitchFamily="2" charset="2"/>
              </a:rPr>
              <a:t>penggunaan</a:t>
            </a:r>
            <a:r>
              <a:rPr lang="en-US" dirty="0">
                <a:sym typeface="Wingdings" pitchFamily="2" charset="2"/>
              </a:rPr>
              <a:t> </a:t>
            </a:r>
            <a:r>
              <a:rPr lang="en-US" dirty="0" err="1">
                <a:sym typeface="Wingdings" pitchFamily="2" charset="2"/>
              </a:rPr>
              <a:t>DotEnv</a:t>
            </a:r>
            <a:r>
              <a:rPr lang="en-US" dirty="0">
                <a:sym typeface="Wingdings" pitchFamily="2" charset="2"/>
              </a:rPr>
              <a:t> </a:t>
            </a:r>
            <a:r>
              <a:rPr lang="en-US" dirty="0" err="1">
                <a:sym typeface="Wingdings" pitchFamily="2" charset="2"/>
              </a:rPr>
              <a:t>boleh</a:t>
            </a:r>
            <a:r>
              <a:rPr lang="en-US" dirty="0">
                <a:sym typeface="Wingdings" pitchFamily="2" charset="2"/>
              </a:rPr>
              <a:t> </a:t>
            </a:r>
            <a:r>
              <a:rPr lang="en-US" dirty="0" err="1">
                <a:sym typeface="Wingdings" pitchFamily="2" charset="2"/>
              </a:rPr>
              <a:t>diperolehi</a:t>
            </a:r>
            <a:r>
              <a:rPr lang="en-US" dirty="0">
                <a:sym typeface="Wingdings" pitchFamily="2" charset="2"/>
              </a:rPr>
              <a:t> di: </a:t>
            </a:r>
            <a:r>
              <a:rPr lang="en-US" dirty="0">
                <a:sym typeface="Wingdings" pitchFamily="2" charset="2"/>
                <a:hlinkClick r:id="rId2"/>
              </a:rPr>
              <a:t>https://laravel.com/docs/configuration</a:t>
            </a:r>
            <a:r>
              <a:rPr lang="en-US" dirty="0">
                <a:sym typeface="Wingdings" pitchFamily="2" charset="2"/>
              </a:rPr>
              <a:t> </a:t>
            </a:r>
          </a:p>
        </p:txBody>
      </p:sp>
    </p:spTree>
    <p:extLst>
      <p:ext uri="{BB962C8B-B14F-4D97-AF65-F5344CB8AC3E}">
        <p14:creationId xmlns:p14="http://schemas.microsoft.com/office/powerpoint/2010/main" val="236704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Mengakses</a:t>
            </a:r>
            <a:r>
              <a:rPr lang="en-US" b="1" dirty="0"/>
              <a:t> </a:t>
            </a:r>
            <a:r>
              <a:rPr lang="en-US" b="1" dirty="0" err="1"/>
              <a:t>Nilai</a:t>
            </a:r>
            <a:r>
              <a:rPr lang="en-US" b="1" dirty="0"/>
              <a:t> </a:t>
            </a:r>
            <a:r>
              <a:rPr lang="en-US" b="1" dirty="0" err="1"/>
              <a:t>Tetapan</a:t>
            </a:r>
            <a:endParaRPr lang="en-US" b="1" dirty="0"/>
          </a:p>
        </p:txBody>
      </p:sp>
      <p:sp>
        <p:nvSpPr>
          <p:cNvPr id="4" name="Content Placeholder 3"/>
          <p:cNvSpPr>
            <a:spLocks noGrp="1"/>
          </p:cNvSpPr>
          <p:nvPr>
            <p:ph sz="quarter" idx="1"/>
          </p:nvPr>
        </p:nvSpPr>
        <p:spPr>
          <a:xfrm>
            <a:off x="304800" y="1447800"/>
            <a:ext cx="9296400" cy="5105400"/>
          </a:xfrm>
        </p:spPr>
        <p:txBody>
          <a:bodyPr>
            <a:normAutofit/>
          </a:bodyPr>
          <a:lstStyle/>
          <a:p>
            <a:pPr algn="just">
              <a:lnSpc>
                <a:spcPct val="150000"/>
              </a:lnSpc>
              <a:spcBef>
                <a:spcPts val="0"/>
              </a:spcBef>
              <a:spcAft>
                <a:spcPts val="1800"/>
              </a:spcAft>
            </a:pPr>
            <a:r>
              <a:rPr lang="en-US" dirty="0">
                <a:sym typeface="Wingdings" pitchFamily="2" charset="2"/>
              </a:rPr>
              <a:t>Untuk </a:t>
            </a:r>
            <a:r>
              <a:rPr lang="en-US" dirty="0" err="1">
                <a:sym typeface="Wingdings" pitchFamily="2" charset="2"/>
              </a:rPr>
              <a:t>mengakses</a:t>
            </a:r>
            <a:r>
              <a:rPr lang="en-US" dirty="0">
                <a:sym typeface="Wingdings" pitchFamily="2" charset="2"/>
              </a:rPr>
              <a:t> data </a:t>
            </a:r>
            <a:r>
              <a:rPr lang="en-US" dirty="0" err="1">
                <a:sym typeface="Wingdings" pitchFamily="2" charset="2"/>
              </a:rPr>
              <a:t>pada</a:t>
            </a:r>
            <a:r>
              <a:rPr lang="en-US" dirty="0">
                <a:sym typeface="Wingdings" pitchFamily="2" charset="2"/>
              </a:rPr>
              <a:t> </a:t>
            </a:r>
            <a:r>
              <a:rPr lang="en-US" dirty="0" err="1">
                <a:sym typeface="Wingdings" pitchFamily="2" charset="2"/>
              </a:rPr>
              <a:t>tetapan</a:t>
            </a:r>
            <a:r>
              <a:rPr lang="en-US" dirty="0">
                <a:sym typeface="Wingdings" pitchFamily="2" charset="2"/>
              </a:rPr>
              <a:t> </a:t>
            </a:r>
            <a:r>
              <a:rPr lang="en-US" b="1" dirty="0">
                <a:solidFill>
                  <a:schemeClr val="accent1"/>
                </a:solidFill>
                <a:sym typeface="Wingdings" pitchFamily="2" charset="2"/>
              </a:rPr>
              <a:t>.</a:t>
            </a:r>
            <a:r>
              <a:rPr lang="en-US" b="1" dirty="0" err="1">
                <a:solidFill>
                  <a:schemeClr val="accent1"/>
                </a:solidFill>
                <a:sym typeface="Wingdings" pitchFamily="2" charset="2"/>
              </a:rPr>
              <a:t>env</a:t>
            </a:r>
            <a:r>
              <a:rPr lang="en-US" dirty="0">
                <a:sym typeface="Wingdings" pitchFamily="2" charset="2"/>
              </a:rPr>
              <a:t>, </a:t>
            </a:r>
            <a:r>
              <a:rPr lang="en-US" dirty="0" err="1">
                <a:sym typeface="Wingdings" pitchFamily="2" charset="2"/>
              </a:rPr>
              <a:t>ia</a:t>
            </a:r>
            <a:r>
              <a:rPr lang="en-US" dirty="0">
                <a:sym typeface="Wingdings" pitchFamily="2" charset="2"/>
              </a:rPr>
              <a:t> </a:t>
            </a:r>
            <a:r>
              <a:rPr lang="en-US" dirty="0" err="1">
                <a:sym typeface="Wingdings" pitchFamily="2" charset="2"/>
              </a:rPr>
              <a:t>boleh</a:t>
            </a:r>
            <a:r>
              <a:rPr lang="en-US" dirty="0">
                <a:sym typeface="Wingdings" pitchFamily="2" charset="2"/>
              </a:rPr>
              <a:t> </a:t>
            </a:r>
            <a:r>
              <a:rPr lang="en-US" dirty="0" err="1">
                <a:sym typeface="Wingdings" pitchFamily="2" charset="2"/>
              </a:rPr>
              <a:t>dipanggil</a:t>
            </a:r>
            <a:r>
              <a:rPr lang="en-US" dirty="0">
                <a:sym typeface="Wingdings" pitchFamily="2" charset="2"/>
              </a:rPr>
              <a:t> </a:t>
            </a:r>
            <a:r>
              <a:rPr lang="en-US" dirty="0" err="1">
                <a:sym typeface="Wingdings" pitchFamily="2" charset="2"/>
              </a:rPr>
              <a:t>dengan</a:t>
            </a:r>
            <a:r>
              <a:rPr lang="en-US" dirty="0">
                <a:sym typeface="Wingdings" pitchFamily="2" charset="2"/>
              </a:rPr>
              <a:t> </a:t>
            </a:r>
            <a:r>
              <a:rPr lang="en-US" dirty="0" err="1">
                <a:sym typeface="Wingdings" pitchFamily="2" charset="2"/>
              </a:rPr>
              <a:t>kod</a:t>
            </a:r>
            <a:r>
              <a:rPr lang="en-US" dirty="0">
                <a:sym typeface="Wingdings" pitchFamily="2" charset="2"/>
              </a:rPr>
              <a:t>:</a:t>
            </a:r>
          </a:p>
          <a:p>
            <a:pPr marL="0" indent="0" algn="just">
              <a:lnSpc>
                <a:spcPct val="150000"/>
              </a:lnSpc>
              <a:spcBef>
                <a:spcPts val="0"/>
              </a:spcBef>
              <a:spcAft>
                <a:spcPts val="1800"/>
              </a:spcAft>
              <a:buNone/>
            </a:pPr>
            <a:endParaRPr lang="en-US" dirty="0">
              <a:sym typeface="Wingdings" pitchFamily="2" charset="2"/>
            </a:endParaRPr>
          </a:p>
          <a:p>
            <a:pPr marL="0" indent="0" algn="just">
              <a:lnSpc>
                <a:spcPct val="150000"/>
              </a:lnSpc>
              <a:spcBef>
                <a:spcPts val="0"/>
              </a:spcBef>
              <a:spcAft>
                <a:spcPts val="1800"/>
              </a:spcAft>
              <a:buNone/>
            </a:pPr>
            <a:endParaRPr lang="en-US" dirty="0">
              <a:sym typeface="Wingdings" pitchFamily="2" charset="2"/>
            </a:endParaRPr>
          </a:p>
          <a:p>
            <a:pPr algn="just">
              <a:lnSpc>
                <a:spcPct val="150000"/>
              </a:lnSpc>
              <a:spcBef>
                <a:spcPts val="0"/>
              </a:spcBef>
              <a:spcAft>
                <a:spcPts val="1800"/>
              </a:spcAft>
            </a:pPr>
            <a:r>
              <a:rPr lang="en-US" dirty="0">
                <a:sym typeface="Wingdings" pitchFamily="2" charset="2"/>
              </a:rPr>
              <a:t>Untuk </a:t>
            </a:r>
            <a:r>
              <a:rPr lang="en-US" dirty="0" err="1">
                <a:sym typeface="Wingdings" pitchFamily="2" charset="2"/>
              </a:rPr>
              <a:t>mengakses</a:t>
            </a:r>
            <a:r>
              <a:rPr lang="en-US" dirty="0">
                <a:sym typeface="Wingdings" pitchFamily="2" charset="2"/>
              </a:rPr>
              <a:t> data </a:t>
            </a:r>
            <a:r>
              <a:rPr lang="en-US" dirty="0" err="1">
                <a:sym typeface="Wingdings" pitchFamily="2" charset="2"/>
              </a:rPr>
              <a:t>pada</a:t>
            </a:r>
            <a:r>
              <a:rPr lang="en-US" dirty="0">
                <a:sym typeface="Wingdings" pitchFamily="2" charset="2"/>
              </a:rPr>
              <a:t> fail </a:t>
            </a:r>
            <a:r>
              <a:rPr lang="en-US" dirty="0" err="1">
                <a:sym typeface="Wingdings" pitchFamily="2" charset="2"/>
              </a:rPr>
              <a:t>tetapan</a:t>
            </a:r>
            <a:r>
              <a:rPr lang="en-US" dirty="0">
                <a:sym typeface="Wingdings" pitchFamily="2" charset="2"/>
              </a:rPr>
              <a:t> yang </a:t>
            </a:r>
            <a:r>
              <a:rPr lang="en-US" dirty="0" err="1">
                <a:sym typeface="Wingdings" pitchFamily="2" charset="2"/>
              </a:rPr>
              <a:t>berada</a:t>
            </a:r>
            <a:r>
              <a:rPr lang="en-US" dirty="0">
                <a:sym typeface="Wingdings" pitchFamily="2" charset="2"/>
              </a:rPr>
              <a:t> di </a:t>
            </a:r>
            <a:r>
              <a:rPr lang="en-US" dirty="0" err="1">
                <a:sym typeface="Wingdings" pitchFamily="2" charset="2"/>
              </a:rPr>
              <a:t>dalam</a:t>
            </a:r>
            <a:r>
              <a:rPr lang="en-US" dirty="0">
                <a:sym typeface="Wingdings" pitchFamily="2" charset="2"/>
              </a:rPr>
              <a:t> </a:t>
            </a:r>
            <a:r>
              <a:rPr lang="en-US" dirty="0" err="1">
                <a:sym typeface="Wingdings" pitchFamily="2" charset="2"/>
              </a:rPr>
              <a:t>direktori</a:t>
            </a:r>
            <a:r>
              <a:rPr lang="en-US" dirty="0">
                <a:sym typeface="Wingdings" pitchFamily="2" charset="2"/>
              </a:rPr>
              <a:t> </a:t>
            </a:r>
            <a:r>
              <a:rPr lang="en-US" b="1" dirty="0">
                <a:solidFill>
                  <a:schemeClr val="accent1"/>
                </a:solidFill>
                <a:sym typeface="Wingdings" pitchFamily="2" charset="2"/>
              </a:rPr>
              <a:t>/</a:t>
            </a:r>
            <a:r>
              <a:rPr lang="en-US" b="1" dirty="0" err="1">
                <a:solidFill>
                  <a:schemeClr val="accent1"/>
                </a:solidFill>
                <a:sym typeface="Wingdings" pitchFamily="2" charset="2"/>
              </a:rPr>
              <a:t>config</a:t>
            </a:r>
            <a:r>
              <a:rPr lang="en-US" dirty="0">
                <a:sym typeface="Wingdings" pitchFamily="2" charset="2"/>
              </a:rPr>
              <a:t>, </a:t>
            </a:r>
            <a:r>
              <a:rPr lang="en-US" dirty="0" err="1">
                <a:sym typeface="Wingdings" pitchFamily="2" charset="2"/>
              </a:rPr>
              <a:t>ia</a:t>
            </a:r>
            <a:r>
              <a:rPr lang="en-US" dirty="0">
                <a:sym typeface="Wingdings" pitchFamily="2" charset="2"/>
              </a:rPr>
              <a:t> </a:t>
            </a:r>
            <a:r>
              <a:rPr lang="en-US" dirty="0" err="1">
                <a:sym typeface="Wingdings" pitchFamily="2" charset="2"/>
              </a:rPr>
              <a:t>boleh</a:t>
            </a:r>
            <a:r>
              <a:rPr lang="en-US" dirty="0">
                <a:sym typeface="Wingdings" pitchFamily="2" charset="2"/>
              </a:rPr>
              <a:t> </a:t>
            </a:r>
            <a:r>
              <a:rPr lang="en-US" dirty="0" err="1">
                <a:sym typeface="Wingdings" pitchFamily="2" charset="2"/>
              </a:rPr>
              <a:t>diakses</a:t>
            </a:r>
            <a:r>
              <a:rPr lang="en-US" dirty="0">
                <a:sym typeface="Wingdings" pitchFamily="2" charset="2"/>
              </a:rPr>
              <a:t> </a:t>
            </a:r>
            <a:r>
              <a:rPr lang="en-US" dirty="0" err="1">
                <a:sym typeface="Wingdings" pitchFamily="2" charset="2"/>
              </a:rPr>
              <a:t>dengan</a:t>
            </a:r>
            <a:r>
              <a:rPr lang="en-US" dirty="0">
                <a:sym typeface="Wingdings" pitchFamily="2" charset="2"/>
              </a:rPr>
              <a:t> </a:t>
            </a:r>
            <a:r>
              <a:rPr lang="en-US" dirty="0" err="1">
                <a:sym typeface="Wingdings" pitchFamily="2" charset="2"/>
              </a:rPr>
              <a:t>cara</a:t>
            </a:r>
            <a:endParaRPr lang="en-US" dirty="0">
              <a:sym typeface="Wingdings" pitchFamily="2" charset="2"/>
            </a:endParaRPr>
          </a:p>
          <a:p>
            <a:pPr algn="just">
              <a:lnSpc>
                <a:spcPct val="150000"/>
              </a:lnSpc>
              <a:spcBef>
                <a:spcPts val="0"/>
              </a:spcBef>
              <a:spcAft>
                <a:spcPts val="1800"/>
              </a:spcAft>
            </a:pPr>
            <a:endParaRPr lang="en-US" dirty="0">
              <a:sym typeface="Wingdings" pitchFamily="2" charset="2"/>
            </a:endParaRPr>
          </a:p>
          <a:p>
            <a:pPr algn="just">
              <a:lnSpc>
                <a:spcPct val="150000"/>
              </a:lnSpc>
              <a:spcBef>
                <a:spcPts val="0"/>
              </a:spcBef>
              <a:spcAft>
                <a:spcPts val="1800"/>
              </a:spcAft>
            </a:pPr>
            <a:endParaRPr lang="en-US" dirty="0">
              <a:sym typeface="Wingdings" pitchFamily="2" charset="2"/>
            </a:endParaRPr>
          </a:p>
        </p:txBody>
      </p:sp>
      <p:sp>
        <p:nvSpPr>
          <p:cNvPr id="5" name="Rectangle 4"/>
          <p:cNvSpPr/>
          <p:nvPr/>
        </p:nvSpPr>
        <p:spPr>
          <a:xfrm>
            <a:off x="538842" y="2286000"/>
            <a:ext cx="88392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err="1">
                <a:solidFill>
                  <a:schemeClr val="tx1"/>
                </a:solidFill>
                <a:latin typeface="Bell MT" pitchFamily="18" charset="0"/>
              </a:rPr>
              <a:t>env</a:t>
            </a:r>
            <a:r>
              <a:rPr lang="en-US" sz="2000" b="1" spc="100" dirty="0">
                <a:solidFill>
                  <a:schemeClr val="tx1"/>
                </a:solidFill>
                <a:latin typeface="Bell MT" pitchFamily="18" charset="0"/>
              </a:rPr>
              <a:t>('</a:t>
            </a:r>
            <a:r>
              <a:rPr lang="en-US" sz="2000" b="1" spc="100" dirty="0">
                <a:solidFill>
                  <a:schemeClr val="accent1"/>
                </a:solidFill>
                <a:latin typeface="Bell MT" pitchFamily="18" charset="0"/>
              </a:rPr>
              <a:t>NAMA_TETAPAN</a:t>
            </a:r>
            <a:r>
              <a:rPr lang="en-US" sz="2000" b="1" spc="100" dirty="0">
                <a:solidFill>
                  <a:schemeClr val="tx1"/>
                </a:solidFill>
                <a:latin typeface="Bell MT" pitchFamily="18" charset="0"/>
              </a:rPr>
              <a:t>')</a:t>
            </a:r>
            <a:endParaRPr lang="en-US" sz="2000" b="1" spc="100" dirty="0">
              <a:solidFill>
                <a:schemeClr val="accent1"/>
              </a:solidFill>
              <a:latin typeface="Bell MT" pitchFamily="18" charset="0"/>
            </a:endParaRPr>
          </a:p>
        </p:txBody>
      </p:sp>
      <p:sp>
        <p:nvSpPr>
          <p:cNvPr id="6" name="Rectangle 5"/>
          <p:cNvSpPr/>
          <p:nvPr/>
        </p:nvSpPr>
        <p:spPr>
          <a:xfrm>
            <a:off x="538842" y="5181600"/>
            <a:ext cx="88392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err="1">
                <a:solidFill>
                  <a:schemeClr val="tx1"/>
                </a:solidFill>
                <a:latin typeface="Bell MT" pitchFamily="18" charset="0"/>
              </a:rPr>
              <a:t>config</a:t>
            </a:r>
            <a:r>
              <a:rPr lang="en-US" sz="2000" b="1" spc="100" dirty="0">
                <a:solidFill>
                  <a:schemeClr val="tx1"/>
                </a:solidFill>
                <a:latin typeface="Bell MT" pitchFamily="18" charset="0"/>
              </a:rPr>
              <a:t>('</a:t>
            </a:r>
            <a:r>
              <a:rPr lang="en-US" sz="2000" b="1" spc="100" dirty="0" err="1">
                <a:solidFill>
                  <a:schemeClr val="accent1"/>
                </a:solidFill>
                <a:latin typeface="Bell MT" pitchFamily="18" charset="0"/>
              </a:rPr>
              <a:t>nama_fail</a:t>
            </a:r>
            <a:r>
              <a:rPr lang="en-US" sz="2000" b="1" spc="100" dirty="0" err="1">
                <a:solidFill>
                  <a:schemeClr val="tx1"/>
                </a:solidFill>
                <a:latin typeface="Bell MT" pitchFamily="18" charset="0"/>
              </a:rPr>
              <a:t>.</a:t>
            </a:r>
            <a:r>
              <a:rPr lang="en-US" sz="2000" b="1" spc="100" dirty="0" err="1">
                <a:solidFill>
                  <a:schemeClr val="accent1"/>
                </a:solidFill>
                <a:latin typeface="Bell MT" pitchFamily="18" charset="0"/>
              </a:rPr>
              <a:t>nama_tetapan</a:t>
            </a:r>
            <a:r>
              <a:rPr lang="en-US" sz="2000" b="1" spc="100" dirty="0">
                <a:solidFill>
                  <a:schemeClr val="tx1"/>
                </a:solidFill>
                <a:latin typeface="Bell MT" pitchFamily="18" charset="0"/>
              </a:rPr>
              <a:t>')</a:t>
            </a:r>
            <a:endParaRPr lang="en-US" sz="2000" b="1" spc="100" dirty="0">
              <a:solidFill>
                <a:schemeClr val="accent1"/>
              </a:solidFill>
              <a:latin typeface="Bell MT" pitchFamily="18" charset="0"/>
            </a:endParaRPr>
          </a:p>
        </p:txBody>
      </p:sp>
      <p:sp>
        <p:nvSpPr>
          <p:cNvPr id="7" name="Rectangle 6"/>
          <p:cNvSpPr/>
          <p:nvPr/>
        </p:nvSpPr>
        <p:spPr>
          <a:xfrm>
            <a:off x="538842" y="3191329"/>
            <a:ext cx="88392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spc="100" dirty="0">
                <a:solidFill>
                  <a:schemeClr val="tx1"/>
                </a:solidFill>
                <a:latin typeface="Bell MT" pitchFamily="18" charset="0"/>
              </a:rPr>
              <a:t>Contoh:</a:t>
            </a:r>
            <a:r>
              <a:rPr lang="en-US" sz="2000" spc="100" dirty="0">
                <a:solidFill>
                  <a:schemeClr val="tx1"/>
                </a:solidFill>
                <a:latin typeface="Bell MT" pitchFamily="18" charset="0"/>
              </a:rPr>
              <a:t> </a:t>
            </a:r>
            <a:r>
              <a:rPr lang="en-US" sz="2000" b="1" spc="100" dirty="0" err="1">
                <a:solidFill>
                  <a:schemeClr val="tx1"/>
                </a:solidFill>
                <a:latin typeface="Bell MT" pitchFamily="18" charset="0"/>
              </a:rPr>
              <a:t>env</a:t>
            </a:r>
            <a:r>
              <a:rPr lang="en-US" sz="2000" b="1" spc="100" dirty="0">
                <a:solidFill>
                  <a:schemeClr val="tx1"/>
                </a:solidFill>
                <a:latin typeface="Bell MT" pitchFamily="18" charset="0"/>
              </a:rPr>
              <a:t>('</a:t>
            </a:r>
            <a:r>
              <a:rPr lang="en-US" sz="2000" b="1" spc="100" dirty="0">
                <a:solidFill>
                  <a:schemeClr val="accent1"/>
                </a:solidFill>
                <a:latin typeface="Bell MT" pitchFamily="18" charset="0"/>
              </a:rPr>
              <a:t>APP_NAME</a:t>
            </a:r>
            <a:r>
              <a:rPr lang="en-US" sz="2000" b="1" spc="100" dirty="0">
                <a:solidFill>
                  <a:schemeClr val="tx1"/>
                </a:solidFill>
                <a:latin typeface="Bell MT" pitchFamily="18" charset="0"/>
              </a:rPr>
              <a:t>')</a:t>
            </a:r>
            <a:endParaRPr lang="en-US" sz="2000" b="1" spc="100" dirty="0">
              <a:solidFill>
                <a:schemeClr val="accent1"/>
              </a:solidFill>
              <a:latin typeface="Bell MT" pitchFamily="18" charset="0"/>
            </a:endParaRPr>
          </a:p>
        </p:txBody>
      </p:sp>
      <p:sp>
        <p:nvSpPr>
          <p:cNvPr id="8" name="Rectangle 7"/>
          <p:cNvSpPr/>
          <p:nvPr/>
        </p:nvSpPr>
        <p:spPr>
          <a:xfrm>
            <a:off x="538842" y="6019800"/>
            <a:ext cx="88392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spc="100" dirty="0">
                <a:solidFill>
                  <a:schemeClr val="tx1"/>
                </a:solidFill>
                <a:latin typeface="Bell MT" pitchFamily="18" charset="0"/>
              </a:rPr>
              <a:t>Contoh:</a:t>
            </a:r>
            <a:r>
              <a:rPr lang="en-US" sz="2000" spc="100" dirty="0">
                <a:solidFill>
                  <a:schemeClr val="tx1"/>
                </a:solidFill>
                <a:latin typeface="Bell MT" pitchFamily="18" charset="0"/>
              </a:rPr>
              <a:t> </a:t>
            </a:r>
            <a:r>
              <a:rPr lang="en-US" sz="2000" b="1" spc="100" dirty="0" err="1">
                <a:solidFill>
                  <a:schemeClr val="tx1"/>
                </a:solidFill>
                <a:latin typeface="Bell MT" pitchFamily="18" charset="0"/>
              </a:rPr>
              <a:t>config</a:t>
            </a:r>
            <a:r>
              <a:rPr lang="en-US" sz="2000" b="1" spc="100" dirty="0">
                <a:solidFill>
                  <a:schemeClr val="tx1"/>
                </a:solidFill>
                <a:latin typeface="Bell MT" pitchFamily="18" charset="0"/>
              </a:rPr>
              <a:t>('</a:t>
            </a:r>
            <a:r>
              <a:rPr lang="en-US" sz="2000" b="1" spc="100" dirty="0">
                <a:solidFill>
                  <a:schemeClr val="accent1"/>
                </a:solidFill>
                <a:latin typeface="Bell MT" pitchFamily="18" charset="0"/>
              </a:rPr>
              <a:t>app</a:t>
            </a:r>
            <a:r>
              <a:rPr lang="en-US" sz="2000" b="1" spc="100" dirty="0">
                <a:solidFill>
                  <a:schemeClr val="tx1"/>
                </a:solidFill>
                <a:latin typeface="Bell MT" pitchFamily="18" charset="0"/>
              </a:rPr>
              <a:t>.</a:t>
            </a:r>
            <a:r>
              <a:rPr lang="en-US" sz="2000" b="1" spc="100" dirty="0">
                <a:solidFill>
                  <a:schemeClr val="accent1"/>
                </a:solidFill>
                <a:latin typeface="Bell MT" pitchFamily="18" charset="0"/>
              </a:rPr>
              <a:t>name</a:t>
            </a:r>
            <a:r>
              <a:rPr lang="en-US" sz="2000" b="1" spc="100" dirty="0">
                <a:solidFill>
                  <a:schemeClr val="tx1"/>
                </a:solidFill>
                <a:latin typeface="Bell MT" pitchFamily="18" charset="0"/>
              </a:rPr>
              <a:t>')</a:t>
            </a:r>
            <a:endParaRPr lang="en-US" sz="2000" b="1" spc="100" dirty="0">
              <a:solidFill>
                <a:schemeClr val="accent1"/>
              </a:solidFill>
              <a:latin typeface="Bell MT" pitchFamily="18" charset="0"/>
            </a:endParaRPr>
          </a:p>
        </p:txBody>
      </p:sp>
    </p:spTree>
    <p:extLst>
      <p:ext uri="{BB962C8B-B14F-4D97-AF65-F5344CB8AC3E}">
        <p14:creationId xmlns:p14="http://schemas.microsoft.com/office/powerpoint/2010/main" val="354599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ircle(in)">
                                      <p:cBhvr>
                                        <p:cTn id="14" dur="2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2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1000"/>
                                        <p:tgtEl>
                                          <p:spTgt spid="4">
                                            <p:txEl>
                                              <p:pRg st="3" end="3"/>
                                            </p:txEl>
                                          </p:spTgt>
                                        </p:tgtEl>
                                      </p:cBhvr>
                                    </p:animEffect>
                                    <p:anim calcmode="lin" valueType="num">
                                      <p:cBhvr>
                                        <p:cTn id="2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circle(in)">
                                      <p:cBhvr>
                                        <p:cTn id="31" dur="20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circle(in)">
                                      <p:cBhvr>
                                        <p:cTn id="3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P spid="6" grpId="0" animBg="1"/>
      <p:bldP spid="7" grpId="0"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8450" y="1794937"/>
            <a:ext cx="6769100" cy="1100665"/>
          </a:xfrm>
        </p:spPr>
        <p:txBody>
          <a:bodyPr>
            <a:normAutofit/>
          </a:bodyPr>
          <a:lstStyle/>
          <a:p>
            <a:r>
              <a:rPr lang="en-US" b="1" dirty="0">
                <a:latin typeface="Calibri" pitchFamily="34" charset="0"/>
                <a:cs typeface="Calibri" pitchFamily="34" charset="0"/>
              </a:rPr>
              <a:t>ARTISAN</a:t>
            </a:r>
            <a:endParaRPr lang="en-US" sz="3100" b="1" dirty="0">
              <a:latin typeface="Calibri" pitchFamily="34" charset="0"/>
              <a:cs typeface="Calibri" pitchFamily="34" charset="0"/>
            </a:endParaRPr>
          </a:p>
        </p:txBody>
      </p:sp>
      <p:sp>
        <p:nvSpPr>
          <p:cNvPr id="3" name="TextBox 2"/>
          <p:cNvSpPr txBox="1"/>
          <p:nvPr/>
        </p:nvSpPr>
        <p:spPr>
          <a:xfrm>
            <a:off x="2182134" y="5480540"/>
            <a:ext cx="5056192" cy="461665"/>
          </a:xfrm>
          <a:prstGeom prst="rect">
            <a:avLst/>
          </a:prstGeom>
          <a:noFill/>
        </p:spPr>
        <p:txBody>
          <a:bodyPr wrap="none" rtlCol="0">
            <a:spAutoFit/>
          </a:bodyPr>
          <a:lstStyle/>
          <a:p>
            <a:r>
              <a:rPr lang="en-US" sz="2400" b="1" dirty="0">
                <a:latin typeface="+mj-lt"/>
              </a:rPr>
              <a:t>The PHP Framework For Web Artisans</a:t>
            </a:r>
          </a:p>
        </p:txBody>
      </p:sp>
      <p:pic>
        <p:nvPicPr>
          <p:cNvPr id="8" name="Graphic 7">
            <a:extLst>
              <a:ext uri="{FF2B5EF4-FFF2-40B4-BE49-F238E27FC236}">
                <a16:creationId xmlns:a16="http://schemas.microsoft.com/office/drawing/2014/main" id="{E813E027-7625-451B-B124-5EF76846CD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825" y="2656080"/>
            <a:ext cx="8896350" cy="3286125"/>
          </a:xfrm>
          <a:prstGeom prst="rect">
            <a:avLst/>
          </a:prstGeom>
        </p:spPr>
      </p:pic>
    </p:spTree>
    <p:extLst>
      <p:ext uri="{BB962C8B-B14F-4D97-AF65-F5344CB8AC3E}">
        <p14:creationId xmlns:p14="http://schemas.microsoft.com/office/powerpoint/2010/main" val="37461884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a:t>Artisan Console</a:t>
            </a:r>
          </a:p>
        </p:txBody>
      </p:sp>
      <p:sp>
        <p:nvSpPr>
          <p:cNvPr id="4" name="Content Placeholder 3"/>
          <p:cNvSpPr>
            <a:spLocks noGrp="1"/>
          </p:cNvSpPr>
          <p:nvPr>
            <p:ph sz="quarter" idx="1"/>
          </p:nvPr>
        </p:nvSpPr>
        <p:spPr>
          <a:xfrm>
            <a:off x="304800" y="1447800"/>
            <a:ext cx="9296400" cy="5105400"/>
          </a:xfrm>
        </p:spPr>
        <p:txBody>
          <a:bodyPr>
            <a:normAutofit fontScale="92500"/>
          </a:bodyPr>
          <a:lstStyle/>
          <a:p>
            <a:pPr algn="just">
              <a:lnSpc>
                <a:spcPct val="160000"/>
              </a:lnSpc>
              <a:spcBef>
                <a:spcPts val="0"/>
              </a:spcBef>
              <a:spcAft>
                <a:spcPts val="1800"/>
              </a:spcAft>
            </a:pPr>
            <a:r>
              <a:rPr lang="ms-MY" dirty="0"/>
              <a:t>Artisan adalah Command-Line Interface (CLI) yang disertakan dengan Laravel. Ia menyediakan beberapa arahan berguna yang boleh membantu proses membina aplikasi. Untuk melihat senarai semua arahan Artisan yang tersedia, taip arahan berikut pada Terminal:</a:t>
            </a:r>
          </a:p>
          <a:p>
            <a:pPr algn="just">
              <a:lnSpc>
                <a:spcPct val="160000"/>
              </a:lnSpc>
              <a:spcBef>
                <a:spcPts val="0"/>
              </a:spcBef>
              <a:spcAft>
                <a:spcPts val="1800"/>
              </a:spcAft>
            </a:pPr>
            <a:endParaRPr lang="ms-MY" dirty="0">
              <a:sym typeface="Wingdings" pitchFamily="2" charset="2"/>
            </a:endParaRPr>
          </a:p>
          <a:p>
            <a:pPr algn="just">
              <a:lnSpc>
                <a:spcPct val="160000"/>
              </a:lnSpc>
              <a:spcBef>
                <a:spcPts val="0"/>
              </a:spcBef>
              <a:spcAft>
                <a:spcPts val="1800"/>
              </a:spcAft>
            </a:pPr>
            <a:r>
              <a:rPr lang="en-US" dirty="0">
                <a:sym typeface="Wingdings" pitchFamily="2" charset="2"/>
              </a:rPr>
              <a:t>Fail </a:t>
            </a:r>
            <a:r>
              <a:rPr lang="en-US" b="1" dirty="0">
                <a:solidFill>
                  <a:schemeClr val="accent1"/>
                </a:solidFill>
                <a:sym typeface="Wingdings" pitchFamily="2" charset="2"/>
              </a:rPr>
              <a:t>artisan</a:t>
            </a:r>
            <a:r>
              <a:rPr lang="en-US" dirty="0">
                <a:sym typeface="Wingdings" pitchFamily="2" charset="2"/>
              </a:rPr>
              <a:t> </a:t>
            </a:r>
            <a:r>
              <a:rPr lang="en-US" dirty="0" err="1">
                <a:sym typeface="Wingdings" pitchFamily="2" charset="2"/>
              </a:rPr>
              <a:t>boleh</a:t>
            </a:r>
            <a:r>
              <a:rPr lang="en-US" dirty="0">
                <a:sym typeface="Wingdings" pitchFamily="2" charset="2"/>
              </a:rPr>
              <a:t> </a:t>
            </a:r>
            <a:r>
              <a:rPr lang="en-US" dirty="0" err="1">
                <a:sym typeface="Wingdings" pitchFamily="2" charset="2"/>
              </a:rPr>
              <a:t>dilihat</a:t>
            </a:r>
            <a:r>
              <a:rPr lang="en-US" dirty="0">
                <a:sym typeface="Wingdings" pitchFamily="2" charset="2"/>
              </a:rPr>
              <a:t> di </a:t>
            </a:r>
            <a:r>
              <a:rPr lang="en-US" dirty="0" err="1">
                <a:sym typeface="Wingdings" pitchFamily="2" charset="2"/>
              </a:rPr>
              <a:t>dalam</a:t>
            </a:r>
            <a:r>
              <a:rPr lang="en-US" dirty="0">
                <a:sym typeface="Wingdings" pitchFamily="2" charset="2"/>
              </a:rPr>
              <a:t> </a:t>
            </a:r>
            <a:r>
              <a:rPr lang="en-US" dirty="0" err="1">
                <a:sym typeface="Wingdings" pitchFamily="2" charset="2"/>
              </a:rPr>
              <a:t>direktori</a:t>
            </a:r>
            <a:r>
              <a:rPr lang="en-US" dirty="0">
                <a:sym typeface="Wingdings" pitchFamily="2" charset="2"/>
              </a:rPr>
              <a:t> </a:t>
            </a:r>
            <a:r>
              <a:rPr lang="en-US" dirty="0" err="1">
                <a:sym typeface="Wingdings" pitchFamily="2" charset="2"/>
              </a:rPr>
              <a:t>utama</a:t>
            </a:r>
            <a:r>
              <a:rPr lang="en-US" dirty="0">
                <a:sym typeface="Wingdings" pitchFamily="2" charset="2"/>
              </a:rPr>
              <a:t> </a:t>
            </a:r>
            <a:r>
              <a:rPr lang="en-US" dirty="0" err="1">
                <a:sym typeface="Wingdings" pitchFamily="2" charset="2"/>
              </a:rPr>
              <a:t>projek</a:t>
            </a:r>
            <a:r>
              <a:rPr lang="en-US" dirty="0">
                <a:sym typeface="Wingdings" pitchFamily="2" charset="2"/>
              </a:rPr>
              <a:t>. Maklumat </a:t>
            </a:r>
            <a:r>
              <a:rPr lang="en-US" dirty="0" err="1">
                <a:sym typeface="Wingdings" pitchFamily="2" charset="2"/>
              </a:rPr>
              <a:t>lanjut</a:t>
            </a:r>
            <a:r>
              <a:rPr lang="en-US" dirty="0">
                <a:sym typeface="Wingdings" pitchFamily="2" charset="2"/>
              </a:rPr>
              <a:t> </a:t>
            </a:r>
            <a:r>
              <a:rPr lang="en-US" dirty="0" err="1">
                <a:sym typeface="Wingdings" pitchFamily="2" charset="2"/>
              </a:rPr>
              <a:t>berkaitan</a:t>
            </a:r>
            <a:r>
              <a:rPr lang="en-US" dirty="0">
                <a:sym typeface="Wingdings" pitchFamily="2" charset="2"/>
              </a:rPr>
              <a:t> Artisan, </a:t>
            </a:r>
            <a:r>
              <a:rPr lang="en-US" dirty="0" err="1">
                <a:sym typeface="Wingdings" pitchFamily="2" charset="2"/>
              </a:rPr>
              <a:t>boleh</a:t>
            </a:r>
            <a:r>
              <a:rPr lang="en-US" dirty="0">
                <a:sym typeface="Wingdings" pitchFamily="2" charset="2"/>
              </a:rPr>
              <a:t> </a:t>
            </a:r>
            <a:r>
              <a:rPr lang="en-US" dirty="0" err="1">
                <a:sym typeface="Wingdings" pitchFamily="2" charset="2"/>
              </a:rPr>
              <a:t>diperolehi</a:t>
            </a:r>
            <a:r>
              <a:rPr lang="en-US" dirty="0">
                <a:sym typeface="Wingdings" pitchFamily="2" charset="2"/>
              </a:rPr>
              <a:t> di </a:t>
            </a:r>
            <a:r>
              <a:rPr lang="en-US" dirty="0">
                <a:sym typeface="Wingdings" pitchFamily="2" charset="2"/>
                <a:hlinkClick r:id="rId2"/>
              </a:rPr>
              <a:t>https://laravel.com/docs/artisan</a:t>
            </a:r>
            <a:r>
              <a:rPr lang="en-US" dirty="0">
                <a:sym typeface="Wingdings" pitchFamily="2" charset="2"/>
              </a:rPr>
              <a:t> </a:t>
            </a:r>
          </a:p>
        </p:txBody>
      </p:sp>
      <p:sp>
        <p:nvSpPr>
          <p:cNvPr id="5" name="Rectangle 4"/>
          <p:cNvSpPr/>
          <p:nvPr/>
        </p:nvSpPr>
        <p:spPr>
          <a:xfrm>
            <a:off x="556985" y="4020457"/>
            <a:ext cx="88392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err="1">
                <a:solidFill>
                  <a:schemeClr val="tx1"/>
                </a:solidFill>
                <a:latin typeface="Bell MT" pitchFamily="18" charset="0"/>
              </a:rPr>
              <a:t>php</a:t>
            </a:r>
            <a:r>
              <a:rPr lang="en-US" sz="2000" b="1" spc="100" dirty="0">
                <a:solidFill>
                  <a:schemeClr val="tx1"/>
                </a:solidFill>
                <a:latin typeface="Bell MT" pitchFamily="18" charset="0"/>
              </a:rPr>
              <a:t> artisan list</a:t>
            </a:r>
            <a:endParaRPr lang="en-US" sz="2000" b="1" spc="100" dirty="0">
              <a:solidFill>
                <a:schemeClr val="accent1"/>
              </a:solidFill>
              <a:latin typeface="Bell MT" pitchFamily="18" charset="0"/>
            </a:endParaRPr>
          </a:p>
        </p:txBody>
      </p:sp>
    </p:spTree>
    <p:extLst>
      <p:ext uri="{BB962C8B-B14F-4D97-AF65-F5344CB8AC3E}">
        <p14:creationId xmlns:p14="http://schemas.microsoft.com/office/powerpoint/2010/main" val="372297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ircle(in)">
                                      <p:cBhvr>
                                        <p:cTn id="14" dur="2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a:t>Apa </a:t>
            </a:r>
            <a:r>
              <a:rPr lang="en-US" b="1" dirty="0" err="1"/>
              <a:t>Itu</a:t>
            </a:r>
            <a:r>
              <a:rPr lang="en-US" b="1" dirty="0"/>
              <a:t> PHP Framework?</a:t>
            </a:r>
          </a:p>
        </p:txBody>
      </p:sp>
      <p:pic>
        <p:nvPicPr>
          <p:cNvPr id="7" name="Content Placeholder 6">
            <a:extLst>
              <a:ext uri="{FF2B5EF4-FFF2-40B4-BE49-F238E27FC236}">
                <a16:creationId xmlns:a16="http://schemas.microsoft.com/office/drawing/2014/main" id="{73B7C954-1C3C-498F-9A97-043D3963FAF3}"/>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81000" y="1417638"/>
            <a:ext cx="9220200" cy="4542664"/>
          </a:xfrm>
        </p:spPr>
      </p:pic>
      <p:sp>
        <p:nvSpPr>
          <p:cNvPr id="8" name="TextBox 7">
            <a:extLst>
              <a:ext uri="{FF2B5EF4-FFF2-40B4-BE49-F238E27FC236}">
                <a16:creationId xmlns:a16="http://schemas.microsoft.com/office/drawing/2014/main" id="{B623A328-2B43-4F07-AE74-703185EBFFCC}"/>
              </a:ext>
            </a:extLst>
          </p:cNvPr>
          <p:cNvSpPr txBox="1"/>
          <p:nvPr/>
        </p:nvSpPr>
        <p:spPr>
          <a:xfrm>
            <a:off x="2294336" y="6172200"/>
            <a:ext cx="5393528" cy="369332"/>
          </a:xfrm>
          <a:prstGeom prst="rect">
            <a:avLst/>
          </a:prstGeom>
          <a:noFill/>
        </p:spPr>
        <p:txBody>
          <a:bodyPr wrap="none" rtlCol="0">
            <a:spAutoFit/>
          </a:bodyPr>
          <a:lstStyle/>
          <a:p>
            <a:r>
              <a:rPr lang="en-MY" dirty="0" err="1"/>
              <a:t>Contoh</a:t>
            </a:r>
            <a:r>
              <a:rPr lang="en-MY" dirty="0"/>
              <a:t> PHP Libraries yang </a:t>
            </a:r>
            <a:r>
              <a:rPr lang="en-MY" dirty="0" err="1"/>
              <a:t>ada</a:t>
            </a:r>
            <a:r>
              <a:rPr lang="en-MY" dirty="0"/>
              <a:t> di </a:t>
            </a:r>
            <a:r>
              <a:rPr lang="en-MY" dirty="0" err="1"/>
              <a:t>dalam</a:t>
            </a:r>
            <a:r>
              <a:rPr lang="en-MY" dirty="0"/>
              <a:t> folder vendor Laravel</a:t>
            </a:r>
          </a:p>
        </p:txBody>
      </p:sp>
    </p:spTree>
    <p:extLst>
      <p:ext uri="{BB962C8B-B14F-4D97-AF65-F5344CB8AC3E}">
        <p14:creationId xmlns:p14="http://schemas.microsoft.com/office/powerpoint/2010/main" val="89764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8450" y="1794937"/>
            <a:ext cx="6769100" cy="1100665"/>
          </a:xfrm>
        </p:spPr>
        <p:txBody>
          <a:bodyPr>
            <a:normAutofit/>
          </a:bodyPr>
          <a:lstStyle/>
          <a:p>
            <a:r>
              <a:rPr lang="en-US" b="1" dirty="0">
                <a:latin typeface="Calibri" pitchFamily="34" charset="0"/>
                <a:cs typeface="Calibri" pitchFamily="34" charset="0"/>
              </a:rPr>
              <a:t>Routing</a:t>
            </a:r>
            <a:endParaRPr lang="en-US" sz="3100" b="1" dirty="0">
              <a:latin typeface="Calibri" pitchFamily="34" charset="0"/>
              <a:cs typeface="Calibri" pitchFamily="34" charset="0"/>
            </a:endParaRPr>
          </a:p>
        </p:txBody>
      </p:sp>
      <p:sp>
        <p:nvSpPr>
          <p:cNvPr id="3" name="TextBox 2"/>
          <p:cNvSpPr txBox="1"/>
          <p:nvPr/>
        </p:nvSpPr>
        <p:spPr>
          <a:xfrm>
            <a:off x="2182134" y="5480540"/>
            <a:ext cx="5056192" cy="461665"/>
          </a:xfrm>
          <a:prstGeom prst="rect">
            <a:avLst/>
          </a:prstGeom>
          <a:noFill/>
        </p:spPr>
        <p:txBody>
          <a:bodyPr wrap="none" rtlCol="0">
            <a:spAutoFit/>
          </a:bodyPr>
          <a:lstStyle/>
          <a:p>
            <a:r>
              <a:rPr lang="en-US" sz="2400" b="1" dirty="0">
                <a:latin typeface="+mj-lt"/>
              </a:rPr>
              <a:t>The PHP Framework For Web Artisans</a:t>
            </a:r>
          </a:p>
        </p:txBody>
      </p:sp>
      <p:pic>
        <p:nvPicPr>
          <p:cNvPr id="6" name="Graphic 5">
            <a:extLst>
              <a:ext uri="{FF2B5EF4-FFF2-40B4-BE49-F238E27FC236}">
                <a16:creationId xmlns:a16="http://schemas.microsoft.com/office/drawing/2014/main" id="{E440BA5B-F54B-4EEC-8D8B-8528E19228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825" y="2656080"/>
            <a:ext cx="8896350" cy="3286125"/>
          </a:xfrm>
          <a:prstGeom prst="rect">
            <a:avLst/>
          </a:prstGeom>
        </p:spPr>
      </p:pic>
    </p:spTree>
    <p:extLst>
      <p:ext uri="{BB962C8B-B14F-4D97-AF65-F5344CB8AC3E}">
        <p14:creationId xmlns:p14="http://schemas.microsoft.com/office/powerpoint/2010/main" val="10443329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15962"/>
          </a:xfrm>
        </p:spPr>
        <p:txBody>
          <a:bodyPr>
            <a:normAutofit fontScale="90000"/>
          </a:bodyPr>
          <a:lstStyle/>
          <a:p>
            <a:r>
              <a:rPr lang="en-US" b="1" dirty="0"/>
              <a:t>Routing</a:t>
            </a:r>
          </a:p>
        </p:txBody>
      </p:sp>
      <p:sp>
        <p:nvSpPr>
          <p:cNvPr id="4" name="Content Placeholder 3"/>
          <p:cNvSpPr>
            <a:spLocks noGrp="1"/>
          </p:cNvSpPr>
          <p:nvPr>
            <p:ph sz="quarter" idx="1"/>
          </p:nvPr>
        </p:nvSpPr>
        <p:spPr>
          <a:xfrm>
            <a:off x="304800" y="990600"/>
            <a:ext cx="9296400" cy="5562600"/>
          </a:xfrm>
        </p:spPr>
        <p:txBody>
          <a:bodyPr>
            <a:normAutofit fontScale="92500"/>
          </a:bodyPr>
          <a:lstStyle/>
          <a:p>
            <a:pPr algn="just">
              <a:lnSpc>
                <a:spcPct val="150000"/>
              </a:lnSpc>
              <a:spcBef>
                <a:spcPts val="0"/>
              </a:spcBef>
              <a:spcAft>
                <a:spcPts val="1800"/>
              </a:spcAft>
            </a:pPr>
            <a:r>
              <a:rPr lang="en-US" dirty="0"/>
              <a:t>Routing </a:t>
            </a:r>
            <a:r>
              <a:rPr lang="en-US" dirty="0" err="1"/>
              <a:t>dalam</a:t>
            </a:r>
            <a:r>
              <a:rPr lang="en-US" dirty="0"/>
              <a:t> </a:t>
            </a:r>
            <a:r>
              <a:rPr lang="en-US" dirty="0" err="1"/>
              <a:t>bahasa</a:t>
            </a:r>
            <a:r>
              <a:rPr lang="en-US" dirty="0"/>
              <a:t> </a:t>
            </a:r>
            <a:r>
              <a:rPr lang="en-US" dirty="0" err="1"/>
              <a:t>mudah</a:t>
            </a:r>
            <a:r>
              <a:rPr lang="en-US" dirty="0"/>
              <a:t> </a:t>
            </a:r>
            <a:r>
              <a:rPr lang="en-US" dirty="0" err="1"/>
              <a:t>adalah</a:t>
            </a:r>
            <a:r>
              <a:rPr lang="en-US" dirty="0"/>
              <a:t> </a:t>
            </a:r>
            <a:r>
              <a:rPr lang="en-US" b="1" dirty="0" err="1"/>
              <a:t>jalan</a:t>
            </a:r>
            <a:r>
              <a:rPr lang="en-US" b="1" dirty="0"/>
              <a:t> yang </a:t>
            </a:r>
            <a:r>
              <a:rPr lang="en-US" b="1" dirty="0" err="1"/>
              <a:t>disediakan</a:t>
            </a:r>
            <a:r>
              <a:rPr lang="en-US" dirty="0"/>
              <a:t> </a:t>
            </a:r>
            <a:r>
              <a:rPr lang="en-US" dirty="0" err="1"/>
              <a:t>untuk</a:t>
            </a:r>
            <a:r>
              <a:rPr lang="en-US" dirty="0"/>
              <a:t> </a:t>
            </a:r>
            <a:r>
              <a:rPr lang="en-US" dirty="0" err="1"/>
              <a:t>kita</a:t>
            </a:r>
            <a:r>
              <a:rPr lang="en-US" dirty="0"/>
              <a:t> </a:t>
            </a:r>
            <a:r>
              <a:rPr lang="en-US" dirty="0" err="1"/>
              <a:t>menuju</a:t>
            </a:r>
            <a:r>
              <a:rPr lang="en-US" dirty="0"/>
              <a:t> </a:t>
            </a:r>
            <a:r>
              <a:rPr lang="en-US" dirty="0" err="1"/>
              <a:t>ke</a:t>
            </a:r>
            <a:r>
              <a:rPr lang="en-US" dirty="0"/>
              <a:t> </a:t>
            </a:r>
            <a:r>
              <a:rPr lang="en-US" dirty="0" err="1"/>
              <a:t>destinasi</a:t>
            </a:r>
            <a:r>
              <a:rPr lang="en-US" dirty="0"/>
              <a:t> yang </a:t>
            </a:r>
            <a:r>
              <a:rPr lang="en-US" dirty="0" err="1"/>
              <a:t>ingin</a:t>
            </a:r>
            <a:r>
              <a:rPr lang="en-US" dirty="0"/>
              <a:t> </a:t>
            </a:r>
            <a:r>
              <a:rPr lang="en-US" dirty="0" err="1"/>
              <a:t>dituju</a:t>
            </a:r>
            <a:r>
              <a:rPr lang="en-US" dirty="0"/>
              <a:t>. </a:t>
            </a:r>
            <a:r>
              <a:rPr lang="en-US" dirty="0" err="1"/>
              <a:t>Tanpa</a:t>
            </a:r>
            <a:r>
              <a:rPr lang="en-US" dirty="0"/>
              <a:t> </a:t>
            </a:r>
            <a:r>
              <a:rPr lang="en-US" dirty="0" err="1"/>
              <a:t>wujudnya</a:t>
            </a:r>
            <a:r>
              <a:rPr lang="en-US" dirty="0"/>
              <a:t> </a:t>
            </a:r>
            <a:r>
              <a:rPr lang="en-US" dirty="0" err="1"/>
              <a:t>jalan</a:t>
            </a:r>
            <a:r>
              <a:rPr lang="en-US" dirty="0"/>
              <a:t> </a:t>
            </a:r>
            <a:r>
              <a:rPr lang="en-US" dirty="0" err="1"/>
              <a:t>tersebut</a:t>
            </a:r>
            <a:r>
              <a:rPr lang="en-US" dirty="0"/>
              <a:t>, </a:t>
            </a:r>
            <a:r>
              <a:rPr lang="en-US" dirty="0" err="1"/>
              <a:t>maka</a:t>
            </a:r>
            <a:r>
              <a:rPr lang="en-US" dirty="0"/>
              <a:t> </a:t>
            </a:r>
            <a:r>
              <a:rPr lang="en-US" dirty="0" err="1"/>
              <a:t>sudah</a:t>
            </a:r>
            <a:r>
              <a:rPr lang="en-US" dirty="0"/>
              <a:t> </a:t>
            </a:r>
            <a:r>
              <a:rPr lang="en-US" dirty="0" err="1"/>
              <a:t>tentu</a:t>
            </a:r>
            <a:r>
              <a:rPr lang="en-US" dirty="0"/>
              <a:t> </a:t>
            </a:r>
            <a:r>
              <a:rPr lang="en-US" dirty="0" err="1"/>
              <a:t>kita</a:t>
            </a:r>
            <a:r>
              <a:rPr lang="en-US" dirty="0"/>
              <a:t> </a:t>
            </a:r>
            <a:r>
              <a:rPr lang="en-US" dirty="0" err="1"/>
              <a:t>tidak</a:t>
            </a:r>
            <a:r>
              <a:rPr lang="en-US" dirty="0"/>
              <a:t> </a:t>
            </a:r>
            <a:r>
              <a:rPr lang="en-US" dirty="0" err="1"/>
              <a:t>dapat</a:t>
            </a:r>
            <a:r>
              <a:rPr lang="en-US" dirty="0"/>
              <a:t> </a:t>
            </a:r>
            <a:r>
              <a:rPr lang="en-US" dirty="0" err="1"/>
              <a:t>pergi</a:t>
            </a:r>
            <a:r>
              <a:rPr lang="en-US" dirty="0"/>
              <a:t> </a:t>
            </a:r>
            <a:r>
              <a:rPr lang="en-US" dirty="0" err="1"/>
              <a:t>ke</a:t>
            </a:r>
            <a:r>
              <a:rPr lang="en-US" dirty="0"/>
              <a:t> </a:t>
            </a:r>
            <a:r>
              <a:rPr lang="en-US" dirty="0" err="1"/>
              <a:t>destinasi</a:t>
            </a:r>
            <a:r>
              <a:rPr lang="en-US" dirty="0"/>
              <a:t> </a:t>
            </a:r>
            <a:r>
              <a:rPr lang="en-US" dirty="0" err="1"/>
              <a:t>tersebut</a:t>
            </a:r>
            <a:r>
              <a:rPr lang="en-US" dirty="0"/>
              <a:t>.</a:t>
            </a:r>
          </a:p>
          <a:p>
            <a:pPr algn="just">
              <a:lnSpc>
                <a:spcPct val="150000"/>
              </a:lnSpc>
              <a:spcBef>
                <a:spcPts val="0"/>
              </a:spcBef>
              <a:spcAft>
                <a:spcPts val="1800"/>
              </a:spcAft>
            </a:pPr>
            <a:r>
              <a:rPr lang="en-US" dirty="0" err="1">
                <a:sym typeface="Wingdings" pitchFamily="2" charset="2"/>
              </a:rPr>
              <a:t>Begitu</a:t>
            </a:r>
            <a:r>
              <a:rPr lang="en-US" dirty="0">
                <a:sym typeface="Wingdings" pitchFamily="2" charset="2"/>
              </a:rPr>
              <a:t> </a:t>
            </a:r>
            <a:r>
              <a:rPr lang="en-US" dirty="0" err="1">
                <a:sym typeface="Wingdings" pitchFamily="2" charset="2"/>
              </a:rPr>
              <a:t>juga</a:t>
            </a:r>
            <a:r>
              <a:rPr lang="en-US" dirty="0">
                <a:sym typeface="Wingdings" pitchFamily="2" charset="2"/>
              </a:rPr>
              <a:t> </a:t>
            </a:r>
            <a:r>
              <a:rPr lang="en-US" dirty="0" err="1">
                <a:sym typeface="Wingdings" pitchFamily="2" charset="2"/>
              </a:rPr>
              <a:t>dengan</a:t>
            </a:r>
            <a:r>
              <a:rPr lang="en-US" dirty="0">
                <a:sym typeface="Wingdings" pitchFamily="2" charset="2"/>
              </a:rPr>
              <a:t> </a:t>
            </a:r>
            <a:r>
              <a:rPr lang="en-US" dirty="0" err="1">
                <a:sym typeface="Wingdings" pitchFamily="2" charset="2"/>
              </a:rPr>
              <a:t>sistem</a:t>
            </a:r>
            <a:r>
              <a:rPr lang="en-US" dirty="0">
                <a:sym typeface="Wingdings" pitchFamily="2" charset="2"/>
              </a:rPr>
              <a:t> / </a:t>
            </a:r>
            <a:r>
              <a:rPr lang="en-US" dirty="0" err="1">
                <a:sym typeface="Wingdings" pitchFamily="2" charset="2"/>
              </a:rPr>
              <a:t>aplikasi</a:t>
            </a:r>
            <a:r>
              <a:rPr lang="en-US" dirty="0">
                <a:sym typeface="Wingdings" pitchFamily="2" charset="2"/>
              </a:rPr>
              <a:t> yang </a:t>
            </a:r>
            <a:r>
              <a:rPr lang="en-US" dirty="0" err="1">
                <a:sym typeface="Wingdings" pitchFamily="2" charset="2"/>
              </a:rPr>
              <a:t>ingin</a:t>
            </a:r>
            <a:r>
              <a:rPr lang="en-US" dirty="0">
                <a:sym typeface="Wingdings" pitchFamily="2" charset="2"/>
              </a:rPr>
              <a:t> </a:t>
            </a:r>
            <a:r>
              <a:rPr lang="en-US" dirty="0" err="1">
                <a:sym typeface="Wingdings" pitchFamily="2" charset="2"/>
              </a:rPr>
              <a:t>dibangunkan</a:t>
            </a:r>
            <a:r>
              <a:rPr lang="en-US" dirty="0">
                <a:sym typeface="Wingdings" pitchFamily="2" charset="2"/>
              </a:rPr>
              <a:t>. Kita </a:t>
            </a:r>
            <a:r>
              <a:rPr lang="en-US" dirty="0" err="1">
                <a:sym typeface="Wingdings" pitchFamily="2" charset="2"/>
              </a:rPr>
              <a:t>perlu</a:t>
            </a:r>
            <a:r>
              <a:rPr lang="en-US" dirty="0">
                <a:sym typeface="Wingdings" pitchFamily="2" charset="2"/>
              </a:rPr>
              <a:t> </a:t>
            </a:r>
            <a:r>
              <a:rPr lang="en-US" dirty="0" err="1">
                <a:sym typeface="Wingdings" pitchFamily="2" charset="2"/>
              </a:rPr>
              <a:t>rancang</a:t>
            </a:r>
            <a:r>
              <a:rPr lang="en-US" dirty="0">
                <a:sym typeface="Wingdings" pitchFamily="2" charset="2"/>
              </a:rPr>
              <a:t> </a:t>
            </a:r>
            <a:r>
              <a:rPr lang="en-US" dirty="0" err="1">
                <a:sym typeface="Wingdings" pitchFamily="2" charset="2"/>
              </a:rPr>
              <a:t>dan</a:t>
            </a:r>
            <a:r>
              <a:rPr lang="en-US" dirty="0">
                <a:sym typeface="Wingdings" pitchFamily="2" charset="2"/>
              </a:rPr>
              <a:t> </a:t>
            </a:r>
            <a:r>
              <a:rPr lang="en-US" dirty="0" err="1">
                <a:sym typeface="Wingdings" pitchFamily="2" charset="2"/>
              </a:rPr>
              <a:t>tahu</a:t>
            </a:r>
            <a:r>
              <a:rPr lang="en-US" dirty="0">
                <a:sym typeface="Wingdings" pitchFamily="2" charset="2"/>
              </a:rPr>
              <a:t> </a:t>
            </a:r>
            <a:r>
              <a:rPr lang="en-US" dirty="0" err="1">
                <a:sym typeface="Wingdings" pitchFamily="2" charset="2"/>
              </a:rPr>
              <a:t>apakah</a:t>
            </a:r>
            <a:r>
              <a:rPr lang="en-US" dirty="0">
                <a:sym typeface="Wingdings" pitchFamily="2" charset="2"/>
              </a:rPr>
              <a:t> proses – proses yang </a:t>
            </a:r>
            <a:r>
              <a:rPr lang="en-US" dirty="0" err="1">
                <a:sym typeface="Wingdings" pitchFamily="2" charset="2"/>
              </a:rPr>
              <a:t>akan</a:t>
            </a:r>
            <a:r>
              <a:rPr lang="en-US" dirty="0">
                <a:sym typeface="Wingdings" pitchFamily="2" charset="2"/>
              </a:rPr>
              <a:t> </a:t>
            </a:r>
            <a:r>
              <a:rPr lang="en-US" dirty="0" err="1">
                <a:sym typeface="Wingdings" pitchFamily="2" charset="2"/>
              </a:rPr>
              <a:t>berlaku</a:t>
            </a:r>
            <a:r>
              <a:rPr lang="en-US" dirty="0">
                <a:sym typeface="Wingdings" pitchFamily="2" charset="2"/>
              </a:rPr>
              <a:t> di </a:t>
            </a:r>
            <a:r>
              <a:rPr lang="en-US" dirty="0" err="1">
                <a:sym typeface="Wingdings" pitchFamily="2" charset="2"/>
              </a:rPr>
              <a:t>dalamnya</a:t>
            </a:r>
            <a:r>
              <a:rPr lang="en-US" dirty="0">
                <a:sym typeface="Wingdings" pitchFamily="2" charset="2"/>
              </a:rPr>
              <a:t> </a:t>
            </a:r>
            <a:r>
              <a:rPr lang="en-US" dirty="0" err="1">
                <a:sym typeface="Wingdings" pitchFamily="2" charset="2"/>
              </a:rPr>
              <a:t>dan</a:t>
            </a:r>
            <a:r>
              <a:rPr lang="en-US" dirty="0">
                <a:sym typeface="Wingdings" pitchFamily="2" charset="2"/>
              </a:rPr>
              <a:t> </a:t>
            </a:r>
            <a:r>
              <a:rPr lang="en-US" dirty="0" err="1">
                <a:sym typeface="Wingdings" pitchFamily="2" charset="2"/>
              </a:rPr>
              <a:t>apakah</a:t>
            </a:r>
            <a:r>
              <a:rPr lang="en-US" dirty="0">
                <a:sym typeface="Wingdings" pitchFamily="2" charset="2"/>
              </a:rPr>
              <a:t> </a:t>
            </a:r>
            <a:r>
              <a:rPr lang="en-US" dirty="0" err="1">
                <a:sym typeface="Wingdings" pitchFamily="2" charset="2"/>
              </a:rPr>
              <a:t>halaman</a:t>
            </a:r>
            <a:r>
              <a:rPr lang="en-US" dirty="0">
                <a:sym typeface="Wingdings" pitchFamily="2" charset="2"/>
              </a:rPr>
              <a:t> – </a:t>
            </a:r>
            <a:r>
              <a:rPr lang="en-US" dirty="0" err="1">
                <a:sym typeface="Wingdings" pitchFamily="2" charset="2"/>
              </a:rPr>
              <a:t>halaman</a:t>
            </a:r>
            <a:r>
              <a:rPr lang="en-US" dirty="0">
                <a:sym typeface="Wingdings" pitchFamily="2" charset="2"/>
              </a:rPr>
              <a:t> yang </a:t>
            </a:r>
            <a:r>
              <a:rPr lang="en-US" dirty="0" err="1">
                <a:sym typeface="Wingdings" pitchFamily="2" charset="2"/>
              </a:rPr>
              <a:t>perlu</a:t>
            </a:r>
            <a:r>
              <a:rPr lang="en-US" dirty="0">
                <a:sym typeface="Wingdings" pitchFamily="2" charset="2"/>
              </a:rPr>
              <a:t> </a:t>
            </a:r>
            <a:r>
              <a:rPr lang="en-US" dirty="0" err="1">
                <a:sym typeface="Wingdings" pitchFamily="2" charset="2"/>
              </a:rPr>
              <a:t>ada</a:t>
            </a:r>
            <a:r>
              <a:rPr lang="en-US" dirty="0">
                <a:sym typeface="Wingdings" pitchFamily="2" charset="2"/>
              </a:rPr>
              <a:t>.</a:t>
            </a:r>
          </a:p>
          <a:p>
            <a:pPr algn="just">
              <a:lnSpc>
                <a:spcPct val="150000"/>
              </a:lnSpc>
              <a:spcBef>
                <a:spcPts val="0"/>
              </a:spcBef>
              <a:spcAft>
                <a:spcPts val="1800"/>
              </a:spcAft>
            </a:pPr>
            <a:r>
              <a:rPr lang="en-US" dirty="0">
                <a:sym typeface="Wingdings" pitchFamily="2" charset="2"/>
              </a:rPr>
              <a:t>Routing </a:t>
            </a:r>
            <a:r>
              <a:rPr lang="en-US" dirty="0" err="1">
                <a:sym typeface="Wingdings" pitchFamily="2" charset="2"/>
              </a:rPr>
              <a:t>akan</a:t>
            </a:r>
            <a:r>
              <a:rPr lang="en-US" dirty="0">
                <a:sym typeface="Wingdings" pitchFamily="2" charset="2"/>
              </a:rPr>
              <a:t> </a:t>
            </a:r>
            <a:r>
              <a:rPr lang="en-US" dirty="0" err="1">
                <a:sym typeface="Wingdings" pitchFamily="2" charset="2"/>
              </a:rPr>
              <a:t>menyediakan</a:t>
            </a:r>
            <a:r>
              <a:rPr lang="en-US" dirty="0">
                <a:sym typeface="Wingdings" pitchFamily="2" charset="2"/>
              </a:rPr>
              <a:t> </a:t>
            </a:r>
            <a:r>
              <a:rPr lang="en-US" dirty="0" err="1">
                <a:sym typeface="Wingdings" pitchFamily="2" charset="2"/>
              </a:rPr>
              <a:t>jalan</a:t>
            </a:r>
            <a:r>
              <a:rPr lang="en-US" dirty="0">
                <a:sym typeface="Wingdings" pitchFamily="2" charset="2"/>
              </a:rPr>
              <a:t> </a:t>
            </a:r>
            <a:r>
              <a:rPr lang="en-US" dirty="0" err="1">
                <a:sym typeface="Wingdings" pitchFamily="2" charset="2"/>
              </a:rPr>
              <a:t>untuk</a:t>
            </a:r>
            <a:r>
              <a:rPr lang="en-US" dirty="0">
                <a:sym typeface="Wingdings" pitchFamily="2" charset="2"/>
              </a:rPr>
              <a:t> </a:t>
            </a:r>
            <a:r>
              <a:rPr lang="en-US" dirty="0" err="1">
                <a:sym typeface="Wingdings" pitchFamily="2" charset="2"/>
              </a:rPr>
              <a:t>menguruskan</a:t>
            </a:r>
            <a:r>
              <a:rPr lang="en-US" dirty="0">
                <a:sym typeface="Wingdings" pitchFamily="2" charset="2"/>
              </a:rPr>
              <a:t> </a:t>
            </a:r>
            <a:r>
              <a:rPr lang="en-US" dirty="0" err="1">
                <a:sym typeface="Wingdings" pitchFamily="2" charset="2"/>
              </a:rPr>
              <a:t>setiap</a:t>
            </a:r>
            <a:r>
              <a:rPr lang="en-US" dirty="0">
                <a:sym typeface="Wingdings" pitchFamily="2" charset="2"/>
              </a:rPr>
              <a:t> </a:t>
            </a:r>
            <a:r>
              <a:rPr lang="en-US" dirty="0" err="1">
                <a:sym typeface="Wingdings" pitchFamily="2" charset="2"/>
              </a:rPr>
              <a:t>permohonan</a:t>
            </a:r>
            <a:r>
              <a:rPr lang="en-US" dirty="0">
                <a:sym typeface="Wingdings" pitchFamily="2" charset="2"/>
              </a:rPr>
              <a:t> (request) yang </a:t>
            </a:r>
            <a:r>
              <a:rPr lang="en-US" dirty="0" err="1">
                <a:sym typeface="Wingdings" pitchFamily="2" charset="2"/>
              </a:rPr>
              <a:t>akan</a:t>
            </a:r>
            <a:r>
              <a:rPr lang="en-US" dirty="0">
                <a:sym typeface="Wingdings" pitchFamily="2" charset="2"/>
              </a:rPr>
              <a:t> </a:t>
            </a:r>
            <a:r>
              <a:rPr lang="en-US" dirty="0" err="1">
                <a:sym typeface="Wingdings" pitchFamily="2" charset="2"/>
              </a:rPr>
              <a:t>dikirimkan</a:t>
            </a:r>
            <a:r>
              <a:rPr lang="en-US" dirty="0">
                <a:sym typeface="Wingdings" pitchFamily="2" charset="2"/>
              </a:rPr>
              <a:t> </a:t>
            </a:r>
            <a:r>
              <a:rPr lang="en-US" dirty="0" err="1">
                <a:sym typeface="Wingdings" pitchFamily="2" charset="2"/>
              </a:rPr>
              <a:t>kepada</a:t>
            </a:r>
            <a:r>
              <a:rPr lang="en-US" dirty="0">
                <a:sym typeface="Wingdings" pitchFamily="2" charset="2"/>
              </a:rPr>
              <a:t> </a:t>
            </a:r>
            <a:r>
              <a:rPr lang="en-US" dirty="0" err="1">
                <a:sym typeface="Wingdings" pitchFamily="2" charset="2"/>
              </a:rPr>
              <a:t>aplikasi</a:t>
            </a:r>
            <a:r>
              <a:rPr lang="en-US" dirty="0">
                <a:sym typeface="Wingdings" pitchFamily="2" charset="2"/>
              </a:rPr>
              <a:t> </a:t>
            </a:r>
            <a:r>
              <a:rPr lang="en-US" dirty="0" err="1">
                <a:sym typeface="Wingdings" pitchFamily="2" charset="2"/>
              </a:rPr>
              <a:t>dan</a:t>
            </a:r>
            <a:r>
              <a:rPr lang="en-US" dirty="0">
                <a:sym typeface="Wingdings" pitchFamily="2" charset="2"/>
              </a:rPr>
              <a:t> </a:t>
            </a:r>
            <a:r>
              <a:rPr lang="en-US" dirty="0" err="1">
                <a:sym typeface="Wingdings" pitchFamily="2" charset="2"/>
              </a:rPr>
              <a:t>seterusnya</a:t>
            </a:r>
            <a:r>
              <a:rPr lang="en-US" dirty="0">
                <a:sym typeface="Wingdings" pitchFamily="2" charset="2"/>
              </a:rPr>
              <a:t> </a:t>
            </a:r>
            <a:r>
              <a:rPr lang="en-US" dirty="0" err="1">
                <a:sym typeface="Wingdings" pitchFamily="2" charset="2"/>
              </a:rPr>
              <a:t>menyediakan</a:t>
            </a:r>
            <a:r>
              <a:rPr lang="en-US" dirty="0">
                <a:sym typeface="Wingdings" pitchFamily="2" charset="2"/>
              </a:rPr>
              <a:t> </a:t>
            </a:r>
            <a:r>
              <a:rPr lang="en-US" dirty="0" err="1">
                <a:sym typeface="Wingdings" pitchFamily="2" charset="2"/>
              </a:rPr>
              <a:t>jalan</a:t>
            </a:r>
            <a:r>
              <a:rPr lang="en-US" dirty="0">
                <a:sym typeface="Wingdings" pitchFamily="2" charset="2"/>
              </a:rPr>
              <a:t> </a:t>
            </a:r>
            <a:r>
              <a:rPr lang="en-US" dirty="0" err="1">
                <a:sym typeface="Wingdings" pitchFamily="2" charset="2"/>
              </a:rPr>
              <a:t>untuk</a:t>
            </a:r>
            <a:r>
              <a:rPr lang="en-US" dirty="0">
                <a:sym typeface="Wingdings" pitchFamily="2" charset="2"/>
              </a:rPr>
              <a:t> </a:t>
            </a:r>
            <a:r>
              <a:rPr lang="en-US" dirty="0" err="1">
                <a:sym typeface="Wingdings" pitchFamily="2" charset="2"/>
              </a:rPr>
              <a:t>menguruskan</a:t>
            </a:r>
            <a:r>
              <a:rPr lang="en-US" dirty="0">
                <a:sym typeface="Wingdings" pitchFamily="2" charset="2"/>
              </a:rPr>
              <a:t> </a:t>
            </a:r>
            <a:r>
              <a:rPr lang="en-US" dirty="0" err="1">
                <a:sym typeface="Wingdings" pitchFamily="2" charset="2"/>
              </a:rPr>
              <a:t>maklumbalas</a:t>
            </a:r>
            <a:r>
              <a:rPr lang="en-US" dirty="0">
                <a:sym typeface="Wingdings" pitchFamily="2" charset="2"/>
              </a:rPr>
              <a:t> (response) </a:t>
            </a:r>
            <a:r>
              <a:rPr lang="en-US" dirty="0" err="1">
                <a:sym typeface="Wingdings" pitchFamily="2" charset="2"/>
              </a:rPr>
              <a:t>terhadap</a:t>
            </a:r>
            <a:r>
              <a:rPr lang="en-US" dirty="0">
                <a:sym typeface="Wingdings" pitchFamily="2" charset="2"/>
              </a:rPr>
              <a:t> </a:t>
            </a:r>
            <a:r>
              <a:rPr lang="en-US" dirty="0" err="1">
                <a:sym typeface="Wingdings" pitchFamily="2" charset="2"/>
              </a:rPr>
              <a:t>permohonan</a:t>
            </a:r>
            <a:r>
              <a:rPr lang="en-US" dirty="0">
                <a:sym typeface="Wingdings" pitchFamily="2" charset="2"/>
              </a:rPr>
              <a:t> </a:t>
            </a:r>
            <a:r>
              <a:rPr lang="en-US" dirty="0" err="1">
                <a:sym typeface="Wingdings" pitchFamily="2" charset="2"/>
              </a:rPr>
              <a:t>tersebut</a:t>
            </a:r>
            <a:r>
              <a:rPr lang="en-US" dirty="0">
                <a:sym typeface="Wingdings" pitchFamily="2" charset="2"/>
              </a:rPr>
              <a:t>.</a:t>
            </a:r>
          </a:p>
        </p:txBody>
      </p:sp>
    </p:spTree>
    <p:extLst>
      <p:ext uri="{BB962C8B-B14F-4D97-AF65-F5344CB8AC3E}">
        <p14:creationId xmlns:p14="http://schemas.microsoft.com/office/powerpoint/2010/main" val="267150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15962"/>
          </a:xfrm>
        </p:spPr>
        <p:txBody>
          <a:bodyPr>
            <a:normAutofit fontScale="90000"/>
          </a:bodyPr>
          <a:lstStyle/>
          <a:p>
            <a:r>
              <a:rPr lang="en-US" b="1" dirty="0"/>
              <a:t>Routing</a:t>
            </a:r>
          </a:p>
        </p:txBody>
      </p:sp>
      <p:sp>
        <p:nvSpPr>
          <p:cNvPr id="4" name="Content Placeholder 3"/>
          <p:cNvSpPr>
            <a:spLocks noGrp="1"/>
          </p:cNvSpPr>
          <p:nvPr>
            <p:ph sz="quarter" idx="1"/>
          </p:nvPr>
        </p:nvSpPr>
        <p:spPr>
          <a:xfrm>
            <a:off x="304800" y="990600"/>
            <a:ext cx="9296400" cy="5562600"/>
          </a:xfrm>
        </p:spPr>
        <p:txBody>
          <a:bodyPr>
            <a:normAutofit/>
          </a:bodyPr>
          <a:lstStyle/>
          <a:p>
            <a:pPr algn="just">
              <a:lnSpc>
                <a:spcPct val="150000"/>
              </a:lnSpc>
              <a:spcBef>
                <a:spcPts val="0"/>
              </a:spcBef>
              <a:spcAft>
                <a:spcPts val="1800"/>
              </a:spcAft>
            </a:pPr>
            <a:r>
              <a:rPr lang="en-US" dirty="0"/>
              <a:t>Antara </a:t>
            </a:r>
            <a:r>
              <a:rPr lang="en-US" dirty="0" err="1"/>
              <a:t>perkara</a:t>
            </a:r>
            <a:r>
              <a:rPr lang="en-US" dirty="0"/>
              <a:t> – </a:t>
            </a:r>
            <a:r>
              <a:rPr lang="en-US" dirty="0" err="1"/>
              <a:t>perkara</a:t>
            </a:r>
            <a:r>
              <a:rPr lang="en-US" dirty="0"/>
              <a:t> yang </a:t>
            </a:r>
            <a:r>
              <a:rPr lang="en-US" dirty="0" err="1"/>
              <a:t>melibatkan</a:t>
            </a:r>
            <a:r>
              <a:rPr lang="en-US" dirty="0"/>
              <a:t> Routing </a:t>
            </a:r>
            <a:r>
              <a:rPr lang="en-US" dirty="0" err="1"/>
              <a:t>adalah</a:t>
            </a:r>
            <a:r>
              <a:rPr lang="en-US" dirty="0"/>
              <a:t> </a:t>
            </a:r>
            <a:r>
              <a:rPr lang="en-US" dirty="0" err="1"/>
              <a:t>seperti</a:t>
            </a:r>
            <a:r>
              <a:rPr lang="en-US" dirty="0"/>
              <a:t>:</a:t>
            </a:r>
          </a:p>
          <a:p>
            <a:pPr lvl="1" algn="just">
              <a:lnSpc>
                <a:spcPct val="150000"/>
              </a:lnSpc>
              <a:spcBef>
                <a:spcPts val="0"/>
              </a:spcBef>
              <a:spcAft>
                <a:spcPts val="1800"/>
              </a:spcAft>
            </a:pPr>
            <a:r>
              <a:rPr lang="en-US" dirty="0" err="1">
                <a:sym typeface="Wingdings" pitchFamily="2" charset="2"/>
              </a:rPr>
              <a:t>Alamat</a:t>
            </a:r>
            <a:r>
              <a:rPr lang="en-US" dirty="0">
                <a:sym typeface="Wingdings" pitchFamily="2" charset="2"/>
              </a:rPr>
              <a:t> </a:t>
            </a:r>
            <a:r>
              <a:rPr lang="en-US" dirty="0" err="1">
                <a:sym typeface="Wingdings" pitchFamily="2" charset="2"/>
              </a:rPr>
              <a:t>kepada</a:t>
            </a:r>
            <a:r>
              <a:rPr lang="en-US" dirty="0">
                <a:sym typeface="Wingdings" pitchFamily="2" charset="2"/>
              </a:rPr>
              <a:t> </a:t>
            </a:r>
            <a:r>
              <a:rPr lang="en-US" dirty="0" err="1">
                <a:sym typeface="Wingdings" pitchFamily="2" charset="2"/>
              </a:rPr>
              <a:t>halaman</a:t>
            </a:r>
            <a:r>
              <a:rPr lang="en-US" dirty="0">
                <a:sym typeface="Wingdings" pitchFamily="2" charset="2"/>
              </a:rPr>
              <a:t> – </a:t>
            </a:r>
            <a:r>
              <a:rPr lang="en-US" dirty="0" err="1">
                <a:sym typeface="Wingdings" pitchFamily="2" charset="2"/>
              </a:rPr>
              <a:t>halaman</a:t>
            </a:r>
            <a:r>
              <a:rPr lang="en-US" dirty="0">
                <a:sym typeface="Wingdings" pitchFamily="2" charset="2"/>
              </a:rPr>
              <a:t> yang </a:t>
            </a:r>
            <a:r>
              <a:rPr lang="en-US" dirty="0" err="1">
                <a:sym typeface="Wingdings" pitchFamily="2" charset="2"/>
              </a:rPr>
              <a:t>diperlukan</a:t>
            </a:r>
            <a:r>
              <a:rPr lang="en-US" dirty="0">
                <a:sym typeface="Wingdings" pitchFamily="2" charset="2"/>
              </a:rPr>
              <a:t>. Contoh </a:t>
            </a:r>
            <a:r>
              <a:rPr lang="en-US" dirty="0" err="1">
                <a:sym typeface="Wingdings" pitchFamily="2" charset="2"/>
              </a:rPr>
              <a:t>halaman</a:t>
            </a:r>
            <a:r>
              <a:rPr lang="en-US" dirty="0">
                <a:sym typeface="Wingdings" pitchFamily="2" charset="2"/>
              </a:rPr>
              <a:t> </a:t>
            </a:r>
            <a:r>
              <a:rPr lang="en-US" b="1" dirty="0">
                <a:sym typeface="Wingdings" pitchFamily="2" charset="2"/>
              </a:rPr>
              <a:t>/login, /register, /contact-us, /admin</a:t>
            </a:r>
            <a:r>
              <a:rPr lang="en-US" dirty="0">
                <a:sym typeface="Wingdings" pitchFamily="2" charset="2"/>
              </a:rPr>
              <a:t> </a:t>
            </a:r>
            <a:r>
              <a:rPr lang="en-US" dirty="0" err="1">
                <a:sym typeface="Wingdings" pitchFamily="2" charset="2"/>
              </a:rPr>
              <a:t>dan</a:t>
            </a:r>
            <a:r>
              <a:rPr lang="en-US" dirty="0">
                <a:sym typeface="Wingdings" pitchFamily="2" charset="2"/>
              </a:rPr>
              <a:t> </a:t>
            </a:r>
            <a:r>
              <a:rPr lang="en-US" dirty="0" err="1">
                <a:sym typeface="Wingdings" pitchFamily="2" charset="2"/>
              </a:rPr>
              <a:t>sebagainya</a:t>
            </a:r>
            <a:r>
              <a:rPr lang="en-US" dirty="0">
                <a:sym typeface="Wingdings" pitchFamily="2" charset="2"/>
              </a:rPr>
              <a:t>.</a:t>
            </a:r>
          </a:p>
          <a:p>
            <a:pPr lvl="1" algn="just">
              <a:lnSpc>
                <a:spcPct val="150000"/>
              </a:lnSpc>
              <a:spcBef>
                <a:spcPts val="0"/>
              </a:spcBef>
              <a:spcAft>
                <a:spcPts val="1800"/>
              </a:spcAft>
            </a:pPr>
            <a:r>
              <a:rPr lang="en-US" b="1" dirty="0">
                <a:sym typeface="Wingdings" pitchFamily="2" charset="2"/>
              </a:rPr>
              <a:t>HTTP Request </a:t>
            </a:r>
            <a:r>
              <a:rPr lang="en-US" dirty="0">
                <a:sym typeface="Wingdings" pitchFamily="2" charset="2"/>
              </a:rPr>
              <a:t>yang </a:t>
            </a:r>
            <a:r>
              <a:rPr lang="en-US" dirty="0" err="1">
                <a:sym typeface="Wingdings" pitchFamily="2" charset="2"/>
              </a:rPr>
              <a:t>terlibat</a:t>
            </a:r>
            <a:r>
              <a:rPr lang="en-US" dirty="0">
                <a:sym typeface="Wingdings" pitchFamily="2" charset="2"/>
              </a:rPr>
              <a:t> </a:t>
            </a:r>
            <a:r>
              <a:rPr lang="en-US" dirty="0" err="1">
                <a:sym typeface="Wingdings" pitchFamily="2" charset="2"/>
              </a:rPr>
              <a:t>seperti</a:t>
            </a:r>
            <a:r>
              <a:rPr lang="en-US" dirty="0">
                <a:sym typeface="Wingdings" pitchFamily="2" charset="2"/>
              </a:rPr>
              <a:t> </a:t>
            </a:r>
            <a:r>
              <a:rPr lang="en-US" dirty="0" err="1">
                <a:sym typeface="Wingdings" pitchFamily="2" charset="2"/>
              </a:rPr>
              <a:t>ingin</a:t>
            </a:r>
            <a:r>
              <a:rPr lang="en-US" dirty="0">
                <a:sym typeface="Wingdings" pitchFamily="2" charset="2"/>
              </a:rPr>
              <a:t> </a:t>
            </a:r>
            <a:r>
              <a:rPr lang="en-US" dirty="0" err="1">
                <a:sym typeface="Wingdings" pitchFamily="2" charset="2"/>
              </a:rPr>
              <a:t>menerima</a:t>
            </a:r>
            <a:r>
              <a:rPr lang="en-US" dirty="0">
                <a:sym typeface="Wingdings" pitchFamily="2" charset="2"/>
              </a:rPr>
              <a:t> data </a:t>
            </a:r>
            <a:r>
              <a:rPr lang="en-US" dirty="0" err="1">
                <a:sym typeface="Wingdings" pitchFamily="2" charset="2"/>
              </a:rPr>
              <a:t>daripada</a:t>
            </a:r>
            <a:r>
              <a:rPr lang="en-US" dirty="0">
                <a:sym typeface="Wingdings" pitchFamily="2" charset="2"/>
              </a:rPr>
              <a:t> </a:t>
            </a:r>
            <a:r>
              <a:rPr lang="en-US" dirty="0" err="1">
                <a:sym typeface="Wingdings" pitchFamily="2" charset="2"/>
              </a:rPr>
              <a:t>borang</a:t>
            </a:r>
            <a:r>
              <a:rPr lang="en-US" dirty="0">
                <a:sym typeface="Wingdings" pitchFamily="2" charset="2"/>
              </a:rPr>
              <a:t> login </a:t>
            </a:r>
            <a:r>
              <a:rPr lang="en-US" dirty="0" err="1">
                <a:sym typeface="Wingdings" pitchFamily="2" charset="2"/>
              </a:rPr>
              <a:t>menerusi</a:t>
            </a:r>
            <a:r>
              <a:rPr lang="en-US" dirty="0">
                <a:sym typeface="Wingdings" pitchFamily="2" charset="2"/>
              </a:rPr>
              <a:t> method request </a:t>
            </a:r>
            <a:r>
              <a:rPr lang="en-US" b="1" dirty="0">
                <a:sym typeface="Wingdings" pitchFamily="2" charset="2"/>
              </a:rPr>
              <a:t>POST</a:t>
            </a:r>
            <a:r>
              <a:rPr lang="en-US" dirty="0">
                <a:sym typeface="Wingdings" pitchFamily="2" charset="2"/>
              </a:rPr>
              <a:t>, </a:t>
            </a:r>
            <a:r>
              <a:rPr lang="en-US" dirty="0" err="1">
                <a:sym typeface="Wingdings" pitchFamily="2" charset="2"/>
              </a:rPr>
              <a:t>menghapuskan</a:t>
            </a:r>
            <a:r>
              <a:rPr lang="en-US" dirty="0">
                <a:sym typeface="Wingdings" pitchFamily="2" charset="2"/>
              </a:rPr>
              <a:t> data </a:t>
            </a:r>
            <a:r>
              <a:rPr lang="en-US" dirty="0" err="1">
                <a:sym typeface="Wingdings" pitchFamily="2" charset="2"/>
              </a:rPr>
              <a:t>daripada</a:t>
            </a:r>
            <a:r>
              <a:rPr lang="en-US" dirty="0">
                <a:sym typeface="Wingdings" pitchFamily="2" charset="2"/>
              </a:rPr>
              <a:t> database </a:t>
            </a:r>
            <a:r>
              <a:rPr lang="en-US" dirty="0" err="1">
                <a:sym typeface="Wingdings" pitchFamily="2" charset="2"/>
              </a:rPr>
              <a:t>menggunakan</a:t>
            </a:r>
            <a:r>
              <a:rPr lang="en-US" dirty="0">
                <a:sym typeface="Wingdings" pitchFamily="2" charset="2"/>
              </a:rPr>
              <a:t> </a:t>
            </a:r>
            <a:r>
              <a:rPr lang="en-US" dirty="0" err="1">
                <a:sym typeface="Wingdings" pitchFamily="2" charset="2"/>
              </a:rPr>
              <a:t>metod</a:t>
            </a:r>
            <a:r>
              <a:rPr lang="en-US" dirty="0">
                <a:sym typeface="Wingdings" pitchFamily="2" charset="2"/>
              </a:rPr>
              <a:t> request </a:t>
            </a:r>
            <a:r>
              <a:rPr lang="en-US" b="1" dirty="0">
                <a:sym typeface="Wingdings" pitchFamily="2" charset="2"/>
              </a:rPr>
              <a:t>DELETE</a:t>
            </a:r>
            <a:r>
              <a:rPr lang="en-US" dirty="0">
                <a:sym typeface="Wingdings" pitchFamily="2" charset="2"/>
              </a:rPr>
              <a:t>, </a:t>
            </a:r>
            <a:r>
              <a:rPr lang="en-US" dirty="0" err="1">
                <a:sym typeface="Wingdings" pitchFamily="2" charset="2"/>
              </a:rPr>
              <a:t>mengemaskini</a:t>
            </a:r>
            <a:r>
              <a:rPr lang="en-US" dirty="0">
                <a:sym typeface="Wingdings" pitchFamily="2" charset="2"/>
              </a:rPr>
              <a:t> </a:t>
            </a:r>
            <a:r>
              <a:rPr lang="en-US" dirty="0" err="1">
                <a:sym typeface="Wingdings" pitchFamily="2" charset="2"/>
              </a:rPr>
              <a:t>rekod</a:t>
            </a:r>
            <a:r>
              <a:rPr lang="en-US" dirty="0">
                <a:sym typeface="Wingdings" pitchFamily="2" charset="2"/>
              </a:rPr>
              <a:t> pada database </a:t>
            </a:r>
            <a:r>
              <a:rPr lang="en-US" dirty="0" err="1">
                <a:sym typeface="Wingdings" pitchFamily="2" charset="2"/>
              </a:rPr>
              <a:t>menggunakan</a:t>
            </a:r>
            <a:r>
              <a:rPr lang="en-US" dirty="0">
                <a:sym typeface="Wingdings" pitchFamily="2" charset="2"/>
              </a:rPr>
              <a:t> method </a:t>
            </a:r>
            <a:r>
              <a:rPr lang="en-US" b="1" dirty="0">
                <a:sym typeface="Wingdings" pitchFamily="2" charset="2"/>
              </a:rPr>
              <a:t>PATCH</a:t>
            </a:r>
            <a:r>
              <a:rPr lang="en-US" dirty="0">
                <a:sym typeface="Wingdings" pitchFamily="2" charset="2"/>
              </a:rPr>
              <a:t> dan </a:t>
            </a:r>
            <a:r>
              <a:rPr lang="en-US" dirty="0" err="1">
                <a:sym typeface="Wingdings" pitchFamily="2" charset="2"/>
              </a:rPr>
              <a:t>sebagainya</a:t>
            </a:r>
            <a:r>
              <a:rPr lang="en-US" dirty="0">
                <a:sym typeface="Wingdings" pitchFamily="2" charset="2"/>
              </a:rPr>
              <a:t>.</a:t>
            </a:r>
          </a:p>
          <a:p>
            <a:pPr lvl="1" algn="just">
              <a:lnSpc>
                <a:spcPct val="150000"/>
              </a:lnSpc>
              <a:spcBef>
                <a:spcPts val="0"/>
              </a:spcBef>
              <a:spcAft>
                <a:spcPts val="1800"/>
              </a:spcAft>
            </a:pPr>
            <a:r>
              <a:rPr lang="en-US" dirty="0">
                <a:sym typeface="Wingdings" pitchFamily="2" charset="2"/>
              </a:rPr>
              <a:t>Maklumat </a:t>
            </a:r>
            <a:r>
              <a:rPr lang="en-US" dirty="0" err="1">
                <a:sym typeface="Wingdings" pitchFamily="2" charset="2"/>
              </a:rPr>
              <a:t>lanjut</a:t>
            </a:r>
            <a:r>
              <a:rPr lang="en-US" dirty="0">
                <a:sym typeface="Wingdings" pitchFamily="2" charset="2"/>
              </a:rPr>
              <a:t> </a:t>
            </a:r>
            <a:r>
              <a:rPr lang="en-US" dirty="0" err="1">
                <a:sym typeface="Wingdings" pitchFamily="2" charset="2"/>
              </a:rPr>
              <a:t>boleh</a:t>
            </a:r>
            <a:r>
              <a:rPr lang="en-US" dirty="0">
                <a:sym typeface="Wingdings" pitchFamily="2" charset="2"/>
              </a:rPr>
              <a:t> </a:t>
            </a:r>
            <a:r>
              <a:rPr lang="en-US" dirty="0" err="1">
                <a:sym typeface="Wingdings" pitchFamily="2" charset="2"/>
              </a:rPr>
              <a:t>diperolehi</a:t>
            </a:r>
            <a:r>
              <a:rPr lang="en-US" dirty="0">
                <a:sym typeface="Wingdings" pitchFamily="2" charset="2"/>
              </a:rPr>
              <a:t> di: </a:t>
            </a:r>
            <a:r>
              <a:rPr lang="en-US" dirty="0">
                <a:sym typeface="Wingdings" pitchFamily="2" charset="2"/>
                <a:hlinkClick r:id="rId2"/>
              </a:rPr>
              <a:t>https://laravel.com/docs/routing</a:t>
            </a:r>
            <a:r>
              <a:rPr lang="en-US" dirty="0">
                <a:sym typeface="Wingdings" pitchFamily="2" charset="2"/>
              </a:rPr>
              <a:t> </a:t>
            </a:r>
          </a:p>
        </p:txBody>
      </p:sp>
    </p:spTree>
    <p:extLst>
      <p:ext uri="{BB962C8B-B14F-4D97-AF65-F5344CB8AC3E}">
        <p14:creationId xmlns:p14="http://schemas.microsoft.com/office/powerpoint/2010/main" val="26947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anim calcmode="lin" valueType="num">
                                      <p:cBhvr>
                                        <p:cTn id="2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639762"/>
          </a:xfrm>
        </p:spPr>
        <p:txBody>
          <a:bodyPr>
            <a:normAutofit fontScale="90000"/>
          </a:bodyPr>
          <a:lstStyle/>
          <a:p>
            <a:r>
              <a:rPr lang="en-US" b="1" dirty="0"/>
              <a:t>Routing</a:t>
            </a:r>
          </a:p>
        </p:txBody>
      </p:sp>
      <p:sp>
        <p:nvSpPr>
          <p:cNvPr id="4" name="Content Placeholder 3"/>
          <p:cNvSpPr>
            <a:spLocks noGrp="1"/>
          </p:cNvSpPr>
          <p:nvPr>
            <p:ph sz="quarter" idx="1"/>
          </p:nvPr>
        </p:nvSpPr>
        <p:spPr>
          <a:xfrm>
            <a:off x="304800" y="914400"/>
            <a:ext cx="9296400" cy="2514600"/>
          </a:xfrm>
        </p:spPr>
        <p:txBody>
          <a:bodyPr>
            <a:normAutofit fontScale="92500"/>
          </a:bodyPr>
          <a:lstStyle/>
          <a:p>
            <a:pPr algn="just">
              <a:lnSpc>
                <a:spcPct val="150000"/>
              </a:lnSpc>
              <a:spcBef>
                <a:spcPts val="0"/>
              </a:spcBef>
              <a:spcAft>
                <a:spcPts val="1800"/>
              </a:spcAft>
            </a:pPr>
            <a:r>
              <a:rPr lang="en-US" dirty="0"/>
              <a:t>Contoh </a:t>
            </a:r>
            <a:r>
              <a:rPr lang="en-US" dirty="0" err="1"/>
              <a:t>pada</a:t>
            </a:r>
            <a:r>
              <a:rPr lang="en-US" dirty="0"/>
              <a:t> website Laravel News </a:t>
            </a:r>
            <a:r>
              <a:rPr lang="en-US" dirty="0" err="1"/>
              <a:t>ini</a:t>
            </a:r>
            <a:r>
              <a:rPr lang="en-US" dirty="0"/>
              <a:t>, </a:t>
            </a:r>
            <a:r>
              <a:rPr lang="en-US" dirty="0" err="1"/>
              <a:t>kita</a:t>
            </a:r>
            <a:r>
              <a:rPr lang="en-US" dirty="0"/>
              <a:t> </a:t>
            </a:r>
            <a:r>
              <a:rPr lang="en-US" dirty="0" err="1"/>
              <a:t>dapat</a:t>
            </a:r>
            <a:r>
              <a:rPr lang="en-US" dirty="0"/>
              <a:t> </a:t>
            </a:r>
            <a:r>
              <a:rPr lang="en-US" dirty="0" err="1"/>
              <a:t>perhatikan</a:t>
            </a:r>
            <a:r>
              <a:rPr lang="en-US" dirty="0"/>
              <a:t> </a:t>
            </a:r>
            <a:r>
              <a:rPr lang="en-US" dirty="0" err="1"/>
              <a:t>beberapa</a:t>
            </a:r>
            <a:r>
              <a:rPr lang="en-US" dirty="0"/>
              <a:t> menu yang </a:t>
            </a:r>
            <a:r>
              <a:rPr lang="en-US" dirty="0" err="1"/>
              <a:t>disediakan</a:t>
            </a:r>
            <a:r>
              <a:rPr lang="en-US" dirty="0"/>
              <a:t>. </a:t>
            </a:r>
            <a:r>
              <a:rPr lang="en-US" dirty="0" err="1"/>
              <a:t>Setiap</a:t>
            </a:r>
            <a:r>
              <a:rPr lang="en-US" dirty="0"/>
              <a:t> menu </a:t>
            </a:r>
            <a:r>
              <a:rPr lang="en-US" dirty="0" err="1"/>
              <a:t>ini</a:t>
            </a:r>
            <a:r>
              <a:rPr lang="en-US" dirty="0"/>
              <a:t> </a:t>
            </a:r>
            <a:r>
              <a:rPr lang="en-US" dirty="0" err="1"/>
              <a:t>mempunyai</a:t>
            </a:r>
            <a:r>
              <a:rPr lang="en-US" dirty="0"/>
              <a:t> </a:t>
            </a:r>
            <a:r>
              <a:rPr lang="en-US" dirty="0" err="1"/>
              <a:t>alamat</a:t>
            </a:r>
            <a:r>
              <a:rPr lang="en-US" dirty="0"/>
              <a:t> </a:t>
            </a:r>
            <a:r>
              <a:rPr lang="en-US" dirty="0" err="1"/>
              <a:t>halamannya</a:t>
            </a:r>
            <a:r>
              <a:rPr lang="en-US" dirty="0"/>
              <a:t> yang </a:t>
            </a:r>
            <a:r>
              <a:rPr lang="en-US" dirty="0" err="1"/>
              <a:t>tersendiri</a:t>
            </a:r>
            <a:r>
              <a:rPr lang="en-US" dirty="0"/>
              <a:t>. Contoh: </a:t>
            </a:r>
            <a:r>
              <a:rPr lang="en-US" i="1" dirty="0"/>
              <a:t>Blog (/blog), Podcast (/podcast), Newsletter (/newsletter)</a:t>
            </a:r>
            <a:endParaRPr lang="en-US" dirty="0">
              <a:sym typeface="Wingdings" pitchFamily="2" charset="2"/>
            </a:endParaRPr>
          </a:p>
          <a:p>
            <a:pPr algn="just">
              <a:lnSpc>
                <a:spcPct val="150000"/>
              </a:lnSpc>
              <a:spcBef>
                <a:spcPts val="0"/>
              </a:spcBef>
              <a:spcAft>
                <a:spcPts val="1800"/>
              </a:spcAft>
            </a:pPr>
            <a:endParaRPr lang="en-US" dirty="0">
              <a:sym typeface="Wingdings" pitchFamily="2" charset="2"/>
            </a:endParaRPr>
          </a:p>
        </p:txBody>
      </p:sp>
      <p:pic>
        <p:nvPicPr>
          <p:cNvPr id="1027" name="Picture 3" descr="C:\Users\Amirol\Desktop\larav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69" y="2971800"/>
            <a:ext cx="9266237"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39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5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639762"/>
          </a:xfrm>
        </p:spPr>
        <p:txBody>
          <a:bodyPr>
            <a:normAutofit fontScale="90000"/>
          </a:bodyPr>
          <a:lstStyle/>
          <a:p>
            <a:r>
              <a:rPr lang="en-US" b="1" dirty="0"/>
              <a:t>Routing</a:t>
            </a:r>
          </a:p>
        </p:txBody>
      </p:sp>
      <p:pic>
        <p:nvPicPr>
          <p:cNvPr id="3" name="Content Placeholder 2"/>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07007" y="1045148"/>
            <a:ext cx="8691986" cy="5571039"/>
          </a:xfrm>
        </p:spPr>
      </p:pic>
    </p:spTree>
    <p:extLst>
      <p:ext uri="{BB962C8B-B14F-4D97-AF65-F5344CB8AC3E}">
        <p14:creationId xmlns:p14="http://schemas.microsoft.com/office/powerpoint/2010/main" val="321640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15962"/>
          </a:xfrm>
        </p:spPr>
        <p:txBody>
          <a:bodyPr>
            <a:normAutofit fontScale="90000"/>
          </a:bodyPr>
          <a:lstStyle/>
          <a:p>
            <a:r>
              <a:rPr lang="en-US" b="1" dirty="0"/>
              <a:t>Routing</a:t>
            </a:r>
          </a:p>
        </p:txBody>
      </p:sp>
      <p:sp>
        <p:nvSpPr>
          <p:cNvPr id="4" name="Content Placeholder 3"/>
          <p:cNvSpPr>
            <a:spLocks noGrp="1"/>
          </p:cNvSpPr>
          <p:nvPr>
            <p:ph sz="quarter" idx="1"/>
          </p:nvPr>
        </p:nvSpPr>
        <p:spPr>
          <a:xfrm>
            <a:off x="304800" y="990600"/>
            <a:ext cx="9296400" cy="5562600"/>
          </a:xfrm>
        </p:spPr>
        <p:txBody>
          <a:bodyPr>
            <a:normAutofit/>
          </a:bodyPr>
          <a:lstStyle/>
          <a:p>
            <a:pPr algn="just">
              <a:lnSpc>
                <a:spcPct val="150000"/>
              </a:lnSpc>
              <a:spcBef>
                <a:spcPts val="0"/>
              </a:spcBef>
              <a:spcAft>
                <a:spcPts val="1800"/>
              </a:spcAft>
            </a:pPr>
            <a:r>
              <a:rPr lang="en-US" dirty="0"/>
              <a:t>Request yang </a:t>
            </a:r>
            <a:r>
              <a:rPr lang="en-US" dirty="0" err="1"/>
              <a:t>dihantar</a:t>
            </a:r>
            <a:r>
              <a:rPr lang="en-US" dirty="0"/>
              <a:t> </a:t>
            </a:r>
            <a:r>
              <a:rPr lang="en-US" dirty="0" err="1"/>
              <a:t>oleh</a:t>
            </a:r>
            <a:r>
              <a:rPr lang="en-US" dirty="0"/>
              <a:t> Client </a:t>
            </a:r>
            <a:r>
              <a:rPr lang="en-US" dirty="0" err="1"/>
              <a:t>pertama</a:t>
            </a:r>
            <a:r>
              <a:rPr lang="en-US" dirty="0"/>
              <a:t> </a:t>
            </a:r>
            <a:r>
              <a:rPr lang="en-US" dirty="0" err="1"/>
              <a:t>sekali</a:t>
            </a:r>
            <a:r>
              <a:rPr lang="en-US" dirty="0"/>
              <a:t> </a:t>
            </a:r>
            <a:r>
              <a:rPr lang="en-US" dirty="0" err="1"/>
              <a:t>akan</a:t>
            </a:r>
            <a:r>
              <a:rPr lang="en-US" dirty="0"/>
              <a:t> </a:t>
            </a:r>
            <a:r>
              <a:rPr lang="en-US" dirty="0" err="1"/>
              <a:t>masuk</a:t>
            </a:r>
            <a:r>
              <a:rPr lang="en-US" dirty="0"/>
              <a:t> di </a:t>
            </a:r>
            <a:r>
              <a:rPr lang="en-US" dirty="0" err="1"/>
              <a:t>pintu</a:t>
            </a:r>
            <a:r>
              <a:rPr lang="en-US" dirty="0"/>
              <a:t> </a:t>
            </a:r>
            <a:r>
              <a:rPr lang="en-US" dirty="0" err="1"/>
              <a:t>masuk</a:t>
            </a:r>
            <a:r>
              <a:rPr lang="en-US" dirty="0"/>
              <a:t> yang </a:t>
            </a:r>
            <a:r>
              <a:rPr lang="en-US" dirty="0" err="1"/>
              <a:t>bernama</a:t>
            </a:r>
            <a:r>
              <a:rPr lang="en-US" dirty="0"/>
              <a:t> fail </a:t>
            </a:r>
            <a:r>
              <a:rPr lang="en-US" b="1" dirty="0" err="1">
                <a:solidFill>
                  <a:schemeClr val="accent1"/>
                </a:solidFill>
              </a:rPr>
              <a:t>index.php</a:t>
            </a:r>
            <a:r>
              <a:rPr lang="en-US" dirty="0"/>
              <a:t> yang </a:t>
            </a:r>
            <a:r>
              <a:rPr lang="en-US" dirty="0" err="1"/>
              <a:t>berada</a:t>
            </a:r>
            <a:r>
              <a:rPr lang="en-US" dirty="0"/>
              <a:t> di </a:t>
            </a:r>
            <a:r>
              <a:rPr lang="en-US" dirty="0" err="1"/>
              <a:t>dalam</a:t>
            </a:r>
            <a:r>
              <a:rPr lang="en-US" dirty="0"/>
              <a:t> folder </a:t>
            </a:r>
            <a:r>
              <a:rPr lang="en-US" b="1" dirty="0">
                <a:solidFill>
                  <a:schemeClr val="accent1"/>
                </a:solidFill>
              </a:rPr>
              <a:t>/public</a:t>
            </a:r>
            <a:r>
              <a:rPr lang="en-US" dirty="0"/>
              <a:t>.</a:t>
            </a:r>
          </a:p>
          <a:p>
            <a:pPr algn="just">
              <a:lnSpc>
                <a:spcPct val="150000"/>
              </a:lnSpc>
              <a:spcBef>
                <a:spcPts val="0"/>
              </a:spcBef>
              <a:spcAft>
                <a:spcPts val="1800"/>
              </a:spcAft>
            </a:pPr>
            <a:r>
              <a:rPr lang="en-US" dirty="0" err="1">
                <a:sym typeface="Wingdings" pitchFamily="2" charset="2"/>
              </a:rPr>
              <a:t>Seterusnya</a:t>
            </a:r>
            <a:r>
              <a:rPr lang="en-US" dirty="0">
                <a:sym typeface="Wingdings" pitchFamily="2" charset="2"/>
              </a:rPr>
              <a:t>, </a:t>
            </a:r>
            <a:r>
              <a:rPr lang="en-US" dirty="0" err="1">
                <a:sym typeface="Wingdings" pitchFamily="2" charset="2"/>
              </a:rPr>
              <a:t>ia</a:t>
            </a:r>
            <a:r>
              <a:rPr lang="en-US" dirty="0">
                <a:sym typeface="Wingdings" pitchFamily="2" charset="2"/>
              </a:rPr>
              <a:t> </a:t>
            </a:r>
            <a:r>
              <a:rPr lang="en-US" dirty="0" err="1">
                <a:sym typeface="Wingdings" pitchFamily="2" charset="2"/>
              </a:rPr>
              <a:t>akan</a:t>
            </a:r>
            <a:r>
              <a:rPr lang="en-US" dirty="0">
                <a:sym typeface="Wingdings" pitchFamily="2" charset="2"/>
              </a:rPr>
              <a:t> </a:t>
            </a:r>
            <a:r>
              <a:rPr lang="en-US" dirty="0" err="1">
                <a:sym typeface="Wingdings" pitchFamily="2" charset="2"/>
              </a:rPr>
              <a:t>dibawa</a:t>
            </a:r>
            <a:r>
              <a:rPr lang="en-US" dirty="0">
                <a:sym typeface="Wingdings" pitchFamily="2" charset="2"/>
              </a:rPr>
              <a:t> </a:t>
            </a:r>
            <a:r>
              <a:rPr lang="en-US" dirty="0" err="1">
                <a:sym typeface="Wingdings" pitchFamily="2" charset="2"/>
              </a:rPr>
              <a:t>ke</a:t>
            </a:r>
            <a:r>
              <a:rPr lang="en-US" dirty="0">
                <a:sym typeface="Wingdings" pitchFamily="2" charset="2"/>
              </a:rPr>
              <a:t> folder </a:t>
            </a:r>
            <a:r>
              <a:rPr lang="en-US" b="1" dirty="0">
                <a:solidFill>
                  <a:schemeClr val="accent1"/>
                </a:solidFill>
                <a:sym typeface="Wingdings" pitchFamily="2" charset="2"/>
              </a:rPr>
              <a:t>/routes</a:t>
            </a:r>
            <a:r>
              <a:rPr lang="en-US" dirty="0">
                <a:sym typeface="Wingdings" pitchFamily="2" charset="2"/>
              </a:rPr>
              <a:t> </a:t>
            </a:r>
            <a:r>
              <a:rPr lang="en-US" dirty="0" err="1">
                <a:sym typeface="Wingdings" pitchFamily="2" charset="2"/>
              </a:rPr>
              <a:t>dimana</a:t>
            </a:r>
            <a:r>
              <a:rPr lang="en-US" dirty="0">
                <a:sym typeface="Wingdings" pitchFamily="2" charset="2"/>
              </a:rPr>
              <a:t> </a:t>
            </a:r>
            <a:r>
              <a:rPr lang="en-US" dirty="0" err="1">
                <a:sym typeface="Wingdings" pitchFamily="2" charset="2"/>
              </a:rPr>
              <a:t>pada</a:t>
            </a:r>
            <a:r>
              <a:rPr lang="en-US" dirty="0">
                <a:sym typeface="Wingdings" pitchFamily="2" charset="2"/>
              </a:rPr>
              <a:t> </a:t>
            </a:r>
            <a:r>
              <a:rPr lang="en-US" dirty="0" err="1">
                <a:sym typeface="Wingdings" pitchFamily="2" charset="2"/>
              </a:rPr>
              <a:t>peringkat</a:t>
            </a:r>
            <a:r>
              <a:rPr lang="en-US" dirty="0">
                <a:sym typeface="Wingdings" pitchFamily="2" charset="2"/>
              </a:rPr>
              <a:t> </a:t>
            </a:r>
            <a:r>
              <a:rPr lang="en-US" dirty="0" err="1">
                <a:sym typeface="Wingdings" pitchFamily="2" charset="2"/>
              </a:rPr>
              <a:t>ini</a:t>
            </a:r>
            <a:r>
              <a:rPr lang="en-US" dirty="0">
                <a:sym typeface="Wingdings" pitchFamily="2" charset="2"/>
              </a:rPr>
              <a:t>, request </a:t>
            </a:r>
            <a:r>
              <a:rPr lang="en-US" dirty="0" err="1">
                <a:sym typeface="Wingdings" pitchFamily="2" charset="2"/>
              </a:rPr>
              <a:t>tersebut</a:t>
            </a:r>
            <a:r>
              <a:rPr lang="en-US" dirty="0">
                <a:sym typeface="Wingdings" pitchFamily="2" charset="2"/>
              </a:rPr>
              <a:t> </a:t>
            </a:r>
            <a:r>
              <a:rPr lang="en-US" dirty="0" err="1">
                <a:sym typeface="Wingdings" pitchFamily="2" charset="2"/>
              </a:rPr>
              <a:t>akan</a:t>
            </a:r>
            <a:r>
              <a:rPr lang="en-US" dirty="0">
                <a:sym typeface="Wingdings" pitchFamily="2" charset="2"/>
              </a:rPr>
              <a:t> </a:t>
            </a:r>
            <a:r>
              <a:rPr lang="en-US" dirty="0" err="1">
                <a:sym typeface="Wingdings" pitchFamily="2" charset="2"/>
              </a:rPr>
              <a:t>disambut</a:t>
            </a:r>
            <a:r>
              <a:rPr lang="en-US" dirty="0">
                <a:sym typeface="Wingdings" pitchFamily="2" charset="2"/>
              </a:rPr>
              <a:t> </a:t>
            </a:r>
            <a:r>
              <a:rPr lang="en-US" dirty="0" err="1">
                <a:sym typeface="Wingdings" pitchFamily="2" charset="2"/>
              </a:rPr>
              <a:t>oleh</a:t>
            </a:r>
            <a:r>
              <a:rPr lang="en-US" dirty="0">
                <a:sym typeface="Wingdings" pitchFamily="2" charset="2"/>
              </a:rPr>
              <a:t> fail – fail routing yang </a:t>
            </a:r>
            <a:r>
              <a:rPr lang="en-US" dirty="0" err="1">
                <a:sym typeface="Wingdings" pitchFamily="2" charset="2"/>
              </a:rPr>
              <a:t>disediakan</a:t>
            </a:r>
            <a:r>
              <a:rPr lang="en-US" dirty="0">
                <a:sym typeface="Wingdings" pitchFamily="2" charset="2"/>
              </a:rPr>
              <a:t>.</a:t>
            </a:r>
          </a:p>
          <a:p>
            <a:pPr algn="just">
              <a:lnSpc>
                <a:spcPct val="150000"/>
              </a:lnSpc>
              <a:spcBef>
                <a:spcPts val="0"/>
              </a:spcBef>
              <a:spcAft>
                <a:spcPts val="1800"/>
              </a:spcAft>
            </a:pPr>
            <a:r>
              <a:rPr lang="en-US" dirty="0" err="1">
                <a:sym typeface="Wingdings" pitchFamily="2" charset="2"/>
              </a:rPr>
              <a:t>Semua</a:t>
            </a:r>
            <a:r>
              <a:rPr lang="en-US" dirty="0">
                <a:sym typeface="Wingdings" pitchFamily="2" charset="2"/>
              </a:rPr>
              <a:t> </a:t>
            </a:r>
            <a:r>
              <a:rPr lang="en-US" dirty="0" err="1">
                <a:sym typeface="Wingdings" pitchFamily="2" charset="2"/>
              </a:rPr>
              <a:t>maklumat</a:t>
            </a:r>
            <a:r>
              <a:rPr lang="en-US" dirty="0">
                <a:sym typeface="Wingdings" pitchFamily="2" charset="2"/>
              </a:rPr>
              <a:t> routing </a:t>
            </a:r>
            <a:r>
              <a:rPr lang="en-US" dirty="0" err="1">
                <a:sym typeface="Wingdings" pitchFamily="2" charset="2"/>
              </a:rPr>
              <a:t>perlu</a:t>
            </a:r>
            <a:r>
              <a:rPr lang="en-US" dirty="0">
                <a:sym typeface="Wingdings" pitchFamily="2" charset="2"/>
              </a:rPr>
              <a:t> </a:t>
            </a:r>
            <a:r>
              <a:rPr lang="en-US" dirty="0" err="1">
                <a:sym typeface="Wingdings" pitchFamily="2" charset="2"/>
              </a:rPr>
              <a:t>diuruskan</a:t>
            </a:r>
            <a:r>
              <a:rPr lang="en-US" dirty="0">
                <a:sym typeface="Wingdings" pitchFamily="2" charset="2"/>
              </a:rPr>
              <a:t> di </a:t>
            </a:r>
            <a:r>
              <a:rPr lang="en-US" dirty="0" err="1">
                <a:sym typeface="Wingdings" pitchFamily="2" charset="2"/>
              </a:rPr>
              <a:t>dalam</a:t>
            </a:r>
            <a:r>
              <a:rPr lang="en-US" dirty="0">
                <a:sym typeface="Wingdings" pitchFamily="2" charset="2"/>
              </a:rPr>
              <a:t> folder </a:t>
            </a:r>
            <a:r>
              <a:rPr lang="en-US" b="1" dirty="0">
                <a:solidFill>
                  <a:schemeClr val="accent1"/>
                </a:solidFill>
                <a:sym typeface="Wingdings" pitchFamily="2" charset="2"/>
              </a:rPr>
              <a:t>/routes</a:t>
            </a:r>
            <a:r>
              <a:rPr lang="en-US" dirty="0">
                <a:sym typeface="Wingdings" pitchFamily="2" charset="2"/>
              </a:rPr>
              <a:t>. Terdapat 4 fail routing yang </a:t>
            </a:r>
            <a:r>
              <a:rPr lang="en-US" dirty="0" err="1">
                <a:sym typeface="Wingdings" pitchFamily="2" charset="2"/>
              </a:rPr>
              <a:t>disediakan</a:t>
            </a:r>
            <a:r>
              <a:rPr lang="en-US" dirty="0">
                <a:sym typeface="Wingdings" pitchFamily="2" charset="2"/>
              </a:rPr>
              <a:t> Laravel </a:t>
            </a:r>
            <a:r>
              <a:rPr lang="en-US" dirty="0" err="1">
                <a:sym typeface="Wingdings" pitchFamily="2" charset="2"/>
              </a:rPr>
              <a:t>untuk</a:t>
            </a:r>
            <a:r>
              <a:rPr lang="en-US" dirty="0">
                <a:sym typeface="Wingdings" pitchFamily="2" charset="2"/>
              </a:rPr>
              <a:t> </a:t>
            </a:r>
            <a:r>
              <a:rPr lang="en-US" dirty="0" err="1">
                <a:sym typeface="Wingdings" pitchFamily="2" charset="2"/>
              </a:rPr>
              <a:t>versi</a:t>
            </a:r>
            <a:r>
              <a:rPr lang="en-US" dirty="0">
                <a:sym typeface="Wingdings" pitchFamily="2" charset="2"/>
              </a:rPr>
              <a:t> </a:t>
            </a:r>
            <a:r>
              <a:rPr lang="en-US" dirty="0" err="1">
                <a:sym typeface="Wingdings" pitchFamily="2" charset="2"/>
              </a:rPr>
              <a:t>terkini</a:t>
            </a:r>
            <a:r>
              <a:rPr lang="en-US" dirty="0">
                <a:sym typeface="Wingdings" pitchFamily="2" charset="2"/>
              </a:rPr>
              <a:t> </a:t>
            </a:r>
            <a:r>
              <a:rPr lang="en-US" dirty="0" err="1">
                <a:sym typeface="Wingdings" pitchFamily="2" charset="2"/>
              </a:rPr>
              <a:t>iaitu</a:t>
            </a:r>
            <a:r>
              <a:rPr lang="en-US" dirty="0">
                <a:sym typeface="Wingdings" pitchFamily="2" charset="2"/>
              </a:rPr>
              <a:t>:</a:t>
            </a:r>
          </a:p>
        </p:txBody>
      </p:sp>
    </p:spTree>
    <p:extLst>
      <p:ext uri="{BB962C8B-B14F-4D97-AF65-F5344CB8AC3E}">
        <p14:creationId xmlns:p14="http://schemas.microsoft.com/office/powerpoint/2010/main" val="399825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15962"/>
          </a:xfrm>
        </p:spPr>
        <p:txBody>
          <a:bodyPr>
            <a:normAutofit fontScale="90000"/>
          </a:bodyPr>
          <a:lstStyle/>
          <a:p>
            <a:r>
              <a:rPr lang="en-US" b="1" dirty="0"/>
              <a:t>Routing</a:t>
            </a:r>
          </a:p>
        </p:txBody>
      </p:sp>
      <p:sp>
        <p:nvSpPr>
          <p:cNvPr id="4" name="Content Placeholder 3"/>
          <p:cNvSpPr>
            <a:spLocks noGrp="1"/>
          </p:cNvSpPr>
          <p:nvPr>
            <p:ph sz="quarter" idx="1"/>
          </p:nvPr>
        </p:nvSpPr>
        <p:spPr>
          <a:xfrm>
            <a:off x="304800" y="990600"/>
            <a:ext cx="9296400" cy="5562600"/>
          </a:xfrm>
        </p:spPr>
        <p:txBody>
          <a:bodyPr>
            <a:normAutofit fontScale="92500" lnSpcReduction="20000"/>
          </a:bodyPr>
          <a:lstStyle/>
          <a:p>
            <a:pPr algn="just">
              <a:lnSpc>
                <a:spcPct val="160000"/>
              </a:lnSpc>
              <a:spcBef>
                <a:spcPts val="0"/>
              </a:spcBef>
              <a:spcAft>
                <a:spcPts val="1800"/>
              </a:spcAft>
            </a:pPr>
            <a:r>
              <a:rPr lang="en-US" b="1" dirty="0" err="1">
                <a:solidFill>
                  <a:schemeClr val="accent1"/>
                </a:solidFill>
              </a:rPr>
              <a:t>web.php</a:t>
            </a:r>
            <a:r>
              <a:rPr lang="en-US" dirty="0"/>
              <a:t> – </a:t>
            </a:r>
            <a:r>
              <a:rPr lang="en-US" dirty="0" err="1"/>
              <a:t>hampir</a:t>
            </a:r>
            <a:r>
              <a:rPr lang="en-US" dirty="0"/>
              <a:t> </a:t>
            </a:r>
            <a:r>
              <a:rPr lang="en-US" dirty="0" err="1"/>
              <a:t>kesemua</a:t>
            </a:r>
            <a:r>
              <a:rPr lang="en-US" dirty="0"/>
              <a:t> </a:t>
            </a:r>
            <a:r>
              <a:rPr lang="en-US" dirty="0" err="1"/>
              <a:t>aplikasi</a:t>
            </a:r>
            <a:r>
              <a:rPr lang="en-US" dirty="0"/>
              <a:t> Laravel </a:t>
            </a:r>
            <a:r>
              <a:rPr lang="en-US" dirty="0" err="1"/>
              <a:t>menggunakan</a:t>
            </a:r>
            <a:r>
              <a:rPr lang="en-US" dirty="0"/>
              <a:t> fail </a:t>
            </a:r>
            <a:r>
              <a:rPr lang="en-US" dirty="0" err="1"/>
              <a:t>ini</a:t>
            </a:r>
            <a:r>
              <a:rPr lang="en-US" dirty="0"/>
              <a:t> </a:t>
            </a:r>
            <a:r>
              <a:rPr lang="en-US" dirty="0" err="1"/>
              <a:t>untuk</a:t>
            </a:r>
            <a:r>
              <a:rPr lang="en-US" dirty="0"/>
              <a:t> </a:t>
            </a:r>
            <a:r>
              <a:rPr lang="en-US" dirty="0" err="1"/>
              <a:t>urusan</a:t>
            </a:r>
            <a:r>
              <a:rPr lang="en-US" dirty="0"/>
              <a:t> request. </a:t>
            </a:r>
            <a:r>
              <a:rPr lang="en-US" dirty="0" err="1"/>
              <a:t>Ia</a:t>
            </a:r>
            <a:r>
              <a:rPr lang="en-US" dirty="0"/>
              <a:t> </a:t>
            </a:r>
            <a:r>
              <a:rPr lang="en-US" dirty="0" err="1"/>
              <a:t>adalah</a:t>
            </a:r>
            <a:r>
              <a:rPr lang="en-US" dirty="0"/>
              <a:t> </a:t>
            </a:r>
            <a:r>
              <a:rPr lang="en-US" dirty="0" err="1"/>
              <a:t>merupakan</a:t>
            </a:r>
            <a:r>
              <a:rPr lang="en-US" dirty="0"/>
              <a:t> </a:t>
            </a:r>
            <a:r>
              <a:rPr lang="en-US" i="1" dirty="0"/>
              <a:t>default</a:t>
            </a:r>
            <a:r>
              <a:rPr lang="en-US" dirty="0"/>
              <a:t> Routing </a:t>
            </a:r>
            <a:r>
              <a:rPr lang="en-US" dirty="0" err="1"/>
              <a:t>bagi</a:t>
            </a:r>
            <a:r>
              <a:rPr lang="en-US" dirty="0"/>
              <a:t> Laravel.</a:t>
            </a:r>
          </a:p>
          <a:p>
            <a:pPr algn="just">
              <a:lnSpc>
                <a:spcPct val="160000"/>
              </a:lnSpc>
              <a:spcBef>
                <a:spcPts val="0"/>
              </a:spcBef>
              <a:spcAft>
                <a:spcPts val="1800"/>
              </a:spcAft>
            </a:pPr>
            <a:r>
              <a:rPr lang="en-US" b="1" dirty="0" err="1">
                <a:solidFill>
                  <a:schemeClr val="accent1"/>
                </a:solidFill>
              </a:rPr>
              <a:t>api.php</a:t>
            </a:r>
            <a:r>
              <a:rPr lang="en-US" dirty="0"/>
              <a:t> – </a:t>
            </a:r>
            <a:r>
              <a:rPr lang="en-US" dirty="0" err="1"/>
              <a:t>untuk</a:t>
            </a:r>
            <a:r>
              <a:rPr lang="en-US" dirty="0"/>
              <a:t> </a:t>
            </a:r>
            <a:r>
              <a:rPr lang="en-US" dirty="0" err="1"/>
              <a:t>urus</a:t>
            </a:r>
            <a:r>
              <a:rPr lang="en-US" dirty="0"/>
              <a:t> request yang </a:t>
            </a:r>
            <a:r>
              <a:rPr lang="en-US" dirty="0" err="1"/>
              <a:t>memerlukan</a:t>
            </a:r>
            <a:r>
              <a:rPr lang="en-US" dirty="0"/>
              <a:t> </a:t>
            </a:r>
            <a:r>
              <a:rPr lang="en-US" dirty="0" err="1"/>
              <a:t>fungsi</a:t>
            </a:r>
            <a:r>
              <a:rPr lang="en-US" dirty="0"/>
              <a:t> </a:t>
            </a:r>
            <a:r>
              <a:rPr lang="en-US" i="1" dirty="0"/>
              <a:t>Application Program Interface (API)</a:t>
            </a:r>
            <a:r>
              <a:rPr lang="en-US" dirty="0"/>
              <a:t>. </a:t>
            </a:r>
            <a:r>
              <a:rPr lang="en-US" dirty="0" err="1"/>
              <a:t>Ia</a:t>
            </a:r>
            <a:r>
              <a:rPr lang="en-US" dirty="0"/>
              <a:t> </a:t>
            </a:r>
            <a:r>
              <a:rPr lang="en-US" dirty="0" err="1"/>
              <a:t>mempunyai</a:t>
            </a:r>
            <a:r>
              <a:rPr lang="en-US" dirty="0"/>
              <a:t> limit </a:t>
            </a:r>
            <a:r>
              <a:rPr lang="en-US" dirty="0" err="1"/>
              <a:t>akses</a:t>
            </a:r>
            <a:r>
              <a:rPr lang="en-US" dirty="0"/>
              <a:t> </a:t>
            </a:r>
            <a:r>
              <a:rPr lang="en-US" dirty="0" err="1"/>
              <a:t>terhadap</a:t>
            </a:r>
            <a:r>
              <a:rPr lang="en-US" dirty="0"/>
              <a:t> </a:t>
            </a:r>
            <a:r>
              <a:rPr lang="en-US" dirty="0" err="1"/>
              <a:t>fungsi</a:t>
            </a:r>
            <a:r>
              <a:rPr lang="en-US" dirty="0"/>
              <a:t> – </a:t>
            </a:r>
            <a:r>
              <a:rPr lang="en-US" dirty="0" err="1"/>
              <a:t>fungsi</a:t>
            </a:r>
            <a:r>
              <a:rPr lang="en-US" dirty="0"/>
              <a:t> </a:t>
            </a:r>
            <a:r>
              <a:rPr lang="en-US" dirty="0" err="1"/>
              <a:t>tertentu</a:t>
            </a:r>
            <a:r>
              <a:rPr lang="en-US" dirty="0"/>
              <a:t> </a:t>
            </a:r>
            <a:r>
              <a:rPr lang="en-US" dirty="0" err="1"/>
              <a:t>seperti</a:t>
            </a:r>
            <a:r>
              <a:rPr lang="en-US" dirty="0"/>
              <a:t> session </a:t>
            </a:r>
            <a:r>
              <a:rPr lang="en-US" dirty="0" err="1"/>
              <a:t>dan</a:t>
            </a:r>
            <a:r>
              <a:rPr lang="en-US" dirty="0"/>
              <a:t> </a:t>
            </a:r>
            <a:r>
              <a:rPr lang="en-US" dirty="0" err="1"/>
              <a:t>memerlukan</a:t>
            </a:r>
            <a:r>
              <a:rPr lang="en-US" dirty="0"/>
              <a:t> </a:t>
            </a:r>
            <a:r>
              <a:rPr lang="en-US" dirty="0" err="1"/>
              <a:t>penggunaan</a:t>
            </a:r>
            <a:r>
              <a:rPr lang="en-US" dirty="0"/>
              <a:t> tokens.</a:t>
            </a:r>
          </a:p>
          <a:p>
            <a:pPr algn="just">
              <a:lnSpc>
                <a:spcPct val="160000"/>
              </a:lnSpc>
              <a:spcBef>
                <a:spcPts val="0"/>
              </a:spcBef>
              <a:spcAft>
                <a:spcPts val="1800"/>
              </a:spcAft>
            </a:pPr>
            <a:r>
              <a:rPr lang="en-US" b="1" dirty="0" err="1">
                <a:solidFill>
                  <a:schemeClr val="accent1"/>
                </a:solidFill>
              </a:rPr>
              <a:t>console.php</a:t>
            </a:r>
            <a:r>
              <a:rPr lang="en-US" dirty="0"/>
              <a:t> – </a:t>
            </a:r>
            <a:r>
              <a:rPr lang="en-US" dirty="0" err="1"/>
              <a:t>urus</a:t>
            </a:r>
            <a:r>
              <a:rPr lang="en-US" dirty="0"/>
              <a:t> request yang </a:t>
            </a:r>
            <a:r>
              <a:rPr lang="en-US" dirty="0" err="1"/>
              <a:t>memerlukan</a:t>
            </a:r>
            <a:r>
              <a:rPr lang="en-US" dirty="0"/>
              <a:t> </a:t>
            </a:r>
            <a:r>
              <a:rPr lang="en-US" dirty="0" err="1"/>
              <a:t>penggunaan</a:t>
            </a:r>
            <a:r>
              <a:rPr lang="en-US" dirty="0"/>
              <a:t> command </a:t>
            </a:r>
            <a:r>
              <a:rPr lang="en-US" dirty="0" err="1"/>
              <a:t>terhadap</a:t>
            </a:r>
            <a:r>
              <a:rPr lang="en-US" dirty="0"/>
              <a:t> server.</a:t>
            </a:r>
          </a:p>
          <a:p>
            <a:pPr algn="just">
              <a:lnSpc>
                <a:spcPct val="160000"/>
              </a:lnSpc>
              <a:spcBef>
                <a:spcPts val="0"/>
              </a:spcBef>
              <a:spcAft>
                <a:spcPts val="1800"/>
              </a:spcAft>
            </a:pPr>
            <a:r>
              <a:rPr lang="en-US" b="1" dirty="0" err="1">
                <a:solidFill>
                  <a:schemeClr val="accent1"/>
                </a:solidFill>
              </a:rPr>
              <a:t>channels.php</a:t>
            </a:r>
            <a:r>
              <a:rPr lang="en-US" dirty="0"/>
              <a:t> – </a:t>
            </a:r>
            <a:r>
              <a:rPr lang="en-US" dirty="0" err="1"/>
              <a:t>urus</a:t>
            </a:r>
            <a:r>
              <a:rPr lang="en-US" dirty="0"/>
              <a:t> request </a:t>
            </a:r>
            <a:r>
              <a:rPr lang="en-US" dirty="0" err="1"/>
              <a:t>berkaitan</a:t>
            </a:r>
            <a:r>
              <a:rPr lang="en-US" dirty="0"/>
              <a:t> “event broadcasting”  yang </a:t>
            </a:r>
            <a:r>
              <a:rPr lang="en-US" dirty="0" err="1"/>
              <a:t>melibatkan</a:t>
            </a:r>
            <a:r>
              <a:rPr lang="en-US" dirty="0"/>
              <a:t> real time update </a:t>
            </a:r>
            <a:r>
              <a:rPr lang="en-US" dirty="0" err="1"/>
              <a:t>seperti</a:t>
            </a:r>
            <a:r>
              <a:rPr lang="en-US" dirty="0"/>
              <a:t> status “typing” </a:t>
            </a:r>
            <a:r>
              <a:rPr lang="en-US" dirty="0" err="1"/>
              <a:t>daripada</a:t>
            </a:r>
            <a:r>
              <a:rPr lang="en-US" dirty="0"/>
              <a:t> </a:t>
            </a:r>
            <a:r>
              <a:rPr lang="en-US" dirty="0" err="1"/>
              <a:t>pengguna</a:t>
            </a:r>
            <a:r>
              <a:rPr lang="en-US" dirty="0"/>
              <a:t> (</a:t>
            </a:r>
            <a:r>
              <a:rPr lang="en-US" dirty="0" err="1"/>
              <a:t>seperti</a:t>
            </a:r>
            <a:r>
              <a:rPr lang="en-US" dirty="0"/>
              <a:t> </a:t>
            </a:r>
            <a:r>
              <a:rPr lang="en-US" dirty="0" err="1"/>
              <a:t>Whatsapp</a:t>
            </a:r>
            <a:r>
              <a:rPr lang="en-US" dirty="0"/>
              <a:t>).</a:t>
            </a:r>
          </a:p>
        </p:txBody>
      </p:sp>
    </p:spTree>
    <p:extLst>
      <p:ext uri="{BB962C8B-B14F-4D97-AF65-F5344CB8AC3E}">
        <p14:creationId xmlns:p14="http://schemas.microsoft.com/office/powerpoint/2010/main" val="378216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15962"/>
          </a:xfrm>
        </p:spPr>
        <p:txBody>
          <a:bodyPr>
            <a:normAutofit fontScale="90000"/>
          </a:bodyPr>
          <a:lstStyle/>
          <a:p>
            <a:r>
              <a:rPr lang="en-US" b="1" dirty="0"/>
              <a:t>Routing</a:t>
            </a:r>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61950" y="990600"/>
            <a:ext cx="9182100" cy="4964017"/>
          </a:xfrm>
        </p:spPr>
      </p:pic>
    </p:spTree>
    <p:extLst>
      <p:ext uri="{BB962C8B-B14F-4D97-AF65-F5344CB8AC3E}">
        <p14:creationId xmlns:p14="http://schemas.microsoft.com/office/powerpoint/2010/main" val="2363239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693284"/>
          </a:xfrm>
        </p:spPr>
        <p:txBody>
          <a:bodyPr>
            <a:normAutofit fontScale="90000"/>
          </a:bodyPr>
          <a:lstStyle/>
          <a:p>
            <a:r>
              <a:rPr lang="en-US" b="1" dirty="0"/>
              <a:t>Routing</a:t>
            </a:r>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44082" y="990600"/>
            <a:ext cx="9239533" cy="4899478"/>
          </a:xfrm>
        </p:spPr>
      </p:pic>
    </p:spTree>
    <p:extLst>
      <p:ext uri="{BB962C8B-B14F-4D97-AF65-F5344CB8AC3E}">
        <p14:creationId xmlns:p14="http://schemas.microsoft.com/office/powerpoint/2010/main" val="329158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15962"/>
          </a:xfrm>
        </p:spPr>
        <p:txBody>
          <a:bodyPr>
            <a:normAutofit fontScale="90000"/>
          </a:bodyPr>
          <a:lstStyle/>
          <a:p>
            <a:r>
              <a:rPr lang="en-US" b="1" dirty="0"/>
              <a:t>Routing</a:t>
            </a: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04800" y="1347836"/>
            <a:ext cx="9070473" cy="5257800"/>
          </a:xfrm>
        </p:spPr>
      </p:pic>
    </p:spTree>
    <p:extLst>
      <p:ext uri="{BB962C8B-B14F-4D97-AF65-F5344CB8AC3E}">
        <p14:creationId xmlns:p14="http://schemas.microsoft.com/office/powerpoint/2010/main" val="292734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a:t>Apa </a:t>
            </a:r>
            <a:r>
              <a:rPr lang="en-US" b="1" dirty="0" err="1"/>
              <a:t>Itu</a:t>
            </a:r>
            <a:r>
              <a:rPr lang="en-US" b="1" dirty="0"/>
              <a:t> PHP Framework?</a:t>
            </a:r>
          </a:p>
        </p:txBody>
      </p:sp>
      <p:pic>
        <p:nvPicPr>
          <p:cNvPr id="5" name="Content Placeholder 4"/>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381000" y="1600200"/>
            <a:ext cx="4574400" cy="3048000"/>
          </a:xfrm>
        </p:spPr>
      </p:pic>
      <p:pic>
        <p:nvPicPr>
          <p:cNvPr id="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3221310"/>
            <a:ext cx="4727450" cy="3179490"/>
          </a:xfrm>
          <a:prstGeom prst="rect">
            <a:avLst/>
          </a:prstGeom>
        </p:spPr>
      </p:pic>
      <p:sp>
        <p:nvSpPr>
          <p:cNvPr id="3" name="TextBox 2"/>
          <p:cNvSpPr txBox="1"/>
          <p:nvPr/>
        </p:nvSpPr>
        <p:spPr>
          <a:xfrm>
            <a:off x="4949371" y="1604946"/>
            <a:ext cx="2736647" cy="646331"/>
          </a:xfrm>
          <a:prstGeom prst="rect">
            <a:avLst/>
          </a:prstGeom>
          <a:noFill/>
        </p:spPr>
        <p:txBody>
          <a:bodyPr wrap="none" rtlCol="0">
            <a:spAutoFit/>
          </a:bodyPr>
          <a:lstStyle/>
          <a:p>
            <a:r>
              <a:rPr lang="en-US" sz="3600" dirty="0"/>
              <a:t>Kaedah Manual</a:t>
            </a:r>
          </a:p>
        </p:txBody>
      </p:sp>
      <p:sp>
        <p:nvSpPr>
          <p:cNvPr id="7" name="TextBox 6"/>
          <p:cNvSpPr txBox="1"/>
          <p:nvPr/>
        </p:nvSpPr>
        <p:spPr>
          <a:xfrm>
            <a:off x="1295603" y="5754469"/>
            <a:ext cx="3425168" cy="646331"/>
          </a:xfrm>
          <a:prstGeom prst="rect">
            <a:avLst/>
          </a:prstGeom>
          <a:noFill/>
        </p:spPr>
        <p:txBody>
          <a:bodyPr wrap="none" rtlCol="0">
            <a:spAutoFit/>
          </a:bodyPr>
          <a:lstStyle/>
          <a:p>
            <a:r>
              <a:rPr lang="en-US" sz="3600" dirty="0"/>
              <a:t>Kaedah Framework</a:t>
            </a:r>
          </a:p>
        </p:txBody>
      </p:sp>
    </p:spTree>
    <p:extLst>
      <p:ext uri="{BB962C8B-B14F-4D97-AF65-F5344CB8AC3E}">
        <p14:creationId xmlns:p14="http://schemas.microsoft.com/office/powerpoint/2010/main" val="389271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1000" fill="hold"/>
                                        <p:tgtEl>
                                          <p:spTgt spid="6"/>
                                        </p:tgtEl>
                                        <p:attrNameLst>
                                          <p:attrName>ppt_w</p:attrName>
                                        </p:attrNameLst>
                                      </p:cBhvr>
                                      <p:tavLst>
                                        <p:tav tm="0">
                                          <p:val>
                                            <p:fltVal val="0"/>
                                          </p:val>
                                        </p:tav>
                                        <p:tav tm="100000">
                                          <p:val>
                                            <p:strVal val="#ppt_w"/>
                                          </p:val>
                                        </p:tav>
                                      </p:tavLst>
                                    </p:anim>
                                    <p:anim calcmode="lin" valueType="num">
                                      <p:cBhvr>
                                        <p:cTn id="23" dur="1000" fill="hold"/>
                                        <p:tgtEl>
                                          <p:spTgt spid="6"/>
                                        </p:tgtEl>
                                        <p:attrNameLst>
                                          <p:attrName>ppt_h</p:attrName>
                                        </p:attrNameLst>
                                      </p:cBhvr>
                                      <p:tavLst>
                                        <p:tav tm="0">
                                          <p:val>
                                            <p:fltVal val="0"/>
                                          </p:val>
                                        </p:tav>
                                        <p:tav tm="100000">
                                          <p:val>
                                            <p:strVal val="#ppt_h"/>
                                          </p:val>
                                        </p:tav>
                                      </p:tavLst>
                                    </p:anim>
                                    <p:anim calcmode="lin" valueType="num">
                                      <p:cBhvr>
                                        <p:cTn id="24" dur="1000" fill="hold"/>
                                        <p:tgtEl>
                                          <p:spTgt spid="6"/>
                                        </p:tgtEl>
                                        <p:attrNameLst>
                                          <p:attrName>style.rotation</p:attrName>
                                        </p:attrNameLst>
                                      </p:cBhvr>
                                      <p:tavLst>
                                        <p:tav tm="0">
                                          <p:val>
                                            <p:fltVal val="90"/>
                                          </p:val>
                                        </p:tav>
                                        <p:tav tm="100000">
                                          <p:val>
                                            <p:fltVal val="0"/>
                                          </p:val>
                                        </p:tav>
                                      </p:tavLst>
                                    </p:anim>
                                    <p:animEffect transition="in" filter="fade">
                                      <p:cBhvr>
                                        <p:cTn id="25"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639762"/>
          </a:xfrm>
        </p:spPr>
        <p:txBody>
          <a:bodyPr>
            <a:normAutofit fontScale="90000"/>
          </a:bodyPr>
          <a:lstStyle/>
          <a:p>
            <a:r>
              <a:rPr lang="en-US" b="1" dirty="0"/>
              <a:t>Routing</a:t>
            </a:r>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17687" y="1295400"/>
            <a:ext cx="9270625" cy="4791076"/>
          </a:xfrm>
        </p:spPr>
      </p:pic>
    </p:spTree>
    <p:extLst>
      <p:ext uri="{BB962C8B-B14F-4D97-AF65-F5344CB8AC3E}">
        <p14:creationId xmlns:p14="http://schemas.microsoft.com/office/powerpoint/2010/main" val="217316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15962"/>
          </a:xfrm>
        </p:spPr>
        <p:txBody>
          <a:bodyPr>
            <a:normAutofit fontScale="90000"/>
          </a:bodyPr>
          <a:lstStyle/>
          <a:p>
            <a:r>
              <a:rPr lang="en-US" b="1" dirty="0"/>
              <a:t>Routing</a:t>
            </a:r>
          </a:p>
        </p:txBody>
      </p:sp>
      <p:sp>
        <p:nvSpPr>
          <p:cNvPr id="3" name="Content Placeholder 2"/>
          <p:cNvSpPr>
            <a:spLocks noGrp="1"/>
          </p:cNvSpPr>
          <p:nvPr>
            <p:ph sz="quarter" idx="1"/>
          </p:nvPr>
        </p:nvSpPr>
        <p:spPr/>
        <p:txBody>
          <a:bodyPr/>
          <a:lstStyle/>
          <a:p>
            <a:endParaRPr lang="en-US"/>
          </a:p>
        </p:txBody>
      </p:sp>
      <p:pic>
        <p:nvPicPr>
          <p:cNvPr id="5" name="Content Placeholder 6"/>
          <p:cNvPicPr>
            <a:picLocks noChangeAspect="1"/>
          </p:cNvPicPr>
          <p:nvPr/>
        </p:nvPicPr>
        <p:blipFill rotWithShape="1">
          <a:blip r:embed="rId2">
            <a:extLst>
              <a:ext uri="{28A0092B-C50C-407E-A947-70E740481C1C}">
                <a14:useLocalDpi xmlns:a14="http://schemas.microsoft.com/office/drawing/2010/main" val="0"/>
              </a:ext>
            </a:extLst>
          </a:blip>
          <a:srcRect b="16912"/>
          <a:stretch/>
        </p:blipFill>
        <p:spPr>
          <a:xfrm>
            <a:off x="336377" y="1295400"/>
            <a:ext cx="9313129" cy="4876800"/>
          </a:xfrm>
          <a:prstGeom prst="rect">
            <a:avLst/>
          </a:prstGeom>
        </p:spPr>
      </p:pic>
    </p:spTree>
    <p:extLst>
      <p:ext uri="{BB962C8B-B14F-4D97-AF65-F5344CB8AC3E}">
        <p14:creationId xmlns:p14="http://schemas.microsoft.com/office/powerpoint/2010/main" val="127299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15962"/>
          </a:xfrm>
        </p:spPr>
        <p:txBody>
          <a:bodyPr>
            <a:normAutofit fontScale="90000"/>
          </a:bodyPr>
          <a:lstStyle/>
          <a:p>
            <a:r>
              <a:rPr lang="en-US" b="1" dirty="0"/>
              <a:t>Routing – Parameters (Required)</a:t>
            </a:r>
          </a:p>
        </p:txBody>
      </p:sp>
      <p:sp>
        <p:nvSpPr>
          <p:cNvPr id="4" name="Content Placeholder 3"/>
          <p:cNvSpPr>
            <a:spLocks noGrp="1"/>
          </p:cNvSpPr>
          <p:nvPr>
            <p:ph sz="quarter" idx="1"/>
          </p:nvPr>
        </p:nvSpPr>
        <p:spPr>
          <a:xfrm>
            <a:off x="304800" y="990601"/>
            <a:ext cx="9296400" cy="2781973"/>
          </a:xfrm>
        </p:spPr>
        <p:txBody>
          <a:bodyPr>
            <a:normAutofit fontScale="77500" lnSpcReduction="20000"/>
          </a:bodyPr>
          <a:lstStyle/>
          <a:p>
            <a:pPr algn="just">
              <a:lnSpc>
                <a:spcPct val="160000"/>
              </a:lnSpc>
              <a:spcBef>
                <a:spcPts val="0"/>
              </a:spcBef>
              <a:spcAft>
                <a:spcPts val="1800"/>
              </a:spcAft>
            </a:pPr>
            <a:r>
              <a:rPr lang="en-US" dirty="0">
                <a:sym typeface="Wingdings" pitchFamily="2" charset="2"/>
              </a:rPr>
              <a:t>Untuk </a:t>
            </a:r>
            <a:r>
              <a:rPr lang="en-US" dirty="0" err="1">
                <a:sym typeface="Wingdings" pitchFamily="2" charset="2"/>
              </a:rPr>
              <a:t>mengambil</a:t>
            </a:r>
            <a:r>
              <a:rPr lang="en-US" dirty="0">
                <a:sym typeface="Wingdings" pitchFamily="2" charset="2"/>
              </a:rPr>
              <a:t> </a:t>
            </a:r>
            <a:r>
              <a:rPr lang="en-US" dirty="0" err="1">
                <a:sym typeface="Wingdings" pitchFamily="2" charset="2"/>
              </a:rPr>
              <a:t>maklumat</a:t>
            </a:r>
            <a:r>
              <a:rPr lang="en-US" dirty="0">
                <a:sym typeface="Wingdings" pitchFamily="2" charset="2"/>
              </a:rPr>
              <a:t> </a:t>
            </a:r>
            <a:r>
              <a:rPr lang="en-US" dirty="0" err="1">
                <a:sym typeface="Wingdings" pitchFamily="2" charset="2"/>
              </a:rPr>
              <a:t>daripada</a:t>
            </a:r>
            <a:r>
              <a:rPr lang="en-US" dirty="0">
                <a:sym typeface="Wingdings" pitchFamily="2" charset="2"/>
              </a:rPr>
              <a:t> </a:t>
            </a:r>
            <a:r>
              <a:rPr lang="en-US" dirty="0" err="1">
                <a:sym typeface="Wingdings" pitchFamily="2" charset="2"/>
              </a:rPr>
              <a:t>mana</a:t>
            </a:r>
            <a:r>
              <a:rPr lang="en-US" dirty="0">
                <a:sym typeface="Wingdings" pitchFamily="2" charset="2"/>
              </a:rPr>
              <a:t> – </a:t>
            </a:r>
            <a:r>
              <a:rPr lang="en-US" dirty="0" err="1">
                <a:sym typeface="Wingdings" pitchFamily="2" charset="2"/>
              </a:rPr>
              <a:t>mana</a:t>
            </a:r>
            <a:r>
              <a:rPr lang="en-US" dirty="0">
                <a:sym typeface="Wingdings" pitchFamily="2" charset="2"/>
              </a:rPr>
              <a:t> </a:t>
            </a:r>
            <a:r>
              <a:rPr lang="en-US" b="1" dirty="0">
                <a:sym typeface="Wingdings" pitchFamily="2" charset="2"/>
              </a:rPr>
              <a:t>segment di URI</a:t>
            </a:r>
            <a:r>
              <a:rPr lang="en-US" dirty="0">
                <a:sym typeface="Wingdings" pitchFamily="2" charset="2"/>
              </a:rPr>
              <a:t> (data </a:t>
            </a:r>
            <a:r>
              <a:rPr lang="en-US" dirty="0" err="1">
                <a:sym typeface="Wingdings" pitchFamily="2" charset="2"/>
              </a:rPr>
              <a:t>wajib</a:t>
            </a:r>
            <a:r>
              <a:rPr lang="en-US" dirty="0">
                <a:sym typeface="Wingdings" pitchFamily="2" charset="2"/>
              </a:rPr>
              <a:t> </a:t>
            </a:r>
            <a:r>
              <a:rPr lang="en-US" dirty="0" err="1">
                <a:sym typeface="Wingdings" pitchFamily="2" charset="2"/>
              </a:rPr>
              <a:t>ada</a:t>
            </a:r>
            <a:r>
              <a:rPr lang="en-US" dirty="0">
                <a:sym typeface="Wingdings" pitchFamily="2" charset="2"/>
              </a:rPr>
              <a:t>), </a:t>
            </a:r>
            <a:r>
              <a:rPr lang="en-US" dirty="0" err="1">
                <a:sym typeface="Wingdings" pitchFamily="2" charset="2"/>
              </a:rPr>
              <a:t>tetapan</a:t>
            </a:r>
            <a:r>
              <a:rPr lang="en-US" dirty="0">
                <a:sym typeface="Wingdings" pitchFamily="2" charset="2"/>
              </a:rPr>
              <a:t> parameters </a:t>
            </a:r>
            <a:r>
              <a:rPr lang="en-US" dirty="0" err="1">
                <a:sym typeface="Wingdings" pitchFamily="2" charset="2"/>
              </a:rPr>
              <a:t>perlu</a:t>
            </a:r>
            <a:r>
              <a:rPr lang="en-US" dirty="0">
                <a:sym typeface="Wingdings" pitchFamily="2" charset="2"/>
              </a:rPr>
              <a:t> </a:t>
            </a:r>
            <a:r>
              <a:rPr lang="en-US" dirty="0" err="1">
                <a:sym typeface="Wingdings" pitchFamily="2" charset="2"/>
              </a:rPr>
              <a:t>dilakukan</a:t>
            </a:r>
            <a:r>
              <a:rPr lang="en-US" dirty="0">
                <a:sym typeface="Wingdings" pitchFamily="2" charset="2"/>
              </a:rPr>
              <a:t> </a:t>
            </a:r>
            <a:r>
              <a:rPr lang="en-US" dirty="0" err="1">
                <a:sym typeface="Wingdings" pitchFamily="2" charset="2"/>
              </a:rPr>
              <a:t>dengan</a:t>
            </a:r>
            <a:r>
              <a:rPr lang="en-US" dirty="0">
                <a:sym typeface="Wingdings" pitchFamily="2" charset="2"/>
              </a:rPr>
              <a:t> format </a:t>
            </a:r>
            <a:r>
              <a:rPr lang="en-US" dirty="0" err="1">
                <a:sym typeface="Wingdings" pitchFamily="2" charset="2"/>
              </a:rPr>
              <a:t>seperti</a:t>
            </a:r>
            <a:r>
              <a:rPr lang="en-US" dirty="0">
                <a:sym typeface="Wingdings" pitchFamily="2" charset="2"/>
              </a:rPr>
              <a:t>  </a:t>
            </a:r>
            <a:r>
              <a:rPr lang="en-US" dirty="0" err="1">
                <a:sym typeface="Wingdings" pitchFamily="2" charset="2"/>
              </a:rPr>
              <a:t>berikut</a:t>
            </a:r>
            <a:r>
              <a:rPr lang="en-US" dirty="0">
                <a:sym typeface="Wingdings" pitchFamily="2" charset="2"/>
              </a:rPr>
              <a:t> </a:t>
            </a:r>
            <a:r>
              <a:rPr lang="en-US" dirty="0" err="1">
                <a:sym typeface="Wingdings" pitchFamily="2" charset="2"/>
              </a:rPr>
              <a:t>dimana</a:t>
            </a:r>
            <a:r>
              <a:rPr lang="en-US" dirty="0">
                <a:sym typeface="Wingdings" pitchFamily="2" charset="2"/>
              </a:rPr>
              <a:t>, </a:t>
            </a:r>
            <a:r>
              <a:rPr lang="en-US" dirty="0" err="1">
                <a:sym typeface="Wingdings" pitchFamily="2" charset="2"/>
              </a:rPr>
              <a:t>nama</a:t>
            </a:r>
            <a:r>
              <a:rPr lang="en-US" dirty="0">
                <a:sym typeface="Wingdings" pitchFamily="2" charset="2"/>
              </a:rPr>
              <a:t> parameter </a:t>
            </a:r>
            <a:r>
              <a:rPr lang="en-US" dirty="0" err="1">
                <a:sym typeface="Wingdings" pitchFamily="2" charset="2"/>
              </a:rPr>
              <a:t>haruslah</a:t>
            </a:r>
            <a:r>
              <a:rPr lang="en-US" dirty="0">
                <a:sym typeface="Wingdings" pitchFamily="2" charset="2"/>
              </a:rPr>
              <a:t> </a:t>
            </a:r>
            <a:r>
              <a:rPr lang="en-US" dirty="0" err="1">
                <a:sym typeface="Wingdings" pitchFamily="2" charset="2"/>
              </a:rPr>
              <a:t>mengandungi</a:t>
            </a:r>
            <a:r>
              <a:rPr lang="en-US" dirty="0">
                <a:sym typeface="Wingdings" pitchFamily="2" charset="2"/>
              </a:rPr>
              <a:t> </a:t>
            </a:r>
            <a:r>
              <a:rPr lang="en-US" i="1" dirty="0" err="1">
                <a:sym typeface="Wingdings" pitchFamily="2" charset="2"/>
              </a:rPr>
              <a:t>huruf</a:t>
            </a:r>
            <a:r>
              <a:rPr lang="en-US" dirty="0">
                <a:sym typeface="Wingdings" pitchFamily="2" charset="2"/>
              </a:rPr>
              <a:t>, </a:t>
            </a:r>
            <a:r>
              <a:rPr lang="en-US" i="1" dirty="0" err="1">
                <a:sym typeface="Wingdings" pitchFamily="2" charset="2"/>
              </a:rPr>
              <a:t>nombor</a:t>
            </a:r>
            <a:r>
              <a:rPr lang="en-US" dirty="0">
                <a:sym typeface="Wingdings" pitchFamily="2" charset="2"/>
              </a:rPr>
              <a:t> </a:t>
            </a:r>
            <a:r>
              <a:rPr lang="en-US" dirty="0" err="1">
                <a:sym typeface="Wingdings" pitchFamily="2" charset="2"/>
              </a:rPr>
              <a:t>dan</a:t>
            </a:r>
            <a:r>
              <a:rPr lang="en-US" dirty="0">
                <a:sym typeface="Wingdings" pitchFamily="2" charset="2"/>
              </a:rPr>
              <a:t> </a:t>
            </a:r>
            <a:r>
              <a:rPr lang="en-US" i="1" dirty="0">
                <a:sym typeface="Wingdings" pitchFamily="2" charset="2"/>
              </a:rPr>
              <a:t>underscore</a:t>
            </a:r>
            <a:r>
              <a:rPr lang="en-US" dirty="0">
                <a:sym typeface="Wingdings" pitchFamily="2" charset="2"/>
              </a:rPr>
              <a:t> (_) </a:t>
            </a:r>
            <a:r>
              <a:rPr lang="en-US" dirty="0" err="1">
                <a:sym typeface="Wingdings" pitchFamily="2" charset="2"/>
              </a:rPr>
              <a:t>sahaja</a:t>
            </a:r>
            <a:r>
              <a:rPr lang="en-US" dirty="0">
                <a:sym typeface="Wingdings" pitchFamily="2" charset="2"/>
              </a:rPr>
              <a:t>.</a:t>
            </a:r>
          </a:p>
          <a:p>
            <a:pPr algn="just">
              <a:lnSpc>
                <a:spcPct val="160000"/>
              </a:lnSpc>
              <a:spcBef>
                <a:spcPts val="0"/>
              </a:spcBef>
              <a:spcAft>
                <a:spcPts val="1800"/>
              </a:spcAft>
            </a:pPr>
            <a:r>
              <a:rPr lang="en-US" dirty="0">
                <a:sym typeface="Wingdings" pitchFamily="2" charset="2"/>
              </a:rPr>
              <a:t>Parameter </a:t>
            </a:r>
            <a:r>
              <a:rPr lang="en-US" dirty="0" err="1">
                <a:sym typeface="Wingdings" pitchFamily="2" charset="2"/>
              </a:rPr>
              <a:t>perlu</a:t>
            </a:r>
            <a:r>
              <a:rPr lang="en-US" dirty="0">
                <a:sym typeface="Wingdings" pitchFamily="2" charset="2"/>
              </a:rPr>
              <a:t> </a:t>
            </a:r>
            <a:r>
              <a:rPr lang="en-US" dirty="0" err="1">
                <a:sym typeface="Wingdings" pitchFamily="2" charset="2"/>
              </a:rPr>
              <a:t>diwakili</a:t>
            </a:r>
            <a:r>
              <a:rPr lang="en-US" dirty="0">
                <a:sym typeface="Wingdings" pitchFamily="2" charset="2"/>
              </a:rPr>
              <a:t> </a:t>
            </a:r>
            <a:r>
              <a:rPr lang="en-US" dirty="0" err="1">
                <a:sym typeface="Wingdings" pitchFamily="2" charset="2"/>
              </a:rPr>
              <a:t>dengan</a:t>
            </a:r>
            <a:r>
              <a:rPr lang="en-US" dirty="0">
                <a:sym typeface="Wingdings" pitchFamily="2" charset="2"/>
              </a:rPr>
              <a:t> $variable </a:t>
            </a:r>
            <a:r>
              <a:rPr lang="en-US" dirty="0" err="1">
                <a:sym typeface="Wingdings" pitchFamily="2" charset="2"/>
              </a:rPr>
              <a:t>dan</a:t>
            </a:r>
            <a:r>
              <a:rPr lang="en-US" dirty="0">
                <a:sym typeface="Wingdings" pitchFamily="2" charset="2"/>
              </a:rPr>
              <a:t> </a:t>
            </a:r>
            <a:r>
              <a:rPr lang="en-US" dirty="0" err="1">
                <a:sym typeface="Wingdings" pitchFamily="2" charset="2"/>
              </a:rPr>
              <a:t>nama</a:t>
            </a:r>
            <a:r>
              <a:rPr lang="en-US" dirty="0">
                <a:sym typeface="Wingdings" pitchFamily="2" charset="2"/>
              </a:rPr>
              <a:t> </a:t>
            </a:r>
            <a:r>
              <a:rPr lang="en-US" dirty="0" err="1">
                <a:sym typeface="Wingdings" pitchFamily="2" charset="2"/>
              </a:rPr>
              <a:t>kedua</a:t>
            </a:r>
            <a:r>
              <a:rPr lang="en-US" dirty="0">
                <a:sym typeface="Wingdings" pitchFamily="2" charset="2"/>
              </a:rPr>
              <a:t> – </a:t>
            </a:r>
            <a:r>
              <a:rPr lang="en-US" dirty="0" err="1">
                <a:sym typeface="Wingdings" pitchFamily="2" charset="2"/>
              </a:rPr>
              <a:t>duanya</a:t>
            </a:r>
            <a:r>
              <a:rPr lang="en-US" dirty="0">
                <a:sym typeface="Wingdings" pitchFamily="2" charset="2"/>
              </a:rPr>
              <a:t> </a:t>
            </a:r>
            <a:r>
              <a:rPr lang="en-US" dirty="0" err="1">
                <a:sym typeface="Wingdings" pitchFamily="2" charset="2"/>
              </a:rPr>
              <a:t>sebaiknya</a:t>
            </a:r>
            <a:r>
              <a:rPr lang="en-US" dirty="0">
                <a:sym typeface="Wingdings" pitchFamily="2" charset="2"/>
              </a:rPr>
              <a:t> </a:t>
            </a:r>
            <a:r>
              <a:rPr lang="en-US" dirty="0" err="1">
                <a:sym typeface="Wingdings" pitchFamily="2" charset="2"/>
              </a:rPr>
              <a:t>sama</a:t>
            </a:r>
            <a:r>
              <a:rPr lang="en-US" dirty="0">
                <a:sym typeface="Wingdings" pitchFamily="2" charset="2"/>
              </a:rPr>
              <a:t> </a:t>
            </a:r>
            <a:r>
              <a:rPr lang="en-US" dirty="0" err="1">
                <a:sym typeface="Wingdings" pitchFamily="2" charset="2"/>
              </a:rPr>
              <a:t>untuk</a:t>
            </a:r>
            <a:r>
              <a:rPr lang="en-US" dirty="0">
                <a:sym typeface="Wingdings" pitchFamily="2" charset="2"/>
              </a:rPr>
              <a:t> </a:t>
            </a:r>
            <a:r>
              <a:rPr lang="en-US" dirty="0" err="1">
                <a:sym typeface="Wingdings" pitchFamily="2" charset="2"/>
              </a:rPr>
              <a:t>memudahkan</a:t>
            </a:r>
            <a:r>
              <a:rPr lang="en-US" dirty="0">
                <a:sym typeface="Wingdings" pitchFamily="2" charset="2"/>
              </a:rPr>
              <a:t> </a:t>
            </a:r>
            <a:r>
              <a:rPr lang="en-US" dirty="0" err="1">
                <a:sym typeface="Wingdings" pitchFamily="2" charset="2"/>
              </a:rPr>
              <a:t>bacaan</a:t>
            </a:r>
            <a:r>
              <a:rPr lang="en-US" dirty="0">
                <a:sym typeface="Wingdings" pitchFamily="2" charset="2"/>
              </a:rPr>
              <a:t>.</a:t>
            </a:r>
          </a:p>
          <a:p>
            <a:pPr algn="just">
              <a:lnSpc>
                <a:spcPct val="160000"/>
              </a:lnSpc>
              <a:spcBef>
                <a:spcPts val="0"/>
              </a:spcBef>
              <a:spcAft>
                <a:spcPts val="1800"/>
              </a:spcAft>
            </a:pPr>
            <a:endParaRPr lang="en-US" dirty="0">
              <a:sym typeface="Wingdings" pitchFamily="2" charset="2"/>
            </a:endParaRPr>
          </a:p>
          <a:p>
            <a:pPr algn="just">
              <a:lnSpc>
                <a:spcPct val="160000"/>
              </a:lnSpc>
              <a:spcBef>
                <a:spcPts val="0"/>
              </a:spcBef>
              <a:spcAft>
                <a:spcPts val="1800"/>
              </a:spcAft>
            </a:pPr>
            <a:endParaRPr lang="en-US" dirty="0">
              <a:sym typeface="Wingdings" pitchFamily="2" charset="2"/>
            </a:endParaRPr>
          </a:p>
        </p:txBody>
      </p:sp>
      <p:pic>
        <p:nvPicPr>
          <p:cNvPr id="7" name="Picture 2" descr="C:\Users\Amirol\Desktop\parame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01389"/>
            <a:ext cx="9372600" cy="2781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64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15962"/>
          </a:xfrm>
        </p:spPr>
        <p:txBody>
          <a:bodyPr>
            <a:normAutofit fontScale="90000"/>
          </a:bodyPr>
          <a:lstStyle/>
          <a:p>
            <a:r>
              <a:rPr lang="en-US" b="1" dirty="0"/>
              <a:t>Routing – Parameters (Optional)</a:t>
            </a:r>
          </a:p>
        </p:txBody>
      </p:sp>
      <p:sp>
        <p:nvSpPr>
          <p:cNvPr id="4" name="Content Placeholder 3"/>
          <p:cNvSpPr>
            <a:spLocks noGrp="1"/>
          </p:cNvSpPr>
          <p:nvPr>
            <p:ph sz="quarter" idx="1"/>
          </p:nvPr>
        </p:nvSpPr>
        <p:spPr>
          <a:xfrm>
            <a:off x="304800" y="990600"/>
            <a:ext cx="9296400" cy="2411437"/>
          </a:xfrm>
        </p:spPr>
        <p:txBody>
          <a:bodyPr>
            <a:normAutofit lnSpcReduction="10000"/>
          </a:bodyPr>
          <a:lstStyle/>
          <a:p>
            <a:pPr algn="just">
              <a:lnSpc>
                <a:spcPct val="150000"/>
              </a:lnSpc>
              <a:spcBef>
                <a:spcPts val="0"/>
              </a:spcBef>
              <a:spcAft>
                <a:spcPts val="1800"/>
              </a:spcAft>
            </a:pPr>
            <a:r>
              <a:rPr lang="en-US" dirty="0">
                <a:sym typeface="Wingdings" pitchFamily="2" charset="2"/>
              </a:rPr>
              <a:t>Untuk </a:t>
            </a:r>
            <a:r>
              <a:rPr lang="en-US" dirty="0" err="1">
                <a:sym typeface="Wingdings" pitchFamily="2" charset="2"/>
              </a:rPr>
              <a:t>mengambil</a:t>
            </a:r>
            <a:r>
              <a:rPr lang="en-US" dirty="0">
                <a:sym typeface="Wingdings" pitchFamily="2" charset="2"/>
              </a:rPr>
              <a:t> </a:t>
            </a:r>
            <a:r>
              <a:rPr lang="en-US" dirty="0" err="1">
                <a:sym typeface="Wingdings" pitchFamily="2" charset="2"/>
              </a:rPr>
              <a:t>maklumat</a:t>
            </a:r>
            <a:r>
              <a:rPr lang="en-US" dirty="0">
                <a:sym typeface="Wingdings" pitchFamily="2" charset="2"/>
              </a:rPr>
              <a:t> </a:t>
            </a:r>
            <a:r>
              <a:rPr lang="en-US" dirty="0" err="1">
                <a:sym typeface="Wingdings" pitchFamily="2" charset="2"/>
              </a:rPr>
              <a:t>daripada</a:t>
            </a:r>
            <a:r>
              <a:rPr lang="en-US" dirty="0">
                <a:sym typeface="Wingdings" pitchFamily="2" charset="2"/>
              </a:rPr>
              <a:t> mana – mana </a:t>
            </a:r>
            <a:r>
              <a:rPr lang="en-US" b="1" dirty="0">
                <a:sym typeface="Wingdings" pitchFamily="2" charset="2"/>
              </a:rPr>
              <a:t>segment di URI</a:t>
            </a:r>
            <a:r>
              <a:rPr lang="en-US" dirty="0">
                <a:sym typeface="Wingdings" pitchFamily="2" charset="2"/>
              </a:rPr>
              <a:t> TETAPI </a:t>
            </a:r>
            <a:r>
              <a:rPr lang="en-US" dirty="0" err="1">
                <a:sym typeface="Wingdings" pitchFamily="2" charset="2"/>
              </a:rPr>
              <a:t>ia</a:t>
            </a:r>
            <a:r>
              <a:rPr lang="en-US" dirty="0">
                <a:sym typeface="Wingdings" pitchFamily="2" charset="2"/>
              </a:rPr>
              <a:t> </a:t>
            </a:r>
            <a:r>
              <a:rPr lang="en-US" b="1" u="sng" dirty="0" err="1">
                <a:sym typeface="Wingdings" pitchFamily="2" charset="2"/>
              </a:rPr>
              <a:t>tidak</a:t>
            </a:r>
            <a:r>
              <a:rPr lang="en-US" b="1" u="sng" dirty="0">
                <a:sym typeface="Wingdings" pitchFamily="2" charset="2"/>
              </a:rPr>
              <a:t> </a:t>
            </a:r>
            <a:r>
              <a:rPr lang="en-US" b="1" u="sng" dirty="0" err="1">
                <a:sym typeface="Wingdings" pitchFamily="2" charset="2"/>
              </a:rPr>
              <a:t>wajib</a:t>
            </a:r>
            <a:r>
              <a:rPr lang="en-US" b="1" u="sng" dirty="0">
                <a:sym typeface="Wingdings" pitchFamily="2" charset="2"/>
              </a:rPr>
              <a:t> </a:t>
            </a:r>
            <a:r>
              <a:rPr lang="en-US" b="1" u="sng" dirty="0" err="1">
                <a:sym typeface="Wingdings" pitchFamily="2" charset="2"/>
              </a:rPr>
              <a:t>wujud</a:t>
            </a:r>
            <a:r>
              <a:rPr lang="en-US" dirty="0">
                <a:sym typeface="Wingdings" pitchFamily="2" charset="2"/>
              </a:rPr>
              <a:t>, </a:t>
            </a:r>
            <a:r>
              <a:rPr lang="en-US" dirty="0" err="1">
                <a:sym typeface="Wingdings" pitchFamily="2" charset="2"/>
              </a:rPr>
              <a:t>maka</a:t>
            </a:r>
            <a:r>
              <a:rPr lang="en-US" dirty="0">
                <a:sym typeface="Wingdings" pitchFamily="2" charset="2"/>
              </a:rPr>
              <a:t> </a:t>
            </a:r>
            <a:r>
              <a:rPr lang="en-US" dirty="0" err="1">
                <a:sym typeface="Wingdings" pitchFamily="2" charset="2"/>
              </a:rPr>
              <a:t>tetapan</a:t>
            </a:r>
            <a:r>
              <a:rPr lang="en-US" dirty="0">
                <a:sym typeface="Wingdings" pitchFamily="2" charset="2"/>
              </a:rPr>
              <a:t> parameters </a:t>
            </a:r>
            <a:r>
              <a:rPr lang="en-US" dirty="0" err="1">
                <a:sym typeface="Wingdings" pitchFamily="2" charset="2"/>
              </a:rPr>
              <a:t>perlu</a:t>
            </a:r>
            <a:r>
              <a:rPr lang="en-US" dirty="0">
                <a:sym typeface="Wingdings" pitchFamily="2" charset="2"/>
              </a:rPr>
              <a:t> </a:t>
            </a:r>
            <a:r>
              <a:rPr lang="en-US" dirty="0" err="1">
                <a:sym typeface="Wingdings" pitchFamily="2" charset="2"/>
              </a:rPr>
              <a:t>dilakukan</a:t>
            </a:r>
            <a:r>
              <a:rPr lang="en-US" dirty="0">
                <a:sym typeface="Wingdings" pitchFamily="2" charset="2"/>
              </a:rPr>
              <a:t> </a:t>
            </a:r>
            <a:r>
              <a:rPr lang="en-US" dirty="0" err="1">
                <a:sym typeface="Wingdings" pitchFamily="2" charset="2"/>
              </a:rPr>
              <a:t>dengan</a:t>
            </a:r>
            <a:r>
              <a:rPr lang="en-US" dirty="0">
                <a:sym typeface="Wingdings" pitchFamily="2" charset="2"/>
              </a:rPr>
              <a:t> format </a:t>
            </a:r>
            <a:r>
              <a:rPr lang="en-US" dirty="0" err="1">
                <a:sym typeface="Wingdings" pitchFamily="2" charset="2"/>
              </a:rPr>
              <a:t>berikut</a:t>
            </a:r>
            <a:r>
              <a:rPr lang="en-US" dirty="0">
                <a:sym typeface="Wingdings" pitchFamily="2" charset="2"/>
              </a:rPr>
              <a:t> </a:t>
            </a:r>
            <a:r>
              <a:rPr lang="en-US" dirty="0" err="1">
                <a:sym typeface="Wingdings" pitchFamily="2" charset="2"/>
              </a:rPr>
              <a:t>dimana</a:t>
            </a:r>
            <a:r>
              <a:rPr lang="en-US" dirty="0">
                <a:sym typeface="Wingdings" pitchFamily="2" charset="2"/>
              </a:rPr>
              <a:t>, </a:t>
            </a:r>
            <a:r>
              <a:rPr lang="en-US" dirty="0" err="1">
                <a:sym typeface="Wingdings" pitchFamily="2" charset="2"/>
              </a:rPr>
              <a:t>letakkan</a:t>
            </a:r>
            <a:r>
              <a:rPr lang="en-US" dirty="0">
                <a:sym typeface="Wingdings" pitchFamily="2" charset="2"/>
              </a:rPr>
              <a:t> </a:t>
            </a:r>
            <a:r>
              <a:rPr lang="en-US" dirty="0" err="1">
                <a:sym typeface="Wingdings" pitchFamily="2" charset="2"/>
              </a:rPr>
              <a:t>tanda</a:t>
            </a:r>
            <a:r>
              <a:rPr lang="en-US" dirty="0">
                <a:sym typeface="Wingdings" pitchFamily="2" charset="2"/>
              </a:rPr>
              <a:t> </a:t>
            </a:r>
            <a:r>
              <a:rPr lang="en-US" dirty="0" err="1">
                <a:sym typeface="Wingdings" pitchFamily="2" charset="2"/>
              </a:rPr>
              <a:t>soal</a:t>
            </a:r>
            <a:r>
              <a:rPr lang="en-US" dirty="0">
                <a:sym typeface="Wingdings" pitchFamily="2" charset="2"/>
              </a:rPr>
              <a:t> (</a:t>
            </a:r>
            <a:r>
              <a:rPr lang="en-US" b="1" dirty="0">
                <a:solidFill>
                  <a:schemeClr val="accent1"/>
                </a:solidFill>
                <a:sym typeface="Wingdings" pitchFamily="2" charset="2"/>
              </a:rPr>
              <a:t>?</a:t>
            </a:r>
            <a:r>
              <a:rPr lang="en-US" dirty="0">
                <a:sym typeface="Wingdings" pitchFamily="2" charset="2"/>
              </a:rPr>
              <a:t>) </a:t>
            </a:r>
            <a:r>
              <a:rPr lang="en-US" dirty="0" err="1">
                <a:sym typeface="Wingdings" pitchFamily="2" charset="2"/>
              </a:rPr>
              <a:t>selepas</a:t>
            </a:r>
            <a:r>
              <a:rPr lang="en-US" dirty="0">
                <a:sym typeface="Wingdings" pitchFamily="2" charset="2"/>
              </a:rPr>
              <a:t> </a:t>
            </a:r>
            <a:r>
              <a:rPr lang="en-US" dirty="0" err="1">
                <a:sym typeface="Wingdings" pitchFamily="2" charset="2"/>
              </a:rPr>
              <a:t>nama</a:t>
            </a:r>
            <a:r>
              <a:rPr lang="en-US" dirty="0">
                <a:sym typeface="Wingdings" pitchFamily="2" charset="2"/>
              </a:rPr>
              <a:t> parameter dan </a:t>
            </a:r>
            <a:r>
              <a:rPr lang="en-US" dirty="0" err="1">
                <a:sym typeface="Wingdings" pitchFamily="2" charset="2"/>
              </a:rPr>
              <a:t>bekalkan</a:t>
            </a:r>
            <a:r>
              <a:rPr lang="en-US" dirty="0">
                <a:sym typeface="Wingdings" pitchFamily="2" charset="2"/>
              </a:rPr>
              <a:t> </a:t>
            </a:r>
            <a:r>
              <a:rPr lang="en-US" dirty="0" err="1">
                <a:sym typeface="Wingdings" pitchFamily="2" charset="2"/>
              </a:rPr>
              <a:t>nilai</a:t>
            </a:r>
            <a:r>
              <a:rPr lang="en-US" dirty="0">
                <a:sym typeface="Wingdings" pitchFamily="2" charset="2"/>
              </a:rPr>
              <a:t> (</a:t>
            </a:r>
            <a:r>
              <a:rPr lang="en-US" i="1" dirty="0">
                <a:sym typeface="Wingdings" pitchFamily="2" charset="2"/>
              </a:rPr>
              <a:t>default value</a:t>
            </a:r>
            <a:r>
              <a:rPr lang="en-US" dirty="0">
                <a:sym typeface="Wingdings" pitchFamily="2" charset="2"/>
              </a:rPr>
              <a:t>) </a:t>
            </a:r>
            <a:r>
              <a:rPr lang="en-US" dirty="0" err="1">
                <a:sym typeface="Wingdings" pitchFamily="2" charset="2"/>
              </a:rPr>
              <a:t>kepada</a:t>
            </a:r>
            <a:r>
              <a:rPr lang="en-US" dirty="0">
                <a:sym typeface="Wingdings" pitchFamily="2" charset="2"/>
              </a:rPr>
              <a:t> $variable.</a:t>
            </a:r>
          </a:p>
        </p:txBody>
      </p:sp>
      <p:pic>
        <p:nvPicPr>
          <p:cNvPr id="3075" name="Picture 3" descr="C:\Users\Amirol\Desktop\parame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918" y="3455963"/>
            <a:ext cx="7904163" cy="319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870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15962"/>
          </a:xfrm>
        </p:spPr>
        <p:txBody>
          <a:bodyPr>
            <a:normAutofit fontScale="90000"/>
          </a:bodyPr>
          <a:lstStyle/>
          <a:p>
            <a:r>
              <a:rPr lang="en-US" b="1" dirty="0"/>
              <a:t>Routing – Parameters (Regular Expression)</a:t>
            </a:r>
          </a:p>
        </p:txBody>
      </p:sp>
      <p:sp>
        <p:nvSpPr>
          <p:cNvPr id="4" name="Content Placeholder 3"/>
          <p:cNvSpPr>
            <a:spLocks noGrp="1"/>
          </p:cNvSpPr>
          <p:nvPr>
            <p:ph sz="quarter" idx="1"/>
          </p:nvPr>
        </p:nvSpPr>
        <p:spPr>
          <a:xfrm>
            <a:off x="304800" y="990601"/>
            <a:ext cx="9296400" cy="2438400"/>
          </a:xfrm>
        </p:spPr>
        <p:txBody>
          <a:bodyPr>
            <a:normAutofit lnSpcReduction="10000"/>
          </a:bodyPr>
          <a:lstStyle/>
          <a:p>
            <a:pPr algn="just">
              <a:lnSpc>
                <a:spcPct val="160000"/>
              </a:lnSpc>
              <a:spcBef>
                <a:spcPts val="0"/>
              </a:spcBef>
              <a:spcAft>
                <a:spcPts val="1800"/>
              </a:spcAft>
            </a:pPr>
            <a:r>
              <a:rPr lang="en-US" dirty="0">
                <a:sym typeface="Wingdings" pitchFamily="2" charset="2"/>
              </a:rPr>
              <a:t>Untuk </a:t>
            </a:r>
            <a:r>
              <a:rPr lang="en-US" dirty="0" err="1">
                <a:sym typeface="Wingdings" pitchFamily="2" charset="2"/>
              </a:rPr>
              <a:t>menetapkan</a:t>
            </a:r>
            <a:r>
              <a:rPr lang="en-US" dirty="0">
                <a:sym typeface="Wingdings" pitchFamily="2" charset="2"/>
              </a:rPr>
              <a:t> format parameter </a:t>
            </a:r>
            <a:r>
              <a:rPr lang="en-US" dirty="0" err="1">
                <a:sym typeface="Wingdings" pitchFamily="2" charset="2"/>
              </a:rPr>
              <a:t>seperti</a:t>
            </a:r>
            <a:r>
              <a:rPr lang="en-US" dirty="0">
                <a:sym typeface="Wingdings" pitchFamily="2" charset="2"/>
              </a:rPr>
              <a:t> </a:t>
            </a:r>
            <a:r>
              <a:rPr lang="en-US" dirty="0" err="1">
                <a:sym typeface="Wingdings" pitchFamily="2" charset="2"/>
              </a:rPr>
              <a:t>hanya</a:t>
            </a:r>
            <a:r>
              <a:rPr lang="en-US" dirty="0">
                <a:sym typeface="Wingdings" pitchFamily="2" charset="2"/>
              </a:rPr>
              <a:t> </a:t>
            </a:r>
            <a:r>
              <a:rPr lang="en-US" dirty="0" err="1">
                <a:sym typeface="Wingdings" pitchFamily="2" charset="2"/>
              </a:rPr>
              <a:t>menerima</a:t>
            </a:r>
            <a:r>
              <a:rPr lang="en-US" dirty="0">
                <a:sym typeface="Wingdings" pitchFamily="2" charset="2"/>
              </a:rPr>
              <a:t> </a:t>
            </a:r>
            <a:r>
              <a:rPr lang="en-US" dirty="0" err="1">
                <a:sym typeface="Wingdings" pitchFamily="2" charset="2"/>
              </a:rPr>
              <a:t>nombor</a:t>
            </a:r>
            <a:r>
              <a:rPr lang="en-US" dirty="0">
                <a:sym typeface="Wingdings" pitchFamily="2" charset="2"/>
              </a:rPr>
              <a:t> </a:t>
            </a:r>
            <a:r>
              <a:rPr lang="en-US" dirty="0" err="1">
                <a:sym typeface="Wingdings" pitchFamily="2" charset="2"/>
              </a:rPr>
              <a:t>sahaja</a:t>
            </a:r>
            <a:r>
              <a:rPr lang="en-US" dirty="0">
                <a:sym typeface="Wingdings" pitchFamily="2" charset="2"/>
              </a:rPr>
              <a:t>, </a:t>
            </a:r>
            <a:r>
              <a:rPr lang="en-US" dirty="0" err="1">
                <a:sym typeface="Wingdings" pitchFamily="2" charset="2"/>
              </a:rPr>
              <a:t>atau</a:t>
            </a:r>
            <a:r>
              <a:rPr lang="en-US" dirty="0">
                <a:sym typeface="Wingdings" pitchFamily="2" charset="2"/>
              </a:rPr>
              <a:t> </a:t>
            </a:r>
            <a:r>
              <a:rPr lang="en-US" dirty="0" err="1">
                <a:sym typeface="Wingdings" pitchFamily="2" charset="2"/>
              </a:rPr>
              <a:t>huruf</a:t>
            </a:r>
            <a:r>
              <a:rPr lang="en-US" dirty="0">
                <a:sym typeface="Wingdings" pitchFamily="2" charset="2"/>
              </a:rPr>
              <a:t> </a:t>
            </a:r>
            <a:r>
              <a:rPr lang="en-US" dirty="0" err="1">
                <a:sym typeface="Wingdings" pitchFamily="2" charset="2"/>
              </a:rPr>
              <a:t>sahaja</a:t>
            </a:r>
            <a:r>
              <a:rPr lang="en-US" dirty="0">
                <a:sym typeface="Wingdings" pitchFamily="2" charset="2"/>
              </a:rPr>
              <a:t> dan </a:t>
            </a:r>
            <a:r>
              <a:rPr lang="en-US" dirty="0" err="1">
                <a:sym typeface="Wingdings" pitchFamily="2" charset="2"/>
              </a:rPr>
              <a:t>sebagainya</a:t>
            </a:r>
            <a:r>
              <a:rPr lang="en-US" dirty="0">
                <a:sym typeface="Wingdings" pitchFamily="2" charset="2"/>
              </a:rPr>
              <a:t>, </a:t>
            </a:r>
            <a:r>
              <a:rPr lang="en-US" dirty="0" err="1">
                <a:sym typeface="Wingdings" pitchFamily="2" charset="2"/>
              </a:rPr>
              <a:t>kita</a:t>
            </a:r>
            <a:r>
              <a:rPr lang="en-US" dirty="0">
                <a:sym typeface="Wingdings" pitchFamily="2" charset="2"/>
              </a:rPr>
              <a:t> </a:t>
            </a:r>
            <a:r>
              <a:rPr lang="en-US" dirty="0" err="1">
                <a:sym typeface="Wingdings" pitchFamily="2" charset="2"/>
              </a:rPr>
              <a:t>boleh</a:t>
            </a:r>
            <a:r>
              <a:rPr lang="en-US" dirty="0">
                <a:sym typeface="Wingdings" pitchFamily="2" charset="2"/>
              </a:rPr>
              <a:t> </a:t>
            </a:r>
            <a:r>
              <a:rPr lang="en-US" dirty="0" err="1">
                <a:sym typeface="Wingdings" pitchFamily="2" charset="2"/>
              </a:rPr>
              <a:t>menggunakan</a:t>
            </a:r>
            <a:r>
              <a:rPr lang="en-US" dirty="0">
                <a:sym typeface="Wingdings" pitchFamily="2" charset="2"/>
              </a:rPr>
              <a:t> Regular Expression Constraints </a:t>
            </a:r>
            <a:r>
              <a:rPr lang="en-US" dirty="0" err="1">
                <a:sym typeface="Wingdings" pitchFamily="2" charset="2"/>
              </a:rPr>
              <a:t>dengan</a:t>
            </a:r>
            <a:r>
              <a:rPr lang="en-US" dirty="0">
                <a:sym typeface="Wingdings" pitchFamily="2" charset="2"/>
              </a:rPr>
              <a:t> </a:t>
            </a:r>
            <a:r>
              <a:rPr lang="en-US" dirty="0" err="1">
                <a:sym typeface="Wingdings" pitchFamily="2" charset="2"/>
              </a:rPr>
              <a:t>cara</a:t>
            </a:r>
            <a:r>
              <a:rPr lang="en-US" dirty="0">
                <a:sym typeface="Wingdings" pitchFamily="2" charset="2"/>
              </a:rPr>
              <a:t> </a:t>
            </a:r>
            <a:r>
              <a:rPr lang="en-US" dirty="0" err="1">
                <a:sym typeface="Wingdings" pitchFamily="2" charset="2"/>
              </a:rPr>
              <a:t>memasukkan</a:t>
            </a:r>
            <a:r>
              <a:rPr lang="en-US" dirty="0">
                <a:sym typeface="Wingdings" pitchFamily="2" charset="2"/>
              </a:rPr>
              <a:t> </a:t>
            </a:r>
            <a:r>
              <a:rPr lang="en-US" dirty="0" err="1">
                <a:sym typeface="Wingdings" pitchFamily="2" charset="2"/>
              </a:rPr>
              <a:t>metod</a:t>
            </a:r>
            <a:r>
              <a:rPr lang="en-US" dirty="0">
                <a:sym typeface="Wingdings" pitchFamily="2" charset="2"/>
              </a:rPr>
              <a:t> “</a:t>
            </a:r>
            <a:r>
              <a:rPr lang="en-US" b="1" dirty="0">
                <a:solidFill>
                  <a:schemeClr val="accent1"/>
                </a:solidFill>
                <a:sym typeface="Wingdings" pitchFamily="2" charset="2"/>
              </a:rPr>
              <a:t>where</a:t>
            </a:r>
            <a:r>
              <a:rPr lang="en-US" dirty="0">
                <a:sym typeface="Wingdings" pitchFamily="2" charset="2"/>
              </a:rPr>
              <a:t>” pada Route dan </a:t>
            </a:r>
            <a:r>
              <a:rPr lang="en-US" dirty="0" err="1">
                <a:sym typeface="Wingdings" pitchFamily="2" charset="2"/>
              </a:rPr>
              <a:t>menetapkan</a:t>
            </a:r>
            <a:r>
              <a:rPr lang="en-US" dirty="0">
                <a:sym typeface="Wingdings" pitchFamily="2" charset="2"/>
              </a:rPr>
              <a:t> format Regular Expression yang </a:t>
            </a:r>
            <a:r>
              <a:rPr lang="en-US" dirty="0" err="1">
                <a:sym typeface="Wingdings" pitchFamily="2" charset="2"/>
              </a:rPr>
              <a:t>diperlukan</a:t>
            </a:r>
            <a:r>
              <a:rPr lang="en-US" dirty="0">
                <a:sym typeface="Wingdings" pitchFamily="2" charset="2"/>
              </a:rPr>
              <a:t>.</a:t>
            </a:r>
          </a:p>
        </p:txBody>
      </p:sp>
      <p:pic>
        <p:nvPicPr>
          <p:cNvPr id="4098" name="Picture 2" descr="C:\Users\Amirol\Desktop\regul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243" y="3429000"/>
            <a:ext cx="7275513"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4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15962"/>
          </a:xfrm>
        </p:spPr>
        <p:txBody>
          <a:bodyPr>
            <a:normAutofit fontScale="90000"/>
          </a:bodyPr>
          <a:lstStyle/>
          <a:p>
            <a:r>
              <a:rPr lang="en-US" b="1" dirty="0"/>
              <a:t>Routing – Named Route</a:t>
            </a:r>
          </a:p>
        </p:txBody>
      </p:sp>
      <p:sp>
        <p:nvSpPr>
          <p:cNvPr id="4" name="Content Placeholder 3"/>
          <p:cNvSpPr>
            <a:spLocks noGrp="1"/>
          </p:cNvSpPr>
          <p:nvPr>
            <p:ph sz="quarter" idx="1"/>
          </p:nvPr>
        </p:nvSpPr>
        <p:spPr>
          <a:xfrm>
            <a:off x="304800" y="990600"/>
            <a:ext cx="9296400" cy="5562600"/>
          </a:xfrm>
        </p:spPr>
        <p:txBody>
          <a:bodyPr>
            <a:normAutofit/>
          </a:bodyPr>
          <a:lstStyle/>
          <a:p>
            <a:pPr algn="just">
              <a:lnSpc>
                <a:spcPct val="150000"/>
              </a:lnSpc>
              <a:spcBef>
                <a:spcPts val="0"/>
              </a:spcBef>
              <a:spcAft>
                <a:spcPts val="1800"/>
              </a:spcAft>
            </a:pPr>
            <a:r>
              <a:rPr lang="en-US" dirty="0">
                <a:sym typeface="Wingdings" pitchFamily="2" charset="2"/>
              </a:rPr>
              <a:t>Penggunaan Named Route </a:t>
            </a:r>
            <a:r>
              <a:rPr lang="en-US" dirty="0" err="1">
                <a:sym typeface="Wingdings" pitchFamily="2" charset="2"/>
              </a:rPr>
              <a:t>dapat</a:t>
            </a:r>
            <a:r>
              <a:rPr lang="en-US" dirty="0">
                <a:sym typeface="Wingdings" pitchFamily="2" charset="2"/>
              </a:rPr>
              <a:t> </a:t>
            </a:r>
            <a:r>
              <a:rPr lang="en-US" dirty="0" err="1">
                <a:sym typeface="Wingdings" pitchFamily="2" charset="2"/>
              </a:rPr>
              <a:t>memudahkan</a:t>
            </a:r>
            <a:r>
              <a:rPr lang="en-US" dirty="0">
                <a:sym typeface="Wingdings" pitchFamily="2" charset="2"/>
              </a:rPr>
              <a:t> </a:t>
            </a:r>
            <a:r>
              <a:rPr lang="en-US" dirty="0" err="1">
                <a:sym typeface="Wingdings" pitchFamily="2" charset="2"/>
              </a:rPr>
              <a:t>penghasilan</a:t>
            </a:r>
            <a:r>
              <a:rPr lang="en-US" dirty="0">
                <a:sym typeface="Wingdings" pitchFamily="2" charset="2"/>
              </a:rPr>
              <a:t> hyperlink </a:t>
            </a:r>
            <a:r>
              <a:rPr lang="en-US" dirty="0" err="1">
                <a:sym typeface="Wingdings" pitchFamily="2" charset="2"/>
              </a:rPr>
              <a:t>atau</a:t>
            </a:r>
            <a:r>
              <a:rPr lang="en-US" dirty="0">
                <a:sym typeface="Wingdings" pitchFamily="2" charset="2"/>
              </a:rPr>
              <a:t> proses redirect </a:t>
            </a:r>
            <a:r>
              <a:rPr lang="en-US" dirty="0" err="1">
                <a:sym typeface="Wingdings" pitchFamily="2" charset="2"/>
              </a:rPr>
              <a:t>ke</a:t>
            </a:r>
            <a:r>
              <a:rPr lang="en-US" dirty="0">
                <a:sym typeface="Wingdings" pitchFamily="2" charset="2"/>
              </a:rPr>
              <a:t> URI </a:t>
            </a:r>
            <a:r>
              <a:rPr lang="en-US" dirty="0" err="1">
                <a:sym typeface="Wingdings" pitchFamily="2" charset="2"/>
              </a:rPr>
              <a:t>tertentu</a:t>
            </a:r>
            <a:r>
              <a:rPr lang="en-US" dirty="0">
                <a:sym typeface="Wingdings" pitchFamily="2" charset="2"/>
              </a:rPr>
              <a:t>.</a:t>
            </a:r>
          </a:p>
          <a:p>
            <a:pPr algn="just">
              <a:lnSpc>
                <a:spcPct val="150000"/>
              </a:lnSpc>
              <a:spcBef>
                <a:spcPts val="0"/>
              </a:spcBef>
              <a:spcAft>
                <a:spcPts val="1800"/>
              </a:spcAft>
            </a:pPr>
            <a:r>
              <a:rPr lang="en-US" dirty="0">
                <a:sym typeface="Wingdings" pitchFamily="2" charset="2"/>
              </a:rPr>
              <a:t>Named Route </a:t>
            </a:r>
            <a:r>
              <a:rPr lang="en-US" dirty="0" err="1">
                <a:sym typeface="Wingdings" pitchFamily="2" charset="2"/>
              </a:rPr>
              <a:t>ini</a:t>
            </a:r>
            <a:r>
              <a:rPr lang="en-US" dirty="0">
                <a:sym typeface="Wingdings" pitchFamily="2" charset="2"/>
              </a:rPr>
              <a:t> </a:t>
            </a:r>
            <a:r>
              <a:rPr lang="en-US" dirty="0" err="1">
                <a:sym typeface="Wingdings" pitchFamily="2" charset="2"/>
              </a:rPr>
              <a:t>umpama</a:t>
            </a:r>
            <a:r>
              <a:rPr lang="en-US" dirty="0">
                <a:sym typeface="Wingdings" pitchFamily="2" charset="2"/>
              </a:rPr>
              <a:t> “</a:t>
            </a:r>
            <a:r>
              <a:rPr lang="en-US" i="1" dirty="0">
                <a:sym typeface="Wingdings" pitchFamily="2" charset="2"/>
              </a:rPr>
              <a:t>nickname</a:t>
            </a:r>
            <a:r>
              <a:rPr lang="en-US" dirty="0">
                <a:sym typeface="Wingdings" pitchFamily="2" charset="2"/>
              </a:rPr>
              <a:t>” </a:t>
            </a:r>
            <a:r>
              <a:rPr lang="en-US" dirty="0" err="1">
                <a:sym typeface="Wingdings" pitchFamily="2" charset="2"/>
              </a:rPr>
              <a:t>kepada</a:t>
            </a:r>
            <a:r>
              <a:rPr lang="en-US" dirty="0">
                <a:sym typeface="Wingdings" pitchFamily="2" charset="2"/>
              </a:rPr>
              <a:t> </a:t>
            </a:r>
            <a:r>
              <a:rPr lang="en-US" dirty="0" err="1">
                <a:sym typeface="Wingdings" pitchFamily="2" charset="2"/>
              </a:rPr>
              <a:t>alamat</a:t>
            </a:r>
            <a:r>
              <a:rPr lang="en-US" dirty="0">
                <a:sym typeface="Wingdings" pitchFamily="2" charset="2"/>
              </a:rPr>
              <a:t> Route yang </a:t>
            </a:r>
            <a:r>
              <a:rPr lang="en-US" dirty="0" err="1">
                <a:sym typeface="Wingdings" pitchFamily="2" charset="2"/>
              </a:rPr>
              <a:t>panjang</a:t>
            </a:r>
            <a:r>
              <a:rPr lang="en-US" dirty="0">
                <a:sym typeface="Wingdings" pitchFamily="2" charset="2"/>
              </a:rPr>
              <a:t>. </a:t>
            </a:r>
            <a:r>
              <a:rPr lang="en-US" dirty="0" err="1">
                <a:sym typeface="Wingdings" pitchFamily="2" charset="2"/>
              </a:rPr>
              <a:t>Ia</a:t>
            </a:r>
            <a:r>
              <a:rPr lang="en-US" dirty="0">
                <a:sym typeface="Wingdings" pitchFamily="2" charset="2"/>
              </a:rPr>
              <a:t> </a:t>
            </a:r>
            <a:r>
              <a:rPr lang="en-US" dirty="0" err="1">
                <a:sym typeface="Wingdings" pitchFamily="2" charset="2"/>
              </a:rPr>
              <a:t>juga</a:t>
            </a:r>
            <a:r>
              <a:rPr lang="en-US" dirty="0">
                <a:sym typeface="Wingdings" pitchFamily="2" charset="2"/>
              </a:rPr>
              <a:t> </a:t>
            </a:r>
            <a:r>
              <a:rPr lang="en-US" dirty="0" err="1">
                <a:sym typeface="Wingdings" pitchFamily="2" charset="2"/>
              </a:rPr>
              <a:t>dapat</a:t>
            </a:r>
            <a:r>
              <a:rPr lang="en-US" dirty="0">
                <a:sym typeface="Wingdings" pitchFamily="2" charset="2"/>
              </a:rPr>
              <a:t> </a:t>
            </a:r>
            <a:r>
              <a:rPr lang="en-US" dirty="0" err="1">
                <a:sym typeface="Wingdings" pitchFamily="2" charset="2"/>
              </a:rPr>
              <a:t>memudahkan</a:t>
            </a:r>
            <a:r>
              <a:rPr lang="en-US" dirty="0">
                <a:sym typeface="Wingdings" pitchFamily="2" charset="2"/>
              </a:rPr>
              <a:t> proses </a:t>
            </a:r>
            <a:r>
              <a:rPr lang="en-US" dirty="0" err="1">
                <a:sym typeface="Wingdings" pitchFamily="2" charset="2"/>
              </a:rPr>
              <a:t>pertukaran</a:t>
            </a:r>
            <a:r>
              <a:rPr lang="en-US" dirty="0">
                <a:sym typeface="Wingdings" pitchFamily="2" charset="2"/>
              </a:rPr>
              <a:t> </a:t>
            </a:r>
            <a:r>
              <a:rPr lang="en-US" dirty="0" err="1">
                <a:sym typeface="Wingdings" pitchFamily="2" charset="2"/>
              </a:rPr>
              <a:t>atau</a:t>
            </a:r>
            <a:r>
              <a:rPr lang="en-US" dirty="0">
                <a:sym typeface="Wingdings" pitchFamily="2" charset="2"/>
              </a:rPr>
              <a:t> </a:t>
            </a:r>
            <a:r>
              <a:rPr lang="en-US" dirty="0" err="1">
                <a:sym typeface="Wingdings" pitchFamily="2" charset="2"/>
              </a:rPr>
              <a:t>perubahan</a:t>
            </a:r>
            <a:r>
              <a:rPr lang="en-US" dirty="0">
                <a:sym typeface="Wingdings" pitchFamily="2" charset="2"/>
              </a:rPr>
              <a:t> </a:t>
            </a:r>
            <a:r>
              <a:rPr lang="en-US" dirty="0" err="1">
                <a:sym typeface="Wingdings" pitchFamily="2" charset="2"/>
              </a:rPr>
              <a:t>alamat</a:t>
            </a:r>
            <a:r>
              <a:rPr lang="en-US" dirty="0">
                <a:sym typeface="Wingdings" pitchFamily="2" charset="2"/>
              </a:rPr>
              <a:t> Route di </a:t>
            </a:r>
            <a:r>
              <a:rPr lang="en-US" dirty="0" err="1">
                <a:sym typeface="Wingdings" pitchFamily="2" charset="2"/>
              </a:rPr>
              <a:t>masa</a:t>
            </a:r>
            <a:r>
              <a:rPr lang="en-US" dirty="0">
                <a:sym typeface="Wingdings" pitchFamily="2" charset="2"/>
              </a:rPr>
              <a:t> </a:t>
            </a:r>
            <a:r>
              <a:rPr lang="en-US" dirty="0" err="1">
                <a:sym typeface="Wingdings" pitchFamily="2" charset="2"/>
              </a:rPr>
              <a:t>hadapan</a:t>
            </a:r>
            <a:r>
              <a:rPr lang="en-US" dirty="0">
                <a:sym typeface="Wingdings" pitchFamily="2" charset="2"/>
              </a:rPr>
              <a:t>.</a:t>
            </a:r>
          </a:p>
        </p:txBody>
      </p:sp>
      <p:pic>
        <p:nvPicPr>
          <p:cNvPr id="5126" name="Picture 6" descr="C:\Users\Amirol\Desktop\2018-07-11_15-27-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679" y="4419600"/>
            <a:ext cx="7278642"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75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15962"/>
          </a:xfrm>
        </p:spPr>
        <p:txBody>
          <a:bodyPr>
            <a:normAutofit fontScale="90000"/>
          </a:bodyPr>
          <a:lstStyle/>
          <a:p>
            <a:r>
              <a:rPr lang="en-US" b="1" dirty="0"/>
              <a:t>Routing – Named Route</a:t>
            </a:r>
          </a:p>
        </p:txBody>
      </p:sp>
      <p:sp>
        <p:nvSpPr>
          <p:cNvPr id="4" name="Content Placeholder 3"/>
          <p:cNvSpPr>
            <a:spLocks noGrp="1"/>
          </p:cNvSpPr>
          <p:nvPr>
            <p:ph sz="quarter" idx="1"/>
          </p:nvPr>
        </p:nvSpPr>
        <p:spPr>
          <a:xfrm>
            <a:off x="304800" y="1143000"/>
            <a:ext cx="9296400" cy="5410200"/>
          </a:xfrm>
        </p:spPr>
        <p:txBody>
          <a:bodyPr>
            <a:normAutofit/>
          </a:bodyPr>
          <a:lstStyle/>
          <a:p>
            <a:pPr algn="just">
              <a:lnSpc>
                <a:spcPct val="150000"/>
              </a:lnSpc>
              <a:spcBef>
                <a:spcPts val="0"/>
              </a:spcBef>
              <a:spcAft>
                <a:spcPts val="1800"/>
              </a:spcAft>
            </a:pPr>
            <a:r>
              <a:rPr lang="en-US" dirty="0">
                <a:sym typeface="Wingdings" pitchFamily="2" charset="2"/>
              </a:rPr>
              <a:t>Untuk </a:t>
            </a:r>
            <a:r>
              <a:rPr lang="en-US" dirty="0" err="1">
                <a:sym typeface="Wingdings" pitchFamily="2" charset="2"/>
              </a:rPr>
              <a:t>menghasilkan</a:t>
            </a:r>
            <a:r>
              <a:rPr lang="en-US" dirty="0">
                <a:sym typeface="Wingdings" pitchFamily="2" charset="2"/>
              </a:rPr>
              <a:t> “</a:t>
            </a:r>
            <a:r>
              <a:rPr lang="en-US" i="1" dirty="0">
                <a:sym typeface="Wingdings" pitchFamily="2" charset="2"/>
              </a:rPr>
              <a:t>link</a:t>
            </a:r>
            <a:r>
              <a:rPr lang="en-US" dirty="0">
                <a:sym typeface="Wingdings" pitchFamily="2" charset="2"/>
              </a:rPr>
              <a:t>” </a:t>
            </a:r>
            <a:r>
              <a:rPr lang="en-US" dirty="0" err="1">
                <a:sym typeface="Wingdings" pitchFamily="2" charset="2"/>
              </a:rPr>
              <a:t>dengan</a:t>
            </a:r>
            <a:r>
              <a:rPr lang="en-US" dirty="0">
                <a:sym typeface="Wingdings" pitchFamily="2" charset="2"/>
              </a:rPr>
              <a:t> </a:t>
            </a:r>
            <a:r>
              <a:rPr lang="en-US" dirty="0" err="1">
                <a:sym typeface="Wingdings" pitchFamily="2" charset="2"/>
              </a:rPr>
              <a:t>menggunakan</a:t>
            </a:r>
            <a:r>
              <a:rPr lang="en-US" dirty="0">
                <a:sym typeface="Wingdings" pitchFamily="2" charset="2"/>
              </a:rPr>
              <a:t> Named Route, </a:t>
            </a:r>
            <a:r>
              <a:rPr lang="en-US" dirty="0" err="1">
                <a:sym typeface="Wingdings" pitchFamily="2" charset="2"/>
              </a:rPr>
              <a:t>gunakan</a:t>
            </a:r>
            <a:r>
              <a:rPr lang="en-US" dirty="0">
                <a:sym typeface="Wingdings" pitchFamily="2" charset="2"/>
              </a:rPr>
              <a:t> </a:t>
            </a:r>
            <a:r>
              <a:rPr lang="en-US" dirty="0" err="1">
                <a:sym typeface="Wingdings" pitchFamily="2" charset="2"/>
              </a:rPr>
              <a:t>kod</a:t>
            </a:r>
            <a:r>
              <a:rPr lang="en-US" dirty="0">
                <a:sym typeface="Wingdings" pitchFamily="2" charset="2"/>
              </a:rPr>
              <a:t> </a:t>
            </a:r>
            <a:r>
              <a:rPr lang="en-US" dirty="0" err="1">
                <a:sym typeface="Wingdings" pitchFamily="2" charset="2"/>
              </a:rPr>
              <a:t>berikut</a:t>
            </a:r>
            <a:r>
              <a:rPr lang="en-US" dirty="0">
                <a:sym typeface="Wingdings" pitchFamily="2" charset="2"/>
              </a:rPr>
              <a:t> </a:t>
            </a:r>
            <a:r>
              <a:rPr lang="en-US" dirty="0" err="1">
                <a:sym typeface="Wingdings" pitchFamily="2" charset="2"/>
              </a:rPr>
              <a:t>pada</a:t>
            </a:r>
            <a:r>
              <a:rPr lang="en-US" dirty="0">
                <a:sym typeface="Wingdings" pitchFamily="2" charset="2"/>
              </a:rPr>
              <a:t> Controller </a:t>
            </a:r>
            <a:r>
              <a:rPr lang="en-US" dirty="0" err="1">
                <a:sym typeface="Wingdings" pitchFamily="2" charset="2"/>
              </a:rPr>
              <a:t>atau</a:t>
            </a:r>
            <a:r>
              <a:rPr lang="en-US" dirty="0">
                <a:sym typeface="Wingdings" pitchFamily="2" charset="2"/>
              </a:rPr>
              <a:t> View:</a:t>
            </a:r>
          </a:p>
          <a:p>
            <a:pPr algn="just">
              <a:lnSpc>
                <a:spcPct val="150000"/>
              </a:lnSpc>
              <a:spcBef>
                <a:spcPts val="0"/>
              </a:spcBef>
              <a:spcAft>
                <a:spcPts val="1800"/>
              </a:spcAft>
            </a:pPr>
            <a:endParaRPr lang="en-US" dirty="0">
              <a:sym typeface="Wingdings" pitchFamily="2" charset="2"/>
            </a:endParaRPr>
          </a:p>
          <a:p>
            <a:pPr algn="just">
              <a:lnSpc>
                <a:spcPct val="150000"/>
              </a:lnSpc>
              <a:spcBef>
                <a:spcPts val="0"/>
              </a:spcBef>
              <a:spcAft>
                <a:spcPts val="1800"/>
              </a:spcAft>
            </a:pPr>
            <a:r>
              <a:rPr lang="en-US" dirty="0">
                <a:sym typeface="Wingdings" pitchFamily="2" charset="2"/>
              </a:rPr>
              <a:t>Contoh:</a:t>
            </a:r>
          </a:p>
        </p:txBody>
      </p:sp>
      <p:sp>
        <p:nvSpPr>
          <p:cNvPr id="5" name="Rectangle 4"/>
          <p:cNvSpPr/>
          <p:nvPr/>
        </p:nvSpPr>
        <p:spPr>
          <a:xfrm>
            <a:off x="533400" y="2590800"/>
            <a:ext cx="88392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a:solidFill>
                  <a:schemeClr val="tx1"/>
                </a:solidFill>
                <a:latin typeface="Bell MT" pitchFamily="18" charset="0"/>
              </a:rPr>
              <a:t>route('</a:t>
            </a:r>
            <a:r>
              <a:rPr lang="en-US" sz="2000" b="1" spc="100" dirty="0" err="1">
                <a:solidFill>
                  <a:schemeClr val="accent1"/>
                </a:solidFill>
                <a:latin typeface="Bell MT" pitchFamily="18" charset="0"/>
              </a:rPr>
              <a:t>nama</a:t>
            </a:r>
            <a:r>
              <a:rPr lang="en-US" sz="2000" b="1" spc="100" dirty="0">
                <a:solidFill>
                  <a:schemeClr val="tx1"/>
                </a:solidFill>
                <a:latin typeface="Bell MT" pitchFamily="18" charset="0"/>
              </a:rPr>
              <a:t>');</a:t>
            </a:r>
            <a:endParaRPr lang="en-US" sz="2000" b="1" spc="100" dirty="0">
              <a:solidFill>
                <a:schemeClr val="accent1"/>
              </a:solidFill>
              <a:latin typeface="Bell MT" pitchFamily="18" charset="0"/>
            </a:endParaRPr>
          </a:p>
        </p:txBody>
      </p:sp>
      <p:pic>
        <p:nvPicPr>
          <p:cNvPr id="6146" name="Picture 2" descr="C:\Users\Amirol\Desktop\2018-07-11_15-31-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590" y="4038600"/>
            <a:ext cx="6432820" cy="2211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45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ircle(in)">
                                      <p:cBhvr>
                                        <p:cTn id="14" dur="2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15962"/>
          </a:xfrm>
        </p:spPr>
        <p:txBody>
          <a:bodyPr>
            <a:normAutofit fontScale="90000"/>
          </a:bodyPr>
          <a:lstStyle/>
          <a:p>
            <a:r>
              <a:rPr lang="en-US" b="1" dirty="0"/>
              <a:t>Routing – Route Groups</a:t>
            </a:r>
          </a:p>
        </p:txBody>
      </p:sp>
      <p:sp>
        <p:nvSpPr>
          <p:cNvPr id="4" name="Content Placeholder 3"/>
          <p:cNvSpPr>
            <a:spLocks noGrp="1"/>
          </p:cNvSpPr>
          <p:nvPr>
            <p:ph sz="quarter" idx="1"/>
          </p:nvPr>
        </p:nvSpPr>
        <p:spPr>
          <a:xfrm>
            <a:off x="304800" y="990600"/>
            <a:ext cx="9296400" cy="5562600"/>
          </a:xfrm>
        </p:spPr>
        <p:txBody>
          <a:bodyPr>
            <a:normAutofit/>
          </a:bodyPr>
          <a:lstStyle/>
          <a:p>
            <a:pPr algn="just">
              <a:lnSpc>
                <a:spcPct val="150000"/>
              </a:lnSpc>
              <a:spcBef>
                <a:spcPts val="0"/>
              </a:spcBef>
              <a:spcAft>
                <a:spcPts val="1800"/>
              </a:spcAft>
            </a:pPr>
            <a:r>
              <a:rPr lang="en-US" dirty="0" err="1">
                <a:sym typeface="Wingdings" pitchFamily="2" charset="2"/>
              </a:rPr>
              <a:t>Digunakan</a:t>
            </a:r>
            <a:r>
              <a:rPr lang="en-US" dirty="0">
                <a:sym typeface="Wingdings" pitchFamily="2" charset="2"/>
              </a:rPr>
              <a:t> </a:t>
            </a:r>
            <a:r>
              <a:rPr lang="en-US" dirty="0" err="1">
                <a:sym typeface="Wingdings" pitchFamily="2" charset="2"/>
              </a:rPr>
              <a:t>untuk</a:t>
            </a:r>
            <a:r>
              <a:rPr lang="en-US" dirty="0">
                <a:sym typeface="Wingdings" pitchFamily="2" charset="2"/>
              </a:rPr>
              <a:t> </a:t>
            </a:r>
            <a:r>
              <a:rPr lang="en-US" dirty="0" err="1">
                <a:sym typeface="Wingdings" pitchFamily="2" charset="2"/>
              </a:rPr>
              <a:t>mengumpulkan</a:t>
            </a:r>
            <a:r>
              <a:rPr lang="en-US" dirty="0">
                <a:sym typeface="Wingdings" pitchFamily="2" charset="2"/>
              </a:rPr>
              <a:t> </a:t>
            </a:r>
            <a:r>
              <a:rPr lang="en-US" dirty="0" err="1">
                <a:sym typeface="Wingdings" pitchFamily="2" charset="2"/>
              </a:rPr>
              <a:t>mana</a:t>
            </a:r>
            <a:r>
              <a:rPr lang="en-US" dirty="0">
                <a:sym typeface="Wingdings" pitchFamily="2" charset="2"/>
              </a:rPr>
              <a:t> – </a:t>
            </a:r>
            <a:r>
              <a:rPr lang="en-US" dirty="0" err="1">
                <a:sym typeface="Wingdings" pitchFamily="2" charset="2"/>
              </a:rPr>
              <a:t>mana</a:t>
            </a:r>
            <a:r>
              <a:rPr lang="en-US" dirty="0">
                <a:sym typeface="Wingdings" pitchFamily="2" charset="2"/>
              </a:rPr>
              <a:t> Route yang </a:t>
            </a:r>
            <a:r>
              <a:rPr lang="en-US" dirty="0" err="1">
                <a:sym typeface="Wingdings" pitchFamily="2" charset="2"/>
              </a:rPr>
              <a:t>berkongsi</a:t>
            </a:r>
            <a:r>
              <a:rPr lang="en-US" dirty="0">
                <a:sym typeface="Wingdings" pitchFamily="2" charset="2"/>
              </a:rPr>
              <a:t> </a:t>
            </a:r>
            <a:r>
              <a:rPr lang="en-US" dirty="0" err="1">
                <a:sym typeface="Wingdings" pitchFamily="2" charset="2"/>
              </a:rPr>
              <a:t>sifat</a:t>
            </a:r>
            <a:r>
              <a:rPr lang="en-US" dirty="0">
                <a:sym typeface="Wingdings" pitchFamily="2" charset="2"/>
              </a:rPr>
              <a:t> </a:t>
            </a:r>
            <a:r>
              <a:rPr lang="en-US" dirty="0" err="1">
                <a:sym typeface="Wingdings" pitchFamily="2" charset="2"/>
              </a:rPr>
              <a:t>dan</a:t>
            </a:r>
            <a:r>
              <a:rPr lang="en-US" dirty="0">
                <a:sym typeface="Wingdings" pitchFamily="2" charset="2"/>
              </a:rPr>
              <a:t> </a:t>
            </a:r>
            <a:r>
              <a:rPr lang="en-US" dirty="0" err="1">
                <a:sym typeface="Wingdings" pitchFamily="2" charset="2"/>
              </a:rPr>
              <a:t>ciri</a:t>
            </a:r>
            <a:r>
              <a:rPr lang="en-US" dirty="0">
                <a:sym typeface="Wingdings" pitchFamily="2" charset="2"/>
              </a:rPr>
              <a:t> – </a:t>
            </a:r>
            <a:r>
              <a:rPr lang="en-US" dirty="0" err="1">
                <a:sym typeface="Wingdings" pitchFamily="2" charset="2"/>
              </a:rPr>
              <a:t>ciri</a:t>
            </a:r>
            <a:r>
              <a:rPr lang="en-US" dirty="0">
                <a:sym typeface="Wingdings" pitchFamily="2" charset="2"/>
              </a:rPr>
              <a:t> yang </a:t>
            </a:r>
            <a:r>
              <a:rPr lang="en-US" dirty="0" err="1">
                <a:sym typeface="Wingdings" pitchFamily="2" charset="2"/>
              </a:rPr>
              <a:t>sama</a:t>
            </a:r>
            <a:r>
              <a:rPr lang="en-US" dirty="0">
                <a:sym typeface="Wingdings" pitchFamily="2" charset="2"/>
              </a:rPr>
              <a:t> </a:t>
            </a:r>
            <a:r>
              <a:rPr lang="en-US" dirty="0" err="1">
                <a:sym typeface="Wingdings" pitchFamily="2" charset="2"/>
              </a:rPr>
              <a:t>seperti</a:t>
            </a:r>
            <a:r>
              <a:rPr lang="en-US" dirty="0">
                <a:sym typeface="Wingdings" pitchFamily="2" charset="2"/>
              </a:rPr>
              <a:t> </a:t>
            </a:r>
            <a:r>
              <a:rPr lang="en-US" dirty="0" err="1">
                <a:sym typeface="Wingdings" pitchFamily="2" charset="2"/>
              </a:rPr>
              <a:t>nama</a:t>
            </a:r>
            <a:r>
              <a:rPr lang="en-US" dirty="0">
                <a:sym typeface="Wingdings" pitchFamily="2" charset="2"/>
              </a:rPr>
              <a:t> </a:t>
            </a:r>
            <a:r>
              <a:rPr lang="en-US" i="1" dirty="0">
                <a:sym typeface="Wingdings" pitchFamily="2" charset="2"/>
              </a:rPr>
              <a:t>Prefix</a:t>
            </a:r>
            <a:r>
              <a:rPr lang="en-US" dirty="0">
                <a:sym typeface="Wingdings" pitchFamily="2" charset="2"/>
              </a:rPr>
              <a:t>, </a:t>
            </a:r>
            <a:r>
              <a:rPr lang="en-US" i="1" dirty="0">
                <a:sym typeface="Wingdings" pitchFamily="2" charset="2"/>
              </a:rPr>
              <a:t>Middleware, Sub-Domain</a:t>
            </a:r>
            <a:r>
              <a:rPr lang="en-US" dirty="0">
                <a:sym typeface="Wingdings" pitchFamily="2" charset="2"/>
              </a:rPr>
              <a:t> </a:t>
            </a:r>
            <a:r>
              <a:rPr lang="en-US" dirty="0" err="1">
                <a:sym typeface="Wingdings" pitchFamily="2" charset="2"/>
              </a:rPr>
              <a:t>atau</a:t>
            </a:r>
            <a:r>
              <a:rPr lang="en-US" dirty="0">
                <a:sym typeface="Wingdings" pitchFamily="2" charset="2"/>
              </a:rPr>
              <a:t> </a:t>
            </a:r>
            <a:r>
              <a:rPr lang="en-US" i="1" dirty="0">
                <a:sym typeface="Wingdings" pitchFamily="2" charset="2"/>
              </a:rPr>
              <a:t>Namespaces</a:t>
            </a:r>
            <a:r>
              <a:rPr lang="en-US" dirty="0">
                <a:sym typeface="Wingdings" pitchFamily="2" charset="2"/>
              </a:rPr>
              <a:t> </a:t>
            </a:r>
            <a:r>
              <a:rPr lang="en-US" dirty="0" err="1">
                <a:sym typeface="Wingdings" pitchFamily="2" charset="2"/>
              </a:rPr>
              <a:t>tanpa</a:t>
            </a:r>
            <a:r>
              <a:rPr lang="en-US" dirty="0">
                <a:sym typeface="Wingdings" pitchFamily="2" charset="2"/>
              </a:rPr>
              <a:t> </a:t>
            </a:r>
            <a:r>
              <a:rPr lang="en-US" dirty="0" err="1">
                <a:sym typeface="Wingdings" pitchFamily="2" charset="2"/>
              </a:rPr>
              <a:t>perlu</a:t>
            </a:r>
            <a:r>
              <a:rPr lang="en-US" dirty="0">
                <a:sym typeface="Wingdings" pitchFamily="2" charset="2"/>
              </a:rPr>
              <a:t> </a:t>
            </a:r>
            <a:r>
              <a:rPr lang="en-US" dirty="0" err="1">
                <a:sym typeface="Wingdings" pitchFamily="2" charset="2"/>
              </a:rPr>
              <a:t>menyatakan</a:t>
            </a:r>
            <a:r>
              <a:rPr lang="en-US" dirty="0">
                <a:sym typeface="Wingdings" pitchFamily="2" charset="2"/>
              </a:rPr>
              <a:t> </a:t>
            </a:r>
            <a:r>
              <a:rPr lang="en-US" dirty="0" err="1">
                <a:sym typeface="Wingdings" pitchFamily="2" charset="2"/>
              </a:rPr>
              <a:t>ia</a:t>
            </a:r>
            <a:r>
              <a:rPr lang="en-US" dirty="0">
                <a:sym typeface="Wingdings" pitchFamily="2" charset="2"/>
              </a:rPr>
              <a:t> </a:t>
            </a:r>
            <a:r>
              <a:rPr lang="en-US" dirty="0" err="1">
                <a:sym typeface="Wingdings" pitchFamily="2" charset="2"/>
              </a:rPr>
              <a:t>pada</a:t>
            </a:r>
            <a:r>
              <a:rPr lang="en-US" dirty="0">
                <a:sym typeface="Wingdings" pitchFamily="2" charset="2"/>
              </a:rPr>
              <a:t> </a:t>
            </a:r>
            <a:r>
              <a:rPr lang="en-US" dirty="0" err="1">
                <a:sym typeface="Wingdings" pitchFamily="2" charset="2"/>
              </a:rPr>
              <a:t>setiap</a:t>
            </a:r>
            <a:r>
              <a:rPr lang="en-US" dirty="0">
                <a:sym typeface="Wingdings" pitchFamily="2" charset="2"/>
              </a:rPr>
              <a:t> Route </a:t>
            </a:r>
            <a:r>
              <a:rPr lang="en-US" dirty="0" err="1">
                <a:sym typeface="Wingdings" pitchFamily="2" charset="2"/>
              </a:rPr>
              <a:t>tersebut</a:t>
            </a:r>
            <a:r>
              <a:rPr lang="en-US" dirty="0">
                <a:sym typeface="Wingdings" pitchFamily="2" charset="2"/>
              </a:rPr>
              <a:t>. Contoh Route </a:t>
            </a:r>
            <a:r>
              <a:rPr lang="en-US" dirty="0" err="1">
                <a:sym typeface="Wingdings" pitchFamily="2" charset="2"/>
              </a:rPr>
              <a:t>berkongsi</a:t>
            </a:r>
            <a:r>
              <a:rPr lang="en-US" dirty="0">
                <a:sym typeface="Wingdings" pitchFamily="2" charset="2"/>
              </a:rPr>
              <a:t> </a:t>
            </a:r>
            <a:r>
              <a:rPr lang="en-US" i="1" dirty="0">
                <a:sym typeface="Wingdings" pitchFamily="2" charset="2"/>
              </a:rPr>
              <a:t>Middleware</a:t>
            </a:r>
            <a:r>
              <a:rPr lang="en-US" dirty="0">
                <a:sym typeface="Wingdings" pitchFamily="2" charset="2"/>
              </a:rPr>
              <a:t> </a:t>
            </a:r>
            <a:r>
              <a:rPr lang="en-US" dirty="0" err="1">
                <a:sym typeface="Wingdings" pitchFamily="2" charset="2"/>
              </a:rPr>
              <a:t>sama</a:t>
            </a:r>
            <a:r>
              <a:rPr lang="en-US" dirty="0">
                <a:sym typeface="Wingdings" pitchFamily="2" charset="2"/>
              </a:rPr>
              <a:t>:</a:t>
            </a:r>
          </a:p>
        </p:txBody>
      </p:sp>
      <p:pic>
        <p:nvPicPr>
          <p:cNvPr id="7171" name="Picture 3" descr="C:\Users\Amirol\Desktop\2018-07-11_15-59-5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843" y="3581400"/>
            <a:ext cx="6818313"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00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15962"/>
          </a:xfrm>
        </p:spPr>
        <p:txBody>
          <a:bodyPr>
            <a:normAutofit fontScale="90000"/>
          </a:bodyPr>
          <a:lstStyle/>
          <a:p>
            <a:r>
              <a:rPr lang="en-US" b="1" dirty="0"/>
              <a:t>Routing – Route Groups</a:t>
            </a:r>
          </a:p>
        </p:txBody>
      </p:sp>
      <p:sp>
        <p:nvSpPr>
          <p:cNvPr id="4" name="Content Placeholder 3"/>
          <p:cNvSpPr>
            <a:spLocks noGrp="1"/>
          </p:cNvSpPr>
          <p:nvPr>
            <p:ph sz="quarter" idx="1"/>
          </p:nvPr>
        </p:nvSpPr>
        <p:spPr>
          <a:xfrm>
            <a:off x="304800" y="990600"/>
            <a:ext cx="9296400" cy="5562600"/>
          </a:xfrm>
        </p:spPr>
        <p:txBody>
          <a:bodyPr>
            <a:normAutofit/>
          </a:bodyPr>
          <a:lstStyle/>
          <a:p>
            <a:pPr algn="just">
              <a:lnSpc>
                <a:spcPct val="150000"/>
              </a:lnSpc>
              <a:spcBef>
                <a:spcPts val="0"/>
              </a:spcBef>
              <a:spcAft>
                <a:spcPts val="1800"/>
              </a:spcAft>
            </a:pPr>
            <a:r>
              <a:rPr lang="en-US" dirty="0">
                <a:sym typeface="Wingdings" pitchFamily="2" charset="2"/>
              </a:rPr>
              <a:t>Contoh Route </a:t>
            </a:r>
            <a:r>
              <a:rPr lang="en-US" dirty="0" err="1">
                <a:sym typeface="Wingdings" pitchFamily="2" charset="2"/>
              </a:rPr>
              <a:t>berkongsi</a:t>
            </a:r>
            <a:r>
              <a:rPr lang="en-US" dirty="0">
                <a:sym typeface="Wingdings" pitchFamily="2" charset="2"/>
              </a:rPr>
              <a:t> </a:t>
            </a:r>
            <a:r>
              <a:rPr lang="en-US" i="1" dirty="0">
                <a:sym typeface="Wingdings" pitchFamily="2" charset="2"/>
              </a:rPr>
              <a:t>Prefix</a:t>
            </a:r>
            <a:r>
              <a:rPr lang="en-US" dirty="0">
                <a:sym typeface="Wingdings" pitchFamily="2" charset="2"/>
              </a:rPr>
              <a:t> yang </a:t>
            </a:r>
            <a:r>
              <a:rPr lang="en-US" dirty="0" err="1">
                <a:sym typeface="Wingdings" pitchFamily="2" charset="2"/>
              </a:rPr>
              <a:t>sama</a:t>
            </a:r>
            <a:r>
              <a:rPr lang="en-US" dirty="0">
                <a:sym typeface="Wingdings" pitchFamily="2" charset="2"/>
              </a:rPr>
              <a:t>:</a:t>
            </a:r>
          </a:p>
        </p:txBody>
      </p:sp>
      <p:pic>
        <p:nvPicPr>
          <p:cNvPr id="8194" name="Picture 2" descr="C:\Users\Amirol\Desktop\prefi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969" y="1773384"/>
            <a:ext cx="6940062"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44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15962"/>
          </a:xfrm>
        </p:spPr>
        <p:txBody>
          <a:bodyPr>
            <a:normAutofit fontScale="90000"/>
          </a:bodyPr>
          <a:lstStyle/>
          <a:p>
            <a:r>
              <a:rPr lang="en-US" b="1" dirty="0"/>
              <a:t>Routing – Route Groups</a:t>
            </a:r>
          </a:p>
        </p:txBody>
      </p:sp>
      <p:sp>
        <p:nvSpPr>
          <p:cNvPr id="4" name="Content Placeholder 3"/>
          <p:cNvSpPr>
            <a:spLocks noGrp="1"/>
          </p:cNvSpPr>
          <p:nvPr>
            <p:ph sz="quarter" idx="1"/>
          </p:nvPr>
        </p:nvSpPr>
        <p:spPr>
          <a:xfrm>
            <a:off x="304800" y="990600"/>
            <a:ext cx="9296400" cy="5562600"/>
          </a:xfrm>
        </p:spPr>
        <p:txBody>
          <a:bodyPr>
            <a:normAutofit/>
          </a:bodyPr>
          <a:lstStyle/>
          <a:p>
            <a:pPr algn="just">
              <a:lnSpc>
                <a:spcPct val="150000"/>
              </a:lnSpc>
              <a:spcBef>
                <a:spcPts val="0"/>
              </a:spcBef>
              <a:spcAft>
                <a:spcPts val="1800"/>
              </a:spcAft>
            </a:pPr>
            <a:r>
              <a:rPr lang="en-US" dirty="0">
                <a:sym typeface="Wingdings" pitchFamily="2" charset="2"/>
              </a:rPr>
              <a:t>Untuk </a:t>
            </a:r>
            <a:r>
              <a:rPr lang="en-US" dirty="0" err="1">
                <a:sym typeface="Wingdings" pitchFamily="2" charset="2"/>
              </a:rPr>
              <a:t>menggunakan</a:t>
            </a:r>
            <a:r>
              <a:rPr lang="en-US" dirty="0">
                <a:sym typeface="Wingdings" pitchFamily="2" charset="2"/>
              </a:rPr>
              <a:t> Route Groups, </a:t>
            </a:r>
            <a:r>
              <a:rPr lang="en-US" dirty="0" err="1">
                <a:sym typeface="Wingdings" pitchFamily="2" charset="2"/>
              </a:rPr>
              <a:t>gunakan</a:t>
            </a:r>
            <a:r>
              <a:rPr lang="en-US" dirty="0">
                <a:sym typeface="Wingdings" pitchFamily="2" charset="2"/>
              </a:rPr>
              <a:t> </a:t>
            </a:r>
            <a:r>
              <a:rPr lang="en-US" dirty="0" err="1">
                <a:sym typeface="Wingdings" pitchFamily="2" charset="2"/>
              </a:rPr>
              <a:t>arahan</a:t>
            </a:r>
            <a:r>
              <a:rPr lang="en-US" dirty="0">
                <a:sym typeface="Wingdings" pitchFamily="2" charset="2"/>
              </a:rPr>
              <a:t> </a:t>
            </a:r>
            <a:r>
              <a:rPr lang="en-US" dirty="0" err="1">
                <a:sym typeface="Wingdings" pitchFamily="2" charset="2"/>
              </a:rPr>
              <a:t>kod</a:t>
            </a:r>
            <a:r>
              <a:rPr lang="en-US" dirty="0">
                <a:sym typeface="Wingdings" pitchFamily="2" charset="2"/>
              </a:rPr>
              <a:t> </a:t>
            </a:r>
            <a:r>
              <a:rPr lang="en-US" dirty="0" err="1">
                <a:sym typeface="Wingdings" pitchFamily="2" charset="2"/>
              </a:rPr>
              <a:t>berikut</a:t>
            </a:r>
            <a:r>
              <a:rPr lang="en-US" dirty="0">
                <a:sym typeface="Wingdings" pitchFamily="2" charset="2"/>
              </a:rPr>
              <a:t>:</a:t>
            </a:r>
          </a:p>
          <a:p>
            <a:pPr algn="just">
              <a:lnSpc>
                <a:spcPct val="150000"/>
              </a:lnSpc>
              <a:spcBef>
                <a:spcPts val="0"/>
              </a:spcBef>
              <a:spcAft>
                <a:spcPts val="1800"/>
              </a:spcAft>
            </a:pPr>
            <a:endParaRPr lang="en-US" dirty="0">
              <a:sym typeface="Wingdings" pitchFamily="2" charset="2"/>
            </a:endParaRPr>
          </a:p>
          <a:p>
            <a:pPr algn="just">
              <a:lnSpc>
                <a:spcPct val="150000"/>
              </a:lnSpc>
              <a:spcBef>
                <a:spcPts val="0"/>
              </a:spcBef>
              <a:spcAft>
                <a:spcPts val="1800"/>
              </a:spcAft>
            </a:pPr>
            <a:endParaRPr lang="en-US" dirty="0">
              <a:sym typeface="Wingdings" pitchFamily="2" charset="2"/>
            </a:endParaRPr>
          </a:p>
          <a:p>
            <a:pPr algn="just">
              <a:lnSpc>
                <a:spcPct val="150000"/>
              </a:lnSpc>
              <a:spcBef>
                <a:spcPts val="0"/>
              </a:spcBef>
              <a:spcAft>
                <a:spcPts val="1800"/>
              </a:spcAft>
            </a:pPr>
            <a:endParaRPr lang="en-US" dirty="0">
              <a:sym typeface="Wingdings" pitchFamily="2" charset="2"/>
            </a:endParaRPr>
          </a:p>
          <a:p>
            <a:pPr algn="just">
              <a:lnSpc>
                <a:spcPct val="150000"/>
              </a:lnSpc>
              <a:spcBef>
                <a:spcPts val="0"/>
              </a:spcBef>
              <a:spcAft>
                <a:spcPts val="1800"/>
              </a:spcAft>
            </a:pPr>
            <a:endParaRPr lang="en-US" dirty="0">
              <a:sym typeface="Wingdings" pitchFamily="2" charset="2"/>
            </a:endParaRPr>
          </a:p>
          <a:p>
            <a:pPr algn="just">
              <a:lnSpc>
                <a:spcPct val="150000"/>
              </a:lnSpc>
              <a:spcBef>
                <a:spcPts val="0"/>
              </a:spcBef>
              <a:spcAft>
                <a:spcPts val="1800"/>
              </a:spcAft>
            </a:pPr>
            <a:r>
              <a:rPr lang="en-US" dirty="0" err="1">
                <a:sym typeface="Wingdings" pitchFamily="2" charset="2"/>
              </a:rPr>
              <a:t>Alternatif</a:t>
            </a:r>
            <a:r>
              <a:rPr lang="en-US" dirty="0">
                <a:sym typeface="Wingdings" pitchFamily="2" charset="2"/>
              </a:rPr>
              <a:t> lain </a:t>
            </a:r>
            <a:r>
              <a:rPr lang="en-US" dirty="0" err="1">
                <a:sym typeface="Wingdings" pitchFamily="2" charset="2"/>
              </a:rPr>
              <a:t>untuk</a:t>
            </a:r>
            <a:r>
              <a:rPr lang="en-US" dirty="0">
                <a:sym typeface="Wingdings" pitchFamily="2" charset="2"/>
              </a:rPr>
              <a:t> </a:t>
            </a:r>
            <a:r>
              <a:rPr lang="en-US" dirty="0" err="1">
                <a:sym typeface="Wingdings" pitchFamily="2" charset="2"/>
              </a:rPr>
              <a:t>penyediaan</a:t>
            </a:r>
            <a:r>
              <a:rPr lang="en-US" dirty="0">
                <a:sym typeface="Wingdings" pitchFamily="2" charset="2"/>
              </a:rPr>
              <a:t> Route Groups </a:t>
            </a:r>
            <a:r>
              <a:rPr lang="en-US" dirty="0" err="1">
                <a:sym typeface="Wingdings" pitchFamily="2" charset="2"/>
              </a:rPr>
              <a:t>adalah</a:t>
            </a:r>
            <a:r>
              <a:rPr lang="en-US" dirty="0">
                <a:sym typeface="Wingdings" pitchFamily="2" charset="2"/>
              </a:rPr>
              <a:t> </a:t>
            </a:r>
            <a:r>
              <a:rPr lang="en-US" dirty="0" err="1">
                <a:sym typeface="Wingdings" pitchFamily="2" charset="2"/>
              </a:rPr>
              <a:t>seperti</a:t>
            </a:r>
            <a:r>
              <a:rPr lang="en-US" dirty="0">
                <a:sym typeface="Wingdings" pitchFamily="2" charset="2"/>
              </a:rPr>
              <a:t> </a:t>
            </a:r>
            <a:r>
              <a:rPr lang="en-US" dirty="0" err="1">
                <a:sym typeface="Wingdings" pitchFamily="2" charset="2"/>
              </a:rPr>
              <a:t>berikut</a:t>
            </a:r>
            <a:r>
              <a:rPr lang="en-US" dirty="0">
                <a:sym typeface="Wingdings" pitchFamily="2" charset="2"/>
              </a:rPr>
              <a:t>:</a:t>
            </a:r>
          </a:p>
          <a:p>
            <a:pPr algn="just">
              <a:lnSpc>
                <a:spcPct val="150000"/>
              </a:lnSpc>
              <a:spcBef>
                <a:spcPts val="0"/>
              </a:spcBef>
              <a:spcAft>
                <a:spcPts val="1800"/>
              </a:spcAft>
            </a:pPr>
            <a:endParaRPr lang="en-US" dirty="0">
              <a:sym typeface="Wingdings" pitchFamily="2" charset="2"/>
            </a:endParaRPr>
          </a:p>
          <a:p>
            <a:pPr algn="just">
              <a:lnSpc>
                <a:spcPct val="150000"/>
              </a:lnSpc>
              <a:spcBef>
                <a:spcPts val="0"/>
              </a:spcBef>
              <a:spcAft>
                <a:spcPts val="1800"/>
              </a:spcAft>
            </a:pPr>
            <a:endParaRPr lang="en-US" dirty="0">
              <a:sym typeface="Wingdings" pitchFamily="2" charset="2"/>
            </a:endParaRPr>
          </a:p>
        </p:txBody>
      </p:sp>
      <p:sp>
        <p:nvSpPr>
          <p:cNvPr id="5" name="Rectangle 4"/>
          <p:cNvSpPr/>
          <p:nvPr/>
        </p:nvSpPr>
        <p:spPr>
          <a:xfrm>
            <a:off x="532606" y="1851819"/>
            <a:ext cx="88392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a:solidFill>
                  <a:schemeClr val="tx1"/>
                </a:solidFill>
                <a:latin typeface="Bell MT" pitchFamily="18" charset="0"/>
              </a:rPr>
              <a:t>Route::group(</a:t>
            </a:r>
            <a:r>
              <a:rPr lang="en-US" sz="2000" b="1" spc="100" dirty="0">
                <a:solidFill>
                  <a:schemeClr val="accent1"/>
                </a:solidFill>
                <a:latin typeface="Bell MT" pitchFamily="18" charset="0"/>
              </a:rPr>
              <a:t>$array</a:t>
            </a:r>
            <a:r>
              <a:rPr lang="en-US" sz="2000" b="1" spc="100" dirty="0">
                <a:solidFill>
                  <a:schemeClr val="tx1"/>
                </a:solidFill>
                <a:latin typeface="Bell MT" pitchFamily="18" charset="0"/>
              </a:rPr>
              <a:t>);</a:t>
            </a:r>
            <a:endParaRPr lang="en-US" sz="2000" b="1" spc="100" dirty="0">
              <a:solidFill>
                <a:schemeClr val="accent1"/>
              </a:solidFill>
              <a:latin typeface="Bell MT" pitchFamily="18" charset="0"/>
            </a:endParaRPr>
          </a:p>
        </p:txBody>
      </p:sp>
      <p:pic>
        <p:nvPicPr>
          <p:cNvPr id="9219" name="Picture 3" descr="C:\Users\Amirol\Desktop\rou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63" y="2743200"/>
            <a:ext cx="9304337"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36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ircle(in)">
                                      <p:cBhvr>
                                        <p:cTn id="14" dur="2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1000"/>
                                        <p:tgtEl>
                                          <p:spTgt spid="4">
                                            <p:txEl>
                                              <p:pRg st="5" end="5"/>
                                            </p:txEl>
                                          </p:spTgt>
                                        </p:tgtEl>
                                      </p:cBhvr>
                                    </p:animEffect>
                                    <p:anim calcmode="lin" valueType="num">
                                      <p:cBhvr>
                                        <p:cTn id="24"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5"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1143000"/>
          </a:xfrm>
        </p:spPr>
        <p:txBody>
          <a:bodyPr/>
          <a:lstStyle/>
          <a:p>
            <a:r>
              <a:rPr lang="en-US" b="1" dirty="0" err="1"/>
              <a:t>Kelebihan</a:t>
            </a:r>
            <a:r>
              <a:rPr lang="en-US" b="1" dirty="0"/>
              <a:t> PHP Framework?</a:t>
            </a:r>
          </a:p>
        </p:txBody>
      </p:sp>
      <p:sp>
        <p:nvSpPr>
          <p:cNvPr id="4" name="Content Placeholder 3"/>
          <p:cNvSpPr>
            <a:spLocks noGrp="1"/>
          </p:cNvSpPr>
          <p:nvPr>
            <p:ph sz="quarter" idx="1"/>
          </p:nvPr>
        </p:nvSpPr>
        <p:spPr>
          <a:xfrm>
            <a:off x="304800" y="1447800"/>
            <a:ext cx="9296400" cy="5105400"/>
          </a:xfrm>
        </p:spPr>
        <p:txBody>
          <a:bodyPr>
            <a:normAutofit fontScale="77500" lnSpcReduction="20000"/>
          </a:bodyPr>
          <a:lstStyle/>
          <a:p>
            <a:pPr algn="just">
              <a:lnSpc>
                <a:spcPct val="170000"/>
              </a:lnSpc>
              <a:spcBef>
                <a:spcPts val="0"/>
              </a:spcBef>
              <a:spcAft>
                <a:spcPts val="1800"/>
              </a:spcAft>
            </a:pPr>
            <a:r>
              <a:rPr lang="en-US" dirty="0" err="1"/>
              <a:t>Sistem</a:t>
            </a:r>
            <a:r>
              <a:rPr lang="en-US" dirty="0"/>
              <a:t> </a:t>
            </a:r>
            <a:r>
              <a:rPr lang="en-US" dirty="0" err="1"/>
              <a:t>dapat</a:t>
            </a:r>
            <a:r>
              <a:rPr lang="en-US" dirty="0"/>
              <a:t> </a:t>
            </a:r>
            <a:r>
              <a:rPr lang="en-US" dirty="0" err="1"/>
              <a:t>dibangunkan</a:t>
            </a:r>
            <a:r>
              <a:rPr lang="en-US" dirty="0"/>
              <a:t> </a:t>
            </a:r>
            <a:r>
              <a:rPr lang="en-US" dirty="0" err="1"/>
              <a:t>dengan</a:t>
            </a:r>
            <a:r>
              <a:rPr lang="en-US" dirty="0"/>
              <a:t> </a:t>
            </a:r>
            <a:r>
              <a:rPr lang="en-US" b="1" i="1" dirty="0" err="1"/>
              <a:t>lebih</a:t>
            </a:r>
            <a:r>
              <a:rPr lang="en-US" b="1" i="1" dirty="0"/>
              <a:t> </a:t>
            </a:r>
            <a:r>
              <a:rPr lang="en-US" b="1" i="1" dirty="0" err="1"/>
              <a:t>pantas</a:t>
            </a:r>
            <a:r>
              <a:rPr lang="en-US" b="1" i="1" dirty="0"/>
              <a:t> </a:t>
            </a:r>
            <a:r>
              <a:rPr lang="en-US" dirty="0"/>
              <a:t>kerana </a:t>
            </a:r>
            <a:r>
              <a:rPr lang="en-US" dirty="0" err="1"/>
              <a:t>tugas</a:t>
            </a:r>
            <a:r>
              <a:rPr lang="en-US" dirty="0"/>
              <a:t> </a:t>
            </a:r>
            <a:r>
              <a:rPr lang="en-US" dirty="0" err="1"/>
              <a:t>remeh</a:t>
            </a:r>
            <a:r>
              <a:rPr lang="en-US" dirty="0"/>
              <a:t> </a:t>
            </a:r>
            <a:r>
              <a:rPr lang="en-US" dirty="0" err="1"/>
              <a:t>temeh</a:t>
            </a:r>
            <a:r>
              <a:rPr lang="en-US" dirty="0"/>
              <a:t> </a:t>
            </a:r>
            <a:r>
              <a:rPr lang="en-US" dirty="0" err="1"/>
              <a:t>menghasilkan</a:t>
            </a:r>
            <a:r>
              <a:rPr lang="en-US" dirty="0"/>
              <a:t> </a:t>
            </a:r>
            <a:r>
              <a:rPr lang="en-US" dirty="0" err="1"/>
              <a:t>fungsi</a:t>
            </a:r>
            <a:r>
              <a:rPr lang="en-US" dirty="0"/>
              <a:t> </a:t>
            </a:r>
            <a:r>
              <a:rPr lang="en-US" dirty="0" err="1"/>
              <a:t>biasa</a:t>
            </a:r>
            <a:r>
              <a:rPr lang="en-US" dirty="0"/>
              <a:t> </a:t>
            </a:r>
            <a:r>
              <a:rPr lang="en-US" dirty="0" err="1"/>
              <a:t>tertentu</a:t>
            </a:r>
            <a:r>
              <a:rPr lang="en-US" dirty="0"/>
              <a:t> (</a:t>
            </a:r>
            <a:r>
              <a:rPr lang="en-US" dirty="0" err="1"/>
              <a:t>seperti</a:t>
            </a:r>
            <a:r>
              <a:rPr lang="en-US" dirty="0"/>
              <a:t> authentication) </a:t>
            </a:r>
            <a:r>
              <a:rPr lang="en-US" dirty="0" err="1"/>
              <a:t>telahpun</a:t>
            </a:r>
            <a:r>
              <a:rPr lang="en-US" dirty="0"/>
              <a:t> </a:t>
            </a:r>
            <a:r>
              <a:rPr lang="en-US" dirty="0" err="1"/>
              <a:t>tersedia</a:t>
            </a:r>
            <a:r>
              <a:rPr lang="en-US" dirty="0"/>
              <a:t> di </a:t>
            </a:r>
            <a:r>
              <a:rPr lang="en-US" dirty="0" err="1"/>
              <a:t>dalam</a:t>
            </a:r>
            <a:r>
              <a:rPr lang="en-US" dirty="0"/>
              <a:t> PHP Framework. Developer </a:t>
            </a:r>
            <a:r>
              <a:rPr lang="en-US" dirty="0" err="1"/>
              <a:t>hanya</a:t>
            </a:r>
            <a:r>
              <a:rPr lang="en-US" dirty="0"/>
              <a:t> </a:t>
            </a:r>
            <a:r>
              <a:rPr lang="en-US" dirty="0" err="1"/>
              <a:t>perlu</a:t>
            </a:r>
            <a:r>
              <a:rPr lang="en-US" dirty="0"/>
              <a:t> “</a:t>
            </a:r>
            <a:r>
              <a:rPr lang="en-US" dirty="0" err="1"/>
              <a:t>panggil</a:t>
            </a:r>
            <a:r>
              <a:rPr lang="en-US" dirty="0"/>
              <a:t>” </a:t>
            </a:r>
            <a:r>
              <a:rPr lang="en-US" dirty="0" err="1"/>
              <a:t>sahaja</a:t>
            </a:r>
            <a:r>
              <a:rPr lang="en-US" dirty="0"/>
              <a:t> </a:t>
            </a:r>
            <a:r>
              <a:rPr lang="en-US" dirty="0" err="1"/>
              <a:t>kod</a:t>
            </a:r>
            <a:r>
              <a:rPr lang="en-US" dirty="0"/>
              <a:t> yang </a:t>
            </a:r>
            <a:r>
              <a:rPr lang="en-US" dirty="0" err="1"/>
              <a:t>berkaitan</a:t>
            </a:r>
            <a:r>
              <a:rPr lang="en-US" dirty="0"/>
              <a:t> dan </a:t>
            </a:r>
            <a:r>
              <a:rPr lang="en-US" dirty="0" err="1"/>
              <a:t>lakukan</a:t>
            </a:r>
            <a:r>
              <a:rPr lang="en-US" dirty="0"/>
              <a:t> </a:t>
            </a:r>
            <a:r>
              <a:rPr lang="en-US" dirty="0" err="1"/>
              <a:t>sedikit</a:t>
            </a:r>
            <a:r>
              <a:rPr lang="en-US" dirty="0"/>
              <a:t> </a:t>
            </a:r>
            <a:r>
              <a:rPr lang="en-US" dirty="0" err="1"/>
              <a:t>tetapan</a:t>
            </a:r>
            <a:r>
              <a:rPr lang="en-US" dirty="0"/>
              <a:t> </a:t>
            </a:r>
            <a:r>
              <a:rPr lang="en-US" dirty="0" err="1"/>
              <a:t>untuk</a:t>
            </a:r>
            <a:r>
              <a:rPr lang="en-US" dirty="0"/>
              <a:t> </a:t>
            </a:r>
            <a:r>
              <a:rPr lang="en-US" dirty="0" err="1"/>
              <a:t>membolehkan</a:t>
            </a:r>
            <a:r>
              <a:rPr lang="en-US" dirty="0"/>
              <a:t> </a:t>
            </a:r>
            <a:r>
              <a:rPr lang="en-US" dirty="0" err="1"/>
              <a:t>ia</a:t>
            </a:r>
            <a:r>
              <a:rPr lang="en-US" dirty="0"/>
              <a:t> </a:t>
            </a:r>
            <a:r>
              <a:rPr lang="en-US" dirty="0" err="1"/>
              <a:t>berfungsi</a:t>
            </a:r>
            <a:r>
              <a:rPr lang="en-US" dirty="0"/>
              <a:t>.</a:t>
            </a:r>
          </a:p>
          <a:p>
            <a:pPr algn="just">
              <a:lnSpc>
                <a:spcPct val="170000"/>
              </a:lnSpc>
              <a:spcBef>
                <a:spcPts val="0"/>
              </a:spcBef>
              <a:spcAft>
                <a:spcPts val="1800"/>
              </a:spcAft>
            </a:pPr>
            <a:r>
              <a:rPr lang="en-US" dirty="0" err="1"/>
              <a:t>Sistem</a:t>
            </a:r>
            <a:r>
              <a:rPr lang="en-US" dirty="0"/>
              <a:t> </a:t>
            </a:r>
            <a:r>
              <a:rPr lang="en-US" dirty="0" err="1"/>
              <a:t>dapat</a:t>
            </a:r>
            <a:r>
              <a:rPr lang="en-US" dirty="0"/>
              <a:t> </a:t>
            </a:r>
            <a:r>
              <a:rPr lang="en-US" dirty="0" err="1"/>
              <a:t>dibangunkan</a:t>
            </a:r>
            <a:r>
              <a:rPr lang="en-US" dirty="0"/>
              <a:t> </a:t>
            </a:r>
            <a:r>
              <a:rPr lang="en-US" dirty="0" err="1"/>
              <a:t>dengan</a:t>
            </a:r>
            <a:r>
              <a:rPr lang="en-US" dirty="0"/>
              <a:t> </a:t>
            </a:r>
            <a:r>
              <a:rPr lang="en-US" b="1" i="1" dirty="0" err="1"/>
              <a:t>lebih</a:t>
            </a:r>
            <a:r>
              <a:rPr lang="en-US" b="1" i="1" dirty="0"/>
              <a:t> </a:t>
            </a:r>
            <a:r>
              <a:rPr lang="en-US" b="1" i="1" dirty="0" err="1"/>
              <a:t>berkualiti</a:t>
            </a:r>
            <a:r>
              <a:rPr lang="en-US" b="1" dirty="0"/>
              <a:t> </a:t>
            </a:r>
            <a:r>
              <a:rPr lang="en-US" dirty="0"/>
              <a:t>kerana developer </a:t>
            </a:r>
            <a:r>
              <a:rPr lang="en-US" dirty="0" err="1"/>
              <a:t>perlu</a:t>
            </a:r>
            <a:r>
              <a:rPr lang="en-US" dirty="0"/>
              <a:t> </a:t>
            </a:r>
            <a:r>
              <a:rPr lang="en-US" dirty="0" err="1"/>
              <a:t>mengikut</a:t>
            </a:r>
            <a:r>
              <a:rPr lang="en-US" dirty="0"/>
              <a:t> “</a:t>
            </a:r>
            <a:r>
              <a:rPr lang="en-US" b="1" i="1" dirty="0"/>
              <a:t>standard coding style</a:t>
            </a:r>
            <a:r>
              <a:rPr lang="en-US" dirty="0"/>
              <a:t>” dan </a:t>
            </a:r>
            <a:r>
              <a:rPr lang="en-US" dirty="0" err="1"/>
              <a:t>tatakerja</a:t>
            </a:r>
            <a:r>
              <a:rPr lang="en-US" dirty="0"/>
              <a:t> </a:t>
            </a:r>
            <a:r>
              <a:rPr lang="en-US" dirty="0" err="1"/>
              <a:t>konsep</a:t>
            </a:r>
            <a:r>
              <a:rPr lang="en-US" dirty="0"/>
              <a:t> </a:t>
            </a:r>
            <a:r>
              <a:rPr lang="en-US" dirty="0" err="1"/>
              <a:t>pembinaan</a:t>
            </a:r>
            <a:r>
              <a:rPr lang="en-US" dirty="0"/>
              <a:t> yang </a:t>
            </a:r>
            <a:r>
              <a:rPr lang="en-US" dirty="0" err="1"/>
              <a:t>ditetapkan</a:t>
            </a:r>
            <a:r>
              <a:rPr lang="en-US" dirty="0"/>
              <a:t> oleh PHP Framework yang </a:t>
            </a:r>
            <a:r>
              <a:rPr lang="en-US" dirty="0" err="1"/>
              <a:t>digunakan</a:t>
            </a:r>
            <a:r>
              <a:rPr lang="en-US" dirty="0"/>
              <a:t>.</a:t>
            </a:r>
          </a:p>
          <a:p>
            <a:pPr algn="just">
              <a:lnSpc>
                <a:spcPct val="170000"/>
              </a:lnSpc>
              <a:spcBef>
                <a:spcPts val="0"/>
              </a:spcBef>
              <a:spcAft>
                <a:spcPts val="1800"/>
              </a:spcAft>
            </a:pPr>
            <a:r>
              <a:rPr lang="en-US" dirty="0"/>
              <a:t>Proses “</a:t>
            </a:r>
            <a:r>
              <a:rPr lang="en-US" b="1" i="1" dirty="0" err="1"/>
              <a:t>pertukaran</a:t>
            </a:r>
            <a:r>
              <a:rPr lang="en-US" b="1" i="1" dirty="0"/>
              <a:t> developer</a:t>
            </a:r>
            <a:r>
              <a:rPr lang="en-US" dirty="0"/>
              <a:t>” </a:t>
            </a:r>
            <a:r>
              <a:rPr lang="en-US" dirty="0" err="1"/>
              <a:t>menjadi</a:t>
            </a:r>
            <a:r>
              <a:rPr lang="en-US" dirty="0"/>
              <a:t> </a:t>
            </a:r>
            <a:r>
              <a:rPr lang="en-US" dirty="0" err="1"/>
              <a:t>lebih</a:t>
            </a:r>
            <a:r>
              <a:rPr lang="en-US" dirty="0"/>
              <a:t> </a:t>
            </a:r>
            <a:r>
              <a:rPr lang="en-US" dirty="0" err="1"/>
              <a:t>mudah</a:t>
            </a:r>
            <a:r>
              <a:rPr lang="en-US" dirty="0"/>
              <a:t> </a:t>
            </a:r>
            <a:r>
              <a:rPr lang="en-US" dirty="0" err="1"/>
              <a:t>untuk</a:t>
            </a:r>
            <a:r>
              <a:rPr lang="en-US" dirty="0"/>
              <a:t> </a:t>
            </a:r>
            <a:r>
              <a:rPr lang="en-US" dirty="0" err="1"/>
              <a:t>meneruskan</a:t>
            </a:r>
            <a:r>
              <a:rPr lang="en-US" dirty="0"/>
              <a:t> </a:t>
            </a:r>
            <a:r>
              <a:rPr lang="en-US" dirty="0" err="1"/>
              <a:t>pembangunan</a:t>
            </a:r>
            <a:r>
              <a:rPr lang="en-US" dirty="0"/>
              <a:t>, </a:t>
            </a:r>
            <a:r>
              <a:rPr lang="en-US" dirty="0" err="1"/>
              <a:t>kemaskini</a:t>
            </a:r>
            <a:r>
              <a:rPr lang="en-US" dirty="0"/>
              <a:t> </a:t>
            </a:r>
            <a:r>
              <a:rPr lang="en-US" dirty="0" err="1"/>
              <a:t>dan</a:t>
            </a:r>
            <a:r>
              <a:rPr lang="en-US" dirty="0"/>
              <a:t> </a:t>
            </a:r>
            <a:r>
              <a:rPr lang="en-US" dirty="0" err="1"/>
              <a:t>tambah</a:t>
            </a:r>
            <a:r>
              <a:rPr lang="en-US" dirty="0"/>
              <a:t> </a:t>
            </a:r>
            <a:r>
              <a:rPr lang="en-US" dirty="0" err="1"/>
              <a:t>baik</a:t>
            </a:r>
            <a:r>
              <a:rPr lang="en-US" dirty="0"/>
              <a:t> </a:t>
            </a:r>
            <a:r>
              <a:rPr lang="en-US" dirty="0" err="1"/>
              <a:t>sistem</a:t>
            </a:r>
            <a:r>
              <a:rPr lang="en-US" dirty="0"/>
              <a:t> </a:t>
            </a:r>
            <a:r>
              <a:rPr lang="en-US" dirty="0" err="1"/>
              <a:t>kerana</a:t>
            </a:r>
            <a:r>
              <a:rPr lang="en-US" dirty="0"/>
              <a:t> </a:t>
            </a:r>
            <a:r>
              <a:rPr lang="en-US" dirty="0" err="1"/>
              <a:t>setiap</a:t>
            </a:r>
            <a:r>
              <a:rPr lang="en-US" dirty="0"/>
              <a:t> developer </a:t>
            </a:r>
            <a:r>
              <a:rPr lang="en-US" dirty="0" err="1"/>
              <a:t>baru</a:t>
            </a:r>
            <a:r>
              <a:rPr lang="en-US" dirty="0"/>
              <a:t> </a:t>
            </a:r>
            <a:r>
              <a:rPr lang="en-US" dirty="0" err="1"/>
              <a:t>hanya</a:t>
            </a:r>
            <a:r>
              <a:rPr lang="en-US" dirty="0"/>
              <a:t> </a:t>
            </a:r>
            <a:r>
              <a:rPr lang="en-US" dirty="0" err="1"/>
              <a:t>perlu</a:t>
            </a:r>
            <a:r>
              <a:rPr lang="en-US" dirty="0"/>
              <a:t> </a:t>
            </a:r>
            <a:r>
              <a:rPr lang="en-US" dirty="0" err="1"/>
              <a:t>faham</a:t>
            </a:r>
            <a:r>
              <a:rPr lang="en-US" dirty="0"/>
              <a:t> </a:t>
            </a:r>
            <a:r>
              <a:rPr lang="en-US" dirty="0" err="1"/>
              <a:t>dan</a:t>
            </a:r>
            <a:r>
              <a:rPr lang="en-US" dirty="0"/>
              <a:t> </a:t>
            </a:r>
            <a:r>
              <a:rPr lang="en-US" dirty="0" err="1"/>
              <a:t>mahir</a:t>
            </a:r>
            <a:r>
              <a:rPr lang="en-US" dirty="0"/>
              <a:t> </a:t>
            </a:r>
            <a:r>
              <a:rPr lang="en-US" dirty="0" err="1"/>
              <a:t>menggunakan</a:t>
            </a:r>
            <a:r>
              <a:rPr lang="en-US" dirty="0"/>
              <a:t> PHP Framework yang </a:t>
            </a:r>
            <a:r>
              <a:rPr lang="en-US" dirty="0" err="1"/>
              <a:t>digunakan</a:t>
            </a:r>
            <a:r>
              <a:rPr lang="en-US" dirty="0"/>
              <a:t>.</a:t>
            </a:r>
          </a:p>
        </p:txBody>
      </p:sp>
    </p:spTree>
    <p:extLst>
      <p:ext uri="{BB962C8B-B14F-4D97-AF65-F5344CB8AC3E}">
        <p14:creationId xmlns:p14="http://schemas.microsoft.com/office/powerpoint/2010/main" val="46207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C:\Users\Amirol\Desktop\2018-07-11_16-24-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667" y="172424"/>
            <a:ext cx="8650666" cy="6513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09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 calcmode="lin" valueType="num">
                                      <p:cBhvr additive="base">
                                        <p:cTn id="7" dur="500" fill="hold"/>
                                        <p:tgtEl>
                                          <p:spTgt spid="10243"/>
                                        </p:tgtEl>
                                        <p:attrNameLst>
                                          <p:attrName>ppt_x</p:attrName>
                                        </p:attrNameLst>
                                      </p:cBhvr>
                                      <p:tavLst>
                                        <p:tav tm="0">
                                          <p:val>
                                            <p:strVal val="#ppt_x"/>
                                          </p:val>
                                        </p:tav>
                                        <p:tav tm="100000">
                                          <p:val>
                                            <p:strVal val="#ppt_x"/>
                                          </p:val>
                                        </p:tav>
                                      </p:tavLst>
                                    </p:anim>
                                    <p:anim calcmode="lin" valueType="num">
                                      <p:cBhvr additive="base">
                                        <p:cTn id="8" dur="500" fill="hold"/>
                                        <p:tgtEl>
                                          <p:spTgt spid="102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82637"/>
          </a:xfrm>
        </p:spPr>
        <p:txBody>
          <a:bodyPr/>
          <a:lstStyle/>
          <a:p>
            <a:r>
              <a:rPr lang="en-US" b="1" dirty="0"/>
              <a:t>Routing – Route List</a:t>
            </a:r>
          </a:p>
        </p:txBody>
      </p:sp>
      <p:sp>
        <p:nvSpPr>
          <p:cNvPr id="4" name="Content Placeholder 3"/>
          <p:cNvSpPr>
            <a:spLocks noGrp="1"/>
          </p:cNvSpPr>
          <p:nvPr>
            <p:ph sz="quarter" idx="1"/>
          </p:nvPr>
        </p:nvSpPr>
        <p:spPr>
          <a:xfrm>
            <a:off x="304800" y="1057275"/>
            <a:ext cx="9296400" cy="5495925"/>
          </a:xfrm>
        </p:spPr>
        <p:txBody>
          <a:bodyPr>
            <a:normAutofit/>
          </a:bodyPr>
          <a:lstStyle/>
          <a:p>
            <a:pPr algn="just">
              <a:lnSpc>
                <a:spcPct val="150000"/>
              </a:lnSpc>
              <a:spcBef>
                <a:spcPts val="0"/>
              </a:spcBef>
              <a:spcAft>
                <a:spcPts val="1800"/>
              </a:spcAft>
            </a:pPr>
            <a:r>
              <a:rPr lang="en-US" dirty="0">
                <a:sym typeface="Wingdings" pitchFamily="2" charset="2"/>
              </a:rPr>
              <a:t>Untuk </a:t>
            </a:r>
            <a:r>
              <a:rPr lang="en-US" dirty="0" err="1">
                <a:sym typeface="Wingdings" pitchFamily="2" charset="2"/>
              </a:rPr>
              <a:t>mendapatkan</a:t>
            </a:r>
            <a:r>
              <a:rPr lang="en-US" dirty="0">
                <a:sym typeface="Wingdings" pitchFamily="2" charset="2"/>
              </a:rPr>
              <a:t> </a:t>
            </a:r>
            <a:r>
              <a:rPr lang="en-US" dirty="0" err="1">
                <a:sym typeface="Wingdings" pitchFamily="2" charset="2"/>
              </a:rPr>
              <a:t>maklumat</a:t>
            </a:r>
            <a:r>
              <a:rPr lang="en-US" dirty="0">
                <a:sym typeface="Wingdings" pitchFamily="2" charset="2"/>
              </a:rPr>
              <a:t> </a:t>
            </a:r>
            <a:r>
              <a:rPr lang="en-US" dirty="0" err="1">
                <a:sym typeface="Wingdings" pitchFamily="2" charset="2"/>
              </a:rPr>
              <a:t>senarai</a:t>
            </a:r>
            <a:r>
              <a:rPr lang="en-US" dirty="0">
                <a:sym typeface="Wingdings" pitchFamily="2" charset="2"/>
              </a:rPr>
              <a:t> Route yang </a:t>
            </a:r>
            <a:r>
              <a:rPr lang="en-US" dirty="0" err="1">
                <a:sym typeface="Wingdings" pitchFamily="2" charset="2"/>
              </a:rPr>
              <a:t>wujud</a:t>
            </a:r>
            <a:r>
              <a:rPr lang="en-US" dirty="0">
                <a:sym typeface="Wingdings" pitchFamily="2" charset="2"/>
              </a:rPr>
              <a:t> </a:t>
            </a:r>
            <a:r>
              <a:rPr lang="en-US" dirty="0" err="1">
                <a:sym typeface="Wingdings" pitchFamily="2" charset="2"/>
              </a:rPr>
              <a:t>dalam</a:t>
            </a:r>
            <a:r>
              <a:rPr lang="en-US" dirty="0">
                <a:sym typeface="Wingdings" pitchFamily="2" charset="2"/>
              </a:rPr>
              <a:t> </a:t>
            </a:r>
            <a:r>
              <a:rPr lang="en-US" dirty="0" err="1">
                <a:sym typeface="Wingdings" pitchFamily="2" charset="2"/>
              </a:rPr>
              <a:t>aplikasi</a:t>
            </a:r>
            <a:r>
              <a:rPr lang="en-US" dirty="0">
                <a:sym typeface="Wingdings" pitchFamily="2" charset="2"/>
              </a:rPr>
              <a:t> </a:t>
            </a:r>
            <a:r>
              <a:rPr lang="en-US" dirty="0" err="1">
                <a:sym typeface="Wingdings" pitchFamily="2" charset="2"/>
              </a:rPr>
              <a:t>dan</a:t>
            </a:r>
            <a:r>
              <a:rPr lang="en-US" dirty="0">
                <a:sym typeface="Wingdings" pitchFamily="2" charset="2"/>
              </a:rPr>
              <a:t> detail </a:t>
            </a:r>
            <a:r>
              <a:rPr lang="en-US" dirty="0" err="1">
                <a:sym typeface="Wingdings" pitchFamily="2" charset="2"/>
              </a:rPr>
              <a:t>tentangnya</a:t>
            </a:r>
            <a:r>
              <a:rPr lang="en-US" dirty="0">
                <a:sym typeface="Wingdings" pitchFamily="2" charset="2"/>
              </a:rPr>
              <a:t>, </a:t>
            </a:r>
            <a:r>
              <a:rPr lang="en-US" dirty="0" err="1">
                <a:sym typeface="Wingdings" pitchFamily="2" charset="2"/>
              </a:rPr>
              <a:t>taipkan</a:t>
            </a:r>
            <a:r>
              <a:rPr lang="en-US" dirty="0">
                <a:sym typeface="Wingdings" pitchFamily="2" charset="2"/>
              </a:rPr>
              <a:t> </a:t>
            </a:r>
            <a:r>
              <a:rPr lang="en-US" dirty="0" err="1">
                <a:sym typeface="Wingdings" pitchFamily="2" charset="2"/>
              </a:rPr>
              <a:t>arahan</a:t>
            </a:r>
            <a:r>
              <a:rPr lang="en-US" dirty="0">
                <a:sym typeface="Wingdings" pitchFamily="2" charset="2"/>
              </a:rPr>
              <a:t> </a:t>
            </a:r>
            <a:r>
              <a:rPr lang="en-US" dirty="0" err="1">
                <a:sym typeface="Wingdings" pitchFamily="2" charset="2"/>
              </a:rPr>
              <a:t>berikut</a:t>
            </a:r>
            <a:r>
              <a:rPr lang="en-US" dirty="0">
                <a:sym typeface="Wingdings" pitchFamily="2" charset="2"/>
              </a:rPr>
              <a:t> </a:t>
            </a:r>
            <a:r>
              <a:rPr lang="en-US" dirty="0" err="1">
                <a:sym typeface="Wingdings" pitchFamily="2" charset="2"/>
              </a:rPr>
              <a:t>pada</a:t>
            </a:r>
            <a:r>
              <a:rPr lang="en-US" dirty="0">
                <a:sym typeface="Wingdings" pitchFamily="2" charset="2"/>
              </a:rPr>
              <a:t> Terminal:</a:t>
            </a:r>
          </a:p>
          <a:p>
            <a:pPr algn="just">
              <a:lnSpc>
                <a:spcPct val="150000"/>
              </a:lnSpc>
              <a:spcBef>
                <a:spcPts val="0"/>
              </a:spcBef>
              <a:spcAft>
                <a:spcPts val="1800"/>
              </a:spcAft>
            </a:pPr>
            <a:endParaRPr lang="en-US" dirty="0">
              <a:sym typeface="Wingdings" pitchFamily="2" charset="2"/>
            </a:endParaRPr>
          </a:p>
          <a:p>
            <a:pPr algn="just">
              <a:lnSpc>
                <a:spcPct val="150000"/>
              </a:lnSpc>
              <a:spcBef>
                <a:spcPts val="0"/>
              </a:spcBef>
              <a:spcAft>
                <a:spcPts val="1800"/>
              </a:spcAft>
            </a:pPr>
            <a:r>
              <a:rPr lang="en-US" dirty="0">
                <a:sym typeface="Wingdings" pitchFamily="2" charset="2"/>
              </a:rPr>
              <a:t>Contoh yang </a:t>
            </a:r>
            <a:r>
              <a:rPr lang="en-US" dirty="0" err="1">
                <a:sym typeface="Wingdings" pitchFamily="2" charset="2"/>
              </a:rPr>
              <a:t>akan</a:t>
            </a:r>
            <a:r>
              <a:rPr lang="en-US" dirty="0">
                <a:sym typeface="Wingdings" pitchFamily="2" charset="2"/>
              </a:rPr>
              <a:t> </a:t>
            </a:r>
            <a:r>
              <a:rPr lang="en-US" dirty="0" err="1">
                <a:sym typeface="Wingdings" pitchFamily="2" charset="2"/>
              </a:rPr>
              <a:t>terpapar</a:t>
            </a:r>
            <a:r>
              <a:rPr lang="en-US" dirty="0">
                <a:sym typeface="Wingdings" pitchFamily="2" charset="2"/>
              </a:rPr>
              <a:t> </a:t>
            </a:r>
            <a:r>
              <a:rPr lang="en-US" dirty="0" err="1">
                <a:sym typeface="Wingdings" pitchFamily="2" charset="2"/>
              </a:rPr>
              <a:t>pada</a:t>
            </a:r>
            <a:r>
              <a:rPr lang="en-US" dirty="0">
                <a:sym typeface="Wingdings" pitchFamily="2" charset="2"/>
              </a:rPr>
              <a:t> Terminal </a:t>
            </a:r>
            <a:r>
              <a:rPr lang="en-US" dirty="0" err="1">
                <a:sym typeface="Wingdings" pitchFamily="2" charset="2"/>
              </a:rPr>
              <a:t>adalah</a:t>
            </a:r>
            <a:r>
              <a:rPr lang="en-US" dirty="0">
                <a:sym typeface="Wingdings" pitchFamily="2" charset="2"/>
              </a:rPr>
              <a:t> </a:t>
            </a:r>
            <a:r>
              <a:rPr lang="en-US" dirty="0" err="1">
                <a:sym typeface="Wingdings" pitchFamily="2" charset="2"/>
              </a:rPr>
              <a:t>seperti</a:t>
            </a:r>
            <a:r>
              <a:rPr lang="en-US" dirty="0">
                <a:sym typeface="Wingdings" pitchFamily="2" charset="2"/>
              </a:rPr>
              <a:t> </a:t>
            </a:r>
            <a:r>
              <a:rPr lang="en-US" dirty="0" err="1">
                <a:sym typeface="Wingdings" pitchFamily="2" charset="2"/>
              </a:rPr>
              <a:t>berikut</a:t>
            </a:r>
            <a:r>
              <a:rPr lang="en-US" dirty="0">
                <a:sym typeface="Wingdings" pitchFamily="2" charset="2"/>
              </a:rPr>
              <a:t>:</a:t>
            </a:r>
          </a:p>
          <a:p>
            <a:pPr marL="0" indent="0" algn="just">
              <a:lnSpc>
                <a:spcPct val="150000"/>
              </a:lnSpc>
              <a:spcBef>
                <a:spcPts val="0"/>
              </a:spcBef>
              <a:spcAft>
                <a:spcPts val="1800"/>
              </a:spcAft>
              <a:buNone/>
            </a:pPr>
            <a:endParaRPr lang="en-US" dirty="0">
              <a:sym typeface="Wingdings" pitchFamily="2" charset="2"/>
            </a:endParaRPr>
          </a:p>
          <a:p>
            <a:pPr algn="just">
              <a:lnSpc>
                <a:spcPct val="150000"/>
              </a:lnSpc>
              <a:spcBef>
                <a:spcPts val="0"/>
              </a:spcBef>
              <a:spcAft>
                <a:spcPts val="1800"/>
              </a:spcAft>
            </a:pPr>
            <a:endParaRPr lang="en-US" dirty="0">
              <a:sym typeface="Wingdings" pitchFamily="2" charset="2"/>
            </a:endParaRPr>
          </a:p>
        </p:txBody>
      </p:sp>
      <p:sp>
        <p:nvSpPr>
          <p:cNvPr id="5" name="Rectangle 4"/>
          <p:cNvSpPr/>
          <p:nvPr/>
        </p:nvSpPr>
        <p:spPr>
          <a:xfrm>
            <a:off x="533400" y="2509837"/>
            <a:ext cx="88392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err="1">
                <a:solidFill>
                  <a:schemeClr val="tx1"/>
                </a:solidFill>
                <a:latin typeface="Bell MT" pitchFamily="18" charset="0"/>
              </a:rPr>
              <a:t>php</a:t>
            </a:r>
            <a:r>
              <a:rPr lang="en-US" sz="2000" b="1" spc="100" dirty="0">
                <a:solidFill>
                  <a:schemeClr val="tx1"/>
                </a:solidFill>
                <a:latin typeface="Bell MT" pitchFamily="18" charset="0"/>
              </a:rPr>
              <a:t> artisan </a:t>
            </a:r>
            <a:r>
              <a:rPr lang="en-US" sz="2000" b="1" spc="100" dirty="0" err="1">
                <a:solidFill>
                  <a:schemeClr val="tx1"/>
                </a:solidFill>
                <a:latin typeface="Bell MT" pitchFamily="18" charset="0"/>
              </a:rPr>
              <a:t>route:list</a:t>
            </a:r>
            <a:endParaRPr lang="en-US" sz="2000" b="1" spc="100" dirty="0">
              <a:solidFill>
                <a:schemeClr val="accent1"/>
              </a:solidFill>
              <a:latin typeface="Bell MT" pitchFamily="18" charset="0"/>
            </a:endParaRPr>
          </a:p>
        </p:txBody>
      </p:sp>
      <p:pic>
        <p:nvPicPr>
          <p:cNvPr id="1026" name="Picture 2" descr="C:\Users\Amirol\Desktop\route_li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824" y="4133850"/>
            <a:ext cx="8992352"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86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ircle(in)">
                                      <p:cBhvr>
                                        <p:cTn id="14" dur="2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92162"/>
          </a:xfrm>
        </p:spPr>
        <p:txBody>
          <a:bodyPr/>
          <a:lstStyle/>
          <a:p>
            <a:r>
              <a:rPr lang="en-US" b="1" dirty="0"/>
              <a:t>Routing – Authentication Scaffolding</a:t>
            </a:r>
          </a:p>
        </p:txBody>
      </p:sp>
      <p:sp>
        <p:nvSpPr>
          <p:cNvPr id="4" name="Content Placeholder 3"/>
          <p:cNvSpPr>
            <a:spLocks noGrp="1"/>
          </p:cNvSpPr>
          <p:nvPr>
            <p:ph sz="quarter" idx="1"/>
          </p:nvPr>
        </p:nvSpPr>
        <p:spPr>
          <a:xfrm>
            <a:off x="304800" y="1066800"/>
            <a:ext cx="9296400" cy="5486400"/>
          </a:xfrm>
        </p:spPr>
        <p:txBody>
          <a:bodyPr>
            <a:normAutofit fontScale="85000" lnSpcReduction="20000"/>
          </a:bodyPr>
          <a:lstStyle/>
          <a:p>
            <a:pPr algn="just">
              <a:lnSpc>
                <a:spcPct val="150000"/>
              </a:lnSpc>
              <a:spcBef>
                <a:spcPts val="0"/>
              </a:spcBef>
              <a:spcAft>
                <a:spcPts val="1800"/>
              </a:spcAft>
            </a:pPr>
            <a:r>
              <a:rPr lang="en-US" dirty="0" err="1">
                <a:sym typeface="Wingdings" pitchFamily="2" charset="2"/>
              </a:rPr>
              <a:t>Untuk</a:t>
            </a:r>
            <a:r>
              <a:rPr lang="en-US" dirty="0">
                <a:sym typeface="Wingdings" pitchFamily="2" charset="2"/>
              </a:rPr>
              <a:t> Laravel 8 dan </a:t>
            </a:r>
            <a:r>
              <a:rPr lang="en-US" dirty="0" err="1">
                <a:sym typeface="Wingdings" pitchFamily="2" charset="2"/>
              </a:rPr>
              <a:t>ke</a:t>
            </a:r>
            <a:r>
              <a:rPr lang="en-US" dirty="0">
                <a:sym typeface="Wingdings" pitchFamily="2" charset="2"/>
              </a:rPr>
              <a:t> </a:t>
            </a:r>
            <a:r>
              <a:rPr lang="en-US" dirty="0" err="1">
                <a:sym typeface="Wingdings" pitchFamily="2" charset="2"/>
              </a:rPr>
              <a:t>atas</a:t>
            </a:r>
            <a:r>
              <a:rPr lang="en-US" dirty="0">
                <a:sym typeface="Wingdings" pitchFamily="2" charset="2"/>
              </a:rPr>
              <a:t>, </a:t>
            </a:r>
            <a:r>
              <a:rPr lang="en-US" dirty="0" err="1">
                <a:sym typeface="Wingdings" pitchFamily="2" charset="2"/>
              </a:rPr>
              <a:t>terdapat</a:t>
            </a:r>
            <a:r>
              <a:rPr lang="en-US" dirty="0">
                <a:sym typeface="Wingdings" pitchFamily="2" charset="2"/>
              </a:rPr>
              <a:t> 4 </a:t>
            </a:r>
            <a:r>
              <a:rPr lang="en-US" dirty="0" err="1">
                <a:sym typeface="Wingdings" pitchFamily="2" charset="2"/>
              </a:rPr>
              <a:t>pakej</a:t>
            </a:r>
            <a:r>
              <a:rPr lang="en-US" dirty="0">
                <a:sym typeface="Wingdings" pitchFamily="2" charset="2"/>
              </a:rPr>
              <a:t> @ library authentication </a:t>
            </a:r>
            <a:r>
              <a:rPr lang="en-US" dirty="0" err="1">
                <a:sym typeface="Wingdings" pitchFamily="2" charset="2"/>
              </a:rPr>
              <a:t>iaitu</a:t>
            </a:r>
            <a:endParaRPr lang="en-US" dirty="0">
              <a:sym typeface="Wingdings" pitchFamily="2" charset="2"/>
            </a:endParaRPr>
          </a:p>
          <a:p>
            <a:pPr marL="514350" indent="-514350" algn="just">
              <a:lnSpc>
                <a:spcPct val="150000"/>
              </a:lnSpc>
              <a:spcBef>
                <a:spcPts val="0"/>
              </a:spcBef>
              <a:spcAft>
                <a:spcPts val="1800"/>
              </a:spcAft>
              <a:buAutoNum type="arabicParenR"/>
            </a:pPr>
            <a:r>
              <a:rPr lang="en-US" dirty="0">
                <a:sym typeface="Wingdings" pitchFamily="2" charset="2"/>
              </a:rPr>
              <a:t>Laravel </a:t>
            </a:r>
            <a:r>
              <a:rPr lang="en-US" dirty="0" err="1">
                <a:sym typeface="Wingdings" pitchFamily="2" charset="2"/>
              </a:rPr>
              <a:t>JetStream</a:t>
            </a:r>
            <a:r>
              <a:rPr lang="en-US" dirty="0">
                <a:sym typeface="Wingdings" pitchFamily="2" charset="2"/>
              </a:rPr>
              <a:t> – Frontend (</a:t>
            </a:r>
            <a:r>
              <a:rPr lang="en-US" dirty="0" err="1">
                <a:sym typeface="Wingdings" pitchFamily="2" charset="2"/>
              </a:rPr>
              <a:t>TailwindCSS</a:t>
            </a:r>
            <a:r>
              <a:rPr lang="en-US" dirty="0">
                <a:sym typeface="Wingdings" pitchFamily="2" charset="2"/>
              </a:rPr>
              <a:t> dan </a:t>
            </a:r>
            <a:r>
              <a:rPr lang="en-US" dirty="0" err="1">
                <a:sym typeface="Wingdings" pitchFamily="2" charset="2"/>
              </a:rPr>
              <a:t>InertiaJS</a:t>
            </a:r>
            <a:r>
              <a:rPr lang="en-US" dirty="0">
                <a:sym typeface="Wingdings" pitchFamily="2" charset="2"/>
              </a:rPr>
              <a:t> </a:t>
            </a:r>
            <a:r>
              <a:rPr lang="en-US" dirty="0" err="1">
                <a:sym typeface="Wingdings" pitchFamily="2" charset="2"/>
              </a:rPr>
              <a:t>atau</a:t>
            </a:r>
            <a:r>
              <a:rPr lang="en-US" dirty="0">
                <a:sym typeface="Wingdings" pitchFamily="2" charset="2"/>
              </a:rPr>
              <a:t> Livewire</a:t>
            </a:r>
          </a:p>
          <a:p>
            <a:pPr marL="514350" indent="-514350" algn="just">
              <a:lnSpc>
                <a:spcPct val="150000"/>
              </a:lnSpc>
              <a:spcBef>
                <a:spcPts val="0"/>
              </a:spcBef>
              <a:spcAft>
                <a:spcPts val="1800"/>
              </a:spcAft>
              <a:buAutoNum type="arabicParenR"/>
            </a:pPr>
            <a:endParaRPr lang="en-US" dirty="0">
              <a:sym typeface="Wingdings" pitchFamily="2" charset="2"/>
            </a:endParaRPr>
          </a:p>
          <a:p>
            <a:pPr marL="514350" indent="-514350" algn="just">
              <a:lnSpc>
                <a:spcPct val="150000"/>
              </a:lnSpc>
              <a:spcBef>
                <a:spcPts val="0"/>
              </a:spcBef>
              <a:spcAft>
                <a:spcPts val="1800"/>
              </a:spcAft>
              <a:buAutoNum type="arabicParenR"/>
            </a:pPr>
            <a:r>
              <a:rPr lang="en-US" dirty="0">
                <a:sym typeface="Wingdings" pitchFamily="2" charset="2"/>
              </a:rPr>
              <a:t>Laravel Breeze – Frontend (</a:t>
            </a:r>
            <a:r>
              <a:rPr lang="en-US" dirty="0" err="1">
                <a:sym typeface="Wingdings" pitchFamily="2" charset="2"/>
              </a:rPr>
              <a:t>TailwindCSS</a:t>
            </a:r>
            <a:r>
              <a:rPr lang="en-US" dirty="0">
                <a:sym typeface="Wingdings" pitchFamily="2" charset="2"/>
              </a:rPr>
              <a:t>)</a:t>
            </a:r>
          </a:p>
          <a:p>
            <a:pPr marL="514350" indent="-514350" algn="just">
              <a:lnSpc>
                <a:spcPct val="150000"/>
              </a:lnSpc>
              <a:spcBef>
                <a:spcPts val="0"/>
              </a:spcBef>
              <a:spcAft>
                <a:spcPts val="1800"/>
              </a:spcAft>
              <a:buAutoNum type="arabicParenR"/>
            </a:pPr>
            <a:endParaRPr lang="en-US" dirty="0">
              <a:sym typeface="Wingdings" pitchFamily="2" charset="2"/>
            </a:endParaRPr>
          </a:p>
          <a:p>
            <a:pPr marL="514350" indent="-514350" algn="just">
              <a:lnSpc>
                <a:spcPct val="150000"/>
              </a:lnSpc>
              <a:spcBef>
                <a:spcPts val="0"/>
              </a:spcBef>
              <a:spcAft>
                <a:spcPts val="1800"/>
              </a:spcAft>
              <a:buAutoNum type="arabicParenR"/>
            </a:pPr>
            <a:r>
              <a:rPr lang="en-US" dirty="0">
                <a:sym typeface="Wingdings" pitchFamily="2" charset="2"/>
              </a:rPr>
              <a:t>Laravel UI – Frontend (Bootstrap)</a:t>
            </a:r>
          </a:p>
          <a:p>
            <a:pPr marL="514350" indent="-514350" algn="just">
              <a:lnSpc>
                <a:spcPct val="150000"/>
              </a:lnSpc>
              <a:spcBef>
                <a:spcPts val="0"/>
              </a:spcBef>
              <a:spcAft>
                <a:spcPts val="1800"/>
              </a:spcAft>
              <a:buAutoNum type="arabicParenR"/>
            </a:pPr>
            <a:endParaRPr lang="en-US" dirty="0">
              <a:sym typeface="Wingdings" pitchFamily="2" charset="2"/>
            </a:endParaRPr>
          </a:p>
          <a:p>
            <a:pPr marL="514350" indent="-514350" algn="just">
              <a:lnSpc>
                <a:spcPct val="150000"/>
              </a:lnSpc>
              <a:spcBef>
                <a:spcPts val="0"/>
              </a:spcBef>
              <a:spcAft>
                <a:spcPts val="1800"/>
              </a:spcAft>
              <a:buAutoNum type="arabicParenR"/>
            </a:pPr>
            <a:r>
              <a:rPr lang="en-US" dirty="0">
                <a:sym typeface="Wingdings" pitchFamily="2" charset="2"/>
              </a:rPr>
              <a:t>Laravel Fortify – Frontend (</a:t>
            </a:r>
            <a:r>
              <a:rPr lang="en-US" dirty="0" err="1">
                <a:sym typeface="Wingdings" pitchFamily="2" charset="2"/>
              </a:rPr>
              <a:t>tiada</a:t>
            </a:r>
            <a:r>
              <a:rPr lang="en-US" dirty="0">
                <a:sym typeface="Wingdings" pitchFamily="2" charset="2"/>
              </a:rPr>
              <a:t>)</a:t>
            </a:r>
          </a:p>
          <a:p>
            <a:pPr algn="just">
              <a:lnSpc>
                <a:spcPct val="150000"/>
              </a:lnSpc>
              <a:spcBef>
                <a:spcPts val="0"/>
              </a:spcBef>
              <a:spcAft>
                <a:spcPts val="1800"/>
              </a:spcAft>
            </a:pPr>
            <a:endParaRPr lang="en-US" dirty="0">
              <a:sym typeface="Wingdings" pitchFamily="2" charset="2"/>
            </a:endParaRPr>
          </a:p>
        </p:txBody>
      </p:sp>
      <p:sp>
        <p:nvSpPr>
          <p:cNvPr id="5" name="Rectangle 4"/>
          <p:cNvSpPr/>
          <p:nvPr/>
        </p:nvSpPr>
        <p:spPr>
          <a:xfrm>
            <a:off x="533400" y="2438400"/>
            <a:ext cx="88392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a:solidFill>
                  <a:schemeClr val="tx1"/>
                </a:solidFill>
                <a:latin typeface="Bell MT" pitchFamily="18" charset="0"/>
              </a:rPr>
              <a:t>composer require </a:t>
            </a:r>
            <a:r>
              <a:rPr lang="en-US" sz="2000" b="1" spc="100" dirty="0" err="1">
                <a:solidFill>
                  <a:schemeClr val="tx1"/>
                </a:solidFill>
                <a:latin typeface="Bell MT" pitchFamily="18" charset="0"/>
              </a:rPr>
              <a:t>laravel</a:t>
            </a:r>
            <a:r>
              <a:rPr lang="en-US" sz="2000" b="1" spc="100" dirty="0">
                <a:solidFill>
                  <a:schemeClr val="tx1"/>
                </a:solidFill>
                <a:latin typeface="Bell MT" pitchFamily="18" charset="0"/>
              </a:rPr>
              <a:t>/</a:t>
            </a:r>
            <a:r>
              <a:rPr lang="en-US" sz="2000" b="1" spc="100" dirty="0" err="1">
                <a:solidFill>
                  <a:schemeClr val="tx1"/>
                </a:solidFill>
                <a:latin typeface="Bell MT" pitchFamily="18" charset="0"/>
              </a:rPr>
              <a:t>jetstream</a:t>
            </a:r>
            <a:endParaRPr lang="en-US" sz="2000" b="1" spc="100" dirty="0">
              <a:solidFill>
                <a:schemeClr val="accent1"/>
              </a:solidFill>
              <a:latin typeface="Bell MT" pitchFamily="18" charset="0"/>
            </a:endParaRPr>
          </a:p>
        </p:txBody>
      </p:sp>
      <p:sp>
        <p:nvSpPr>
          <p:cNvPr id="6" name="Rectangle 5">
            <a:extLst>
              <a:ext uri="{FF2B5EF4-FFF2-40B4-BE49-F238E27FC236}">
                <a16:creationId xmlns:a16="http://schemas.microsoft.com/office/drawing/2014/main" id="{2198DF14-BC13-46B5-A28A-7309301F4365}"/>
              </a:ext>
            </a:extLst>
          </p:cNvPr>
          <p:cNvSpPr/>
          <p:nvPr/>
        </p:nvSpPr>
        <p:spPr>
          <a:xfrm>
            <a:off x="533400" y="3619501"/>
            <a:ext cx="88392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a:solidFill>
                  <a:schemeClr val="tx1"/>
                </a:solidFill>
                <a:latin typeface="Bell MT" pitchFamily="18" charset="0"/>
              </a:rPr>
              <a:t>composer require </a:t>
            </a:r>
            <a:r>
              <a:rPr lang="en-US" sz="2000" b="1" spc="100" dirty="0" err="1">
                <a:solidFill>
                  <a:schemeClr val="tx1"/>
                </a:solidFill>
                <a:latin typeface="Bell MT" pitchFamily="18" charset="0"/>
              </a:rPr>
              <a:t>laravel</a:t>
            </a:r>
            <a:r>
              <a:rPr lang="en-US" sz="2000" b="1" spc="100" dirty="0">
                <a:solidFill>
                  <a:schemeClr val="tx1"/>
                </a:solidFill>
                <a:latin typeface="Bell MT" pitchFamily="18" charset="0"/>
              </a:rPr>
              <a:t>/breeze --dev</a:t>
            </a:r>
            <a:endParaRPr lang="en-US" sz="2000" b="1" spc="100" dirty="0">
              <a:solidFill>
                <a:schemeClr val="accent1"/>
              </a:solidFill>
              <a:latin typeface="Bell MT" pitchFamily="18" charset="0"/>
            </a:endParaRPr>
          </a:p>
        </p:txBody>
      </p:sp>
      <p:sp>
        <p:nvSpPr>
          <p:cNvPr id="7" name="Rectangle 6">
            <a:extLst>
              <a:ext uri="{FF2B5EF4-FFF2-40B4-BE49-F238E27FC236}">
                <a16:creationId xmlns:a16="http://schemas.microsoft.com/office/drawing/2014/main" id="{69F7C353-991A-47FB-A706-147911DCB2BC}"/>
              </a:ext>
            </a:extLst>
          </p:cNvPr>
          <p:cNvSpPr/>
          <p:nvPr/>
        </p:nvSpPr>
        <p:spPr>
          <a:xfrm>
            <a:off x="533400" y="4976019"/>
            <a:ext cx="88392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a:solidFill>
                  <a:schemeClr val="tx1"/>
                </a:solidFill>
                <a:latin typeface="Bell MT" pitchFamily="18" charset="0"/>
              </a:rPr>
              <a:t>composer require </a:t>
            </a:r>
            <a:r>
              <a:rPr lang="en-US" sz="2000" b="1" spc="100" dirty="0" err="1">
                <a:solidFill>
                  <a:schemeClr val="tx1"/>
                </a:solidFill>
                <a:latin typeface="Bell MT" pitchFamily="18" charset="0"/>
              </a:rPr>
              <a:t>laravel</a:t>
            </a:r>
            <a:r>
              <a:rPr lang="en-US" sz="2000" b="1" spc="100" dirty="0">
                <a:solidFill>
                  <a:schemeClr val="tx1"/>
                </a:solidFill>
                <a:latin typeface="Bell MT" pitchFamily="18" charset="0"/>
              </a:rPr>
              <a:t>/</a:t>
            </a:r>
            <a:r>
              <a:rPr lang="en-US" sz="2000" b="1" spc="100" dirty="0" err="1">
                <a:solidFill>
                  <a:schemeClr val="tx1"/>
                </a:solidFill>
                <a:latin typeface="Bell MT" pitchFamily="18" charset="0"/>
              </a:rPr>
              <a:t>ui</a:t>
            </a:r>
            <a:endParaRPr lang="en-US" sz="2000" b="1" spc="100" dirty="0">
              <a:solidFill>
                <a:schemeClr val="accent1"/>
              </a:solidFill>
              <a:latin typeface="Bell MT" pitchFamily="18" charset="0"/>
            </a:endParaRPr>
          </a:p>
        </p:txBody>
      </p:sp>
      <p:sp>
        <p:nvSpPr>
          <p:cNvPr id="8" name="Rectangle 7">
            <a:extLst>
              <a:ext uri="{FF2B5EF4-FFF2-40B4-BE49-F238E27FC236}">
                <a16:creationId xmlns:a16="http://schemas.microsoft.com/office/drawing/2014/main" id="{A749E4BD-B74A-4FA5-849E-BBD841838FFD}"/>
              </a:ext>
            </a:extLst>
          </p:cNvPr>
          <p:cNvSpPr/>
          <p:nvPr/>
        </p:nvSpPr>
        <p:spPr>
          <a:xfrm>
            <a:off x="533400" y="6157732"/>
            <a:ext cx="88392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a:solidFill>
                  <a:schemeClr val="tx1"/>
                </a:solidFill>
                <a:latin typeface="Bell MT" pitchFamily="18" charset="0"/>
              </a:rPr>
              <a:t>composer require </a:t>
            </a:r>
            <a:r>
              <a:rPr lang="en-US" sz="2000" b="1" spc="100" dirty="0" err="1">
                <a:solidFill>
                  <a:schemeClr val="tx1"/>
                </a:solidFill>
                <a:latin typeface="Bell MT" pitchFamily="18" charset="0"/>
              </a:rPr>
              <a:t>laravel</a:t>
            </a:r>
            <a:r>
              <a:rPr lang="en-US" sz="2000" b="1" spc="100" dirty="0">
                <a:solidFill>
                  <a:schemeClr val="tx1"/>
                </a:solidFill>
                <a:latin typeface="Bell MT" pitchFamily="18" charset="0"/>
              </a:rPr>
              <a:t>/fortify</a:t>
            </a:r>
            <a:endParaRPr lang="en-US" sz="2000" b="1" spc="100" dirty="0">
              <a:solidFill>
                <a:schemeClr val="accent1"/>
              </a:solidFill>
              <a:latin typeface="Bell MT" pitchFamily="18" charset="0"/>
            </a:endParaRPr>
          </a:p>
        </p:txBody>
      </p:sp>
    </p:spTree>
    <p:extLst>
      <p:ext uri="{BB962C8B-B14F-4D97-AF65-F5344CB8AC3E}">
        <p14:creationId xmlns:p14="http://schemas.microsoft.com/office/powerpoint/2010/main" val="394296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1000"/>
                                        <p:tgtEl>
                                          <p:spTgt spid="4">
                                            <p:txEl>
                                              <p:pRg st="5" end="5"/>
                                            </p:txEl>
                                          </p:spTgt>
                                        </p:tgtEl>
                                      </p:cBhvr>
                                    </p:animEffect>
                                    <p:anim calcmode="lin" valueType="num">
                                      <p:cBhvr>
                                        <p:cTn id="29"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1000"/>
                                        <p:tgtEl>
                                          <p:spTgt spid="4">
                                            <p:txEl>
                                              <p:pRg st="7" end="7"/>
                                            </p:txEl>
                                          </p:spTgt>
                                        </p:tgtEl>
                                      </p:cBhvr>
                                    </p:animEffect>
                                    <p:anim calcmode="lin" valueType="num">
                                      <p:cBhvr>
                                        <p:cTn id="36"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circle(in)">
                                      <p:cBhvr>
                                        <p:cTn id="42" dur="20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circle(in)">
                                      <p:cBhvr>
                                        <p:cTn id="47" dur="20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circle(in)">
                                      <p:cBhvr>
                                        <p:cTn id="52" dur="20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circle(in)">
                                      <p:cBhvr>
                                        <p:cTn id="5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6" grpId="0" animBg="1"/>
      <p:bldP spid="7" grpId="0" animBg="1"/>
      <p:bldP spid="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8450" y="1794937"/>
            <a:ext cx="6769100" cy="1100665"/>
          </a:xfrm>
        </p:spPr>
        <p:txBody>
          <a:bodyPr>
            <a:normAutofit/>
          </a:bodyPr>
          <a:lstStyle/>
          <a:p>
            <a:r>
              <a:rPr lang="en-US" b="1" dirty="0">
                <a:latin typeface="Calibri" pitchFamily="34" charset="0"/>
                <a:cs typeface="Calibri" pitchFamily="34" charset="0"/>
              </a:rPr>
              <a:t>HTTP Responses</a:t>
            </a:r>
            <a:endParaRPr lang="en-US" sz="3100" b="1" dirty="0">
              <a:latin typeface="Calibri" pitchFamily="34" charset="0"/>
              <a:cs typeface="Calibri" pitchFamily="34" charset="0"/>
            </a:endParaRPr>
          </a:p>
        </p:txBody>
      </p:sp>
      <p:sp>
        <p:nvSpPr>
          <p:cNvPr id="3" name="TextBox 2"/>
          <p:cNvSpPr txBox="1"/>
          <p:nvPr/>
        </p:nvSpPr>
        <p:spPr>
          <a:xfrm>
            <a:off x="2182134" y="5480540"/>
            <a:ext cx="5056192" cy="461665"/>
          </a:xfrm>
          <a:prstGeom prst="rect">
            <a:avLst/>
          </a:prstGeom>
          <a:noFill/>
        </p:spPr>
        <p:txBody>
          <a:bodyPr wrap="none" rtlCol="0">
            <a:spAutoFit/>
          </a:bodyPr>
          <a:lstStyle/>
          <a:p>
            <a:r>
              <a:rPr lang="en-US" sz="2400" b="1" dirty="0">
                <a:latin typeface="+mj-lt"/>
              </a:rPr>
              <a:t>The PHP Framework For Web Artisans</a:t>
            </a:r>
          </a:p>
        </p:txBody>
      </p:sp>
      <p:pic>
        <p:nvPicPr>
          <p:cNvPr id="6" name="Graphic 5">
            <a:extLst>
              <a:ext uri="{FF2B5EF4-FFF2-40B4-BE49-F238E27FC236}">
                <a16:creationId xmlns:a16="http://schemas.microsoft.com/office/drawing/2014/main" id="{38D838F6-FAEE-4F17-818E-D6EA8FB276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825" y="2656080"/>
            <a:ext cx="8896350" cy="3286125"/>
          </a:xfrm>
          <a:prstGeom prst="rect">
            <a:avLst/>
          </a:prstGeom>
        </p:spPr>
      </p:pic>
    </p:spTree>
    <p:extLst>
      <p:ext uri="{BB962C8B-B14F-4D97-AF65-F5344CB8AC3E}">
        <p14:creationId xmlns:p14="http://schemas.microsoft.com/office/powerpoint/2010/main" val="18313936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92162"/>
          </a:xfrm>
        </p:spPr>
        <p:txBody>
          <a:bodyPr/>
          <a:lstStyle/>
          <a:p>
            <a:r>
              <a:rPr lang="en-US" b="1" dirty="0"/>
              <a:t>HTTP Responses</a:t>
            </a:r>
          </a:p>
        </p:txBody>
      </p:sp>
      <p:sp>
        <p:nvSpPr>
          <p:cNvPr id="4" name="Content Placeholder 3"/>
          <p:cNvSpPr>
            <a:spLocks noGrp="1"/>
          </p:cNvSpPr>
          <p:nvPr>
            <p:ph sz="quarter" idx="1"/>
          </p:nvPr>
        </p:nvSpPr>
        <p:spPr>
          <a:xfrm>
            <a:off x="304800" y="1066800"/>
            <a:ext cx="9296400" cy="5486400"/>
          </a:xfrm>
        </p:spPr>
        <p:txBody>
          <a:bodyPr>
            <a:normAutofit/>
          </a:bodyPr>
          <a:lstStyle/>
          <a:p>
            <a:pPr algn="just">
              <a:lnSpc>
                <a:spcPct val="150000"/>
              </a:lnSpc>
              <a:spcBef>
                <a:spcPts val="0"/>
              </a:spcBef>
              <a:spcAft>
                <a:spcPts val="1800"/>
              </a:spcAft>
            </a:pPr>
            <a:r>
              <a:rPr lang="en-US" dirty="0" err="1">
                <a:sym typeface="Wingdings" pitchFamily="2" charset="2"/>
              </a:rPr>
              <a:t>Setiap</a:t>
            </a:r>
            <a:r>
              <a:rPr lang="en-US" dirty="0">
                <a:sym typeface="Wingdings" pitchFamily="2" charset="2"/>
              </a:rPr>
              <a:t> </a:t>
            </a:r>
            <a:r>
              <a:rPr lang="en-US" dirty="0" err="1">
                <a:sym typeface="Wingdings" pitchFamily="2" charset="2"/>
              </a:rPr>
              <a:t>permohonan</a:t>
            </a:r>
            <a:r>
              <a:rPr lang="en-US" dirty="0">
                <a:sym typeface="Wingdings" pitchFamily="2" charset="2"/>
              </a:rPr>
              <a:t> (request) yang </a:t>
            </a:r>
            <a:r>
              <a:rPr lang="en-US" dirty="0" err="1">
                <a:sym typeface="Wingdings" pitchFamily="2" charset="2"/>
              </a:rPr>
              <a:t>dikirimkan</a:t>
            </a:r>
            <a:r>
              <a:rPr lang="en-US" dirty="0">
                <a:sym typeface="Wingdings" pitchFamily="2" charset="2"/>
              </a:rPr>
              <a:t> </a:t>
            </a:r>
            <a:r>
              <a:rPr lang="en-US" dirty="0" err="1">
                <a:sym typeface="Wingdings" pitchFamily="2" charset="2"/>
              </a:rPr>
              <a:t>sama</a:t>
            </a:r>
            <a:r>
              <a:rPr lang="en-US" dirty="0">
                <a:sym typeface="Wingdings" pitchFamily="2" charset="2"/>
              </a:rPr>
              <a:t> </a:t>
            </a:r>
            <a:r>
              <a:rPr lang="en-US" dirty="0" err="1">
                <a:sym typeface="Wingdings" pitchFamily="2" charset="2"/>
              </a:rPr>
              <a:t>ada</a:t>
            </a:r>
            <a:r>
              <a:rPr lang="en-US" dirty="0">
                <a:sym typeface="Wingdings" pitchFamily="2" charset="2"/>
              </a:rPr>
              <a:t> </a:t>
            </a:r>
            <a:r>
              <a:rPr lang="en-US" dirty="0" err="1">
                <a:sym typeface="Wingdings" pitchFamily="2" charset="2"/>
              </a:rPr>
              <a:t>dari</a:t>
            </a:r>
            <a:r>
              <a:rPr lang="en-US" dirty="0">
                <a:sym typeface="Wingdings" pitchFamily="2" charset="2"/>
              </a:rPr>
              <a:t> Route </a:t>
            </a:r>
            <a:r>
              <a:rPr lang="en-US" dirty="0" err="1">
                <a:sym typeface="Wingdings" pitchFamily="2" charset="2"/>
              </a:rPr>
              <a:t>atau</a:t>
            </a:r>
            <a:r>
              <a:rPr lang="en-US" dirty="0">
                <a:sym typeface="Wingdings" pitchFamily="2" charset="2"/>
              </a:rPr>
              <a:t> Controller, </a:t>
            </a:r>
            <a:r>
              <a:rPr lang="en-US" dirty="0" err="1">
                <a:sym typeface="Wingdings" pitchFamily="2" charset="2"/>
              </a:rPr>
              <a:t>haruslah</a:t>
            </a:r>
            <a:r>
              <a:rPr lang="en-US" dirty="0">
                <a:sym typeface="Wingdings" pitchFamily="2" charset="2"/>
              </a:rPr>
              <a:t> </a:t>
            </a:r>
            <a:r>
              <a:rPr lang="en-US" dirty="0" err="1">
                <a:sym typeface="Wingdings" pitchFamily="2" charset="2"/>
              </a:rPr>
              <a:t>diberikan</a:t>
            </a:r>
            <a:r>
              <a:rPr lang="en-US" dirty="0">
                <a:sym typeface="Wingdings" pitchFamily="2" charset="2"/>
              </a:rPr>
              <a:t> </a:t>
            </a:r>
            <a:r>
              <a:rPr lang="en-US" dirty="0" err="1">
                <a:sym typeface="Wingdings" pitchFamily="2" charset="2"/>
              </a:rPr>
              <a:t>maklumbalas</a:t>
            </a:r>
            <a:r>
              <a:rPr lang="en-US" dirty="0">
                <a:sym typeface="Wingdings" pitchFamily="2" charset="2"/>
              </a:rPr>
              <a:t> (response) yang </a:t>
            </a:r>
            <a:r>
              <a:rPr lang="en-US" dirty="0" err="1">
                <a:sym typeface="Wingdings" pitchFamily="2" charset="2"/>
              </a:rPr>
              <a:t>diperlukan</a:t>
            </a:r>
            <a:r>
              <a:rPr lang="en-US" dirty="0">
                <a:sym typeface="Wingdings" pitchFamily="2" charset="2"/>
              </a:rPr>
              <a:t>.  </a:t>
            </a:r>
            <a:r>
              <a:rPr lang="en-US" dirty="0" err="1">
                <a:sym typeface="Wingdings" pitchFamily="2" charset="2"/>
              </a:rPr>
              <a:t>Untuk</a:t>
            </a:r>
            <a:r>
              <a:rPr lang="en-US" dirty="0">
                <a:sym typeface="Wingdings" pitchFamily="2" charset="2"/>
              </a:rPr>
              <a:t> </a:t>
            </a:r>
            <a:r>
              <a:rPr lang="en-US" dirty="0" err="1">
                <a:sym typeface="Wingdings" pitchFamily="2" charset="2"/>
              </a:rPr>
              <a:t>memberikan</a:t>
            </a:r>
            <a:r>
              <a:rPr lang="en-US" dirty="0">
                <a:sym typeface="Wingdings" pitchFamily="2" charset="2"/>
              </a:rPr>
              <a:t> response, </a:t>
            </a:r>
            <a:r>
              <a:rPr lang="en-US" dirty="0" err="1">
                <a:sym typeface="Wingdings" pitchFamily="2" charset="2"/>
              </a:rPr>
              <a:t>kita</a:t>
            </a:r>
            <a:r>
              <a:rPr lang="en-US" dirty="0">
                <a:sym typeface="Wingdings" pitchFamily="2" charset="2"/>
              </a:rPr>
              <a:t> </a:t>
            </a:r>
            <a:r>
              <a:rPr lang="en-US" dirty="0" err="1">
                <a:sym typeface="Wingdings" pitchFamily="2" charset="2"/>
              </a:rPr>
              <a:t>hanya</a:t>
            </a:r>
            <a:r>
              <a:rPr lang="en-US" dirty="0">
                <a:sym typeface="Wingdings" pitchFamily="2" charset="2"/>
              </a:rPr>
              <a:t> </a:t>
            </a:r>
            <a:r>
              <a:rPr lang="en-US" dirty="0" err="1">
                <a:sym typeface="Wingdings" pitchFamily="2" charset="2"/>
              </a:rPr>
              <a:t>perlu</a:t>
            </a:r>
            <a:r>
              <a:rPr lang="en-US" dirty="0">
                <a:sym typeface="Wingdings" pitchFamily="2" charset="2"/>
              </a:rPr>
              <a:t> </a:t>
            </a:r>
            <a:r>
              <a:rPr lang="en-US" dirty="0" err="1">
                <a:sym typeface="Wingdings" pitchFamily="2" charset="2"/>
              </a:rPr>
              <a:t>menyatakan</a:t>
            </a:r>
            <a:r>
              <a:rPr lang="en-US" dirty="0">
                <a:sym typeface="Wingdings" pitchFamily="2" charset="2"/>
              </a:rPr>
              <a:t> </a:t>
            </a:r>
            <a:r>
              <a:rPr lang="en-US" dirty="0" err="1">
                <a:sym typeface="Wingdings" pitchFamily="2" charset="2"/>
              </a:rPr>
              <a:t>perkataan</a:t>
            </a:r>
            <a:r>
              <a:rPr lang="en-US" dirty="0">
                <a:sym typeface="Wingdings" pitchFamily="2" charset="2"/>
              </a:rPr>
              <a:t> </a:t>
            </a:r>
            <a:r>
              <a:rPr lang="en-US" dirty="0" err="1">
                <a:sym typeface="Wingdings" pitchFamily="2" charset="2"/>
              </a:rPr>
              <a:t>berikut</a:t>
            </a:r>
            <a:r>
              <a:rPr lang="en-US" dirty="0">
                <a:sym typeface="Wingdings" pitchFamily="2" charset="2"/>
              </a:rPr>
              <a:t>:</a:t>
            </a:r>
          </a:p>
          <a:p>
            <a:pPr algn="just">
              <a:lnSpc>
                <a:spcPct val="150000"/>
              </a:lnSpc>
              <a:spcBef>
                <a:spcPts val="0"/>
              </a:spcBef>
              <a:spcAft>
                <a:spcPts val="1800"/>
              </a:spcAft>
            </a:pPr>
            <a:endParaRPr lang="en-US" dirty="0">
              <a:sym typeface="Wingdings" pitchFamily="2" charset="2"/>
            </a:endParaRPr>
          </a:p>
          <a:p>
            <a:pPr algn="just">
              <a:lnSpc>
                <a:spcPct val="150000"/>
              </a:lnSpc>
              <a:spcBef>
                <a:spcPts val="0"/>
              </a:spcBef>
              <a:spcAft>
                <a:spcPts val="1800"/>
              </a:spcAft>
            </a:pPr>
            <a:r>
              <a:rPr lang="en-US" dirty="0">
                <a:sym typeface="Wingdings" pitchFamily="2" charset="2"/>
              </a:rPr>
              <a:t>Info </a:t>
            </a:r>
            <a:r>
              <a:rPr lang="en-US" dirty="0" err="1">
                <a:sym typeface="Wingdings" pitchFamily="2" charset="2"/>
              </a:rPr>
              <a:t>lanjut</a:t>
            </a:r>
            <a:r>
              <a:rPr lang="en-US" dirty="0">
                <a:sym typeface="Wingdings" pitchFamily="2" charset="2"/>
              </a:rPr>
              <a:t> </a:t>
            </a:r>
            <a:r>
              <a:rPr lang="en-US" dirty="0" err="1">
                <a:sym typeface="Wingdings" pitchFamily="2" charset="2"/>
              </a:rPr>
              <a:t>boleh</a:t>
            </a:r>
            <a:r>
              <a:rPr lang="en-US" dirty="0">
                <a:sym typeface="Wingdings" pitchFamily="2" charset="2"/>
              </a:rPr>
              <a:t> </a:t>
            </a:r>
            <a:r>
              <a:rPr lang="en-US" dirty="0" err="1">
                <a:sym typeface="Wingdings" pitchFamily="2" charset="2"/>
              </a:rPr>
              <a:t>diperolehi</a:t>
            </a:r>
            <a:r>
              <a:rPr lang="en-US" dirty="0">
                <a:sym typeface="Wingdings" pitchFamily="2" charset="2"/>
              </a:rPr>
              <a:t> di: </a:t>
            </a:r>
            <a:r>
              <a:rPr lang="en-MY" dirty="0">
                <a:hlinkClick r:id="rId2"/>
              </a:rPr>
              <a:t>https://laravel.com/docs/responses</a:t>
            </a:r>
            <a:endParaRPr lang="en-US" dirty="0">
              <a:sym typeface="Wingdings" pitchFamily="2" charset="2"/>
            </a:endParaRPr>
          </a:p>
          <a:p>
            <a:pPr algn="just">
              <a:lnSpc>
                <a:spcPct val="150000"/>
              </a:lnSpc>
              <a:spcBef>
                <a:spcPts val="0"/>
              </a:spcBef>
              <a:spcAft>
                <a:spcPts val="1800"/>
              </a:spcAft>
            </a:pPr>
            <a:r>
              <a:rPr lang="en-US" dirty="0" err="1">
                <a:sym typeface="Wingdings" pitchFamily="2" charset="2"/>
              </a:rPr>
              <a:t>Berikut</a:t>
            </a:r>
            <a:r>
              <a:rPr lang="en-US" dirty="0">
                <a:sym typeface="Wingdings" pitchFamily="2" charset="2"/>
              </a:rPr>
              <a:t> </a:t>
            </a:r>
            <a:r>
              <a:rPr lang="en-US" dirty="0" err="1">
                <a:sym typeface="Wingdings" pitchFamily="2" charset="2"/>
              </a:rPr>
              <a:t>adalah</a:t>
            </a:r>
            <a:r>
              <a:rPr lang="en-US" dirty="0">
                <a:sym typeface="Wingdings" pitchFamily="2" charset="2"/>
              </a:rPr>
              <a:t> </a:t>
            </a:r>
            <a:r>
              <a:rPr lang="en-US" dirty="0" err="1">
                <a:sym typeface="Wingdings" pitchFamily="2" charset="2"/>
              </a:rPr>
              <a:t>beberapa</a:t>
            </a:r>
            <a:r>
              <a:rPr lang="en-US" dirty="0">
                <a:sym typeface="Wingdings" pitchFamily="2" charset="2"/>
              </a:rPr>
              <a:t> </a:t>
            </a:r>
            <a:r>
              <a:rPr lang="en-US" dirty="0" err="1">
                <a:sym typeface="Wingdings" pitchFamily="2" charset="2"/>
              </a:rPr>
              <a:t>jenis</a:t>
            </a:r>
            <a:r>
              <a:rPr lang="en-US" dirty="0">
                <a:sym typeface="Wingdings" pitchFamily="2" charset="2"/>
              </a:rPr>
              <a:t> </a:t>
            </a:r>
            <a:r>
              <a:rPr lang="en-US" dirty="0" err="1">
                <a:sym typeface="Wingdings" pitchFamily="2" charset="2"/>
              </a:rPr>
              <a:t>senarai</a:t>
            </a:r>
            <a:r>
              <a:rPr lang="en-US" dirty="0">
                <a:sym typeface="Wingdings" pitchFamily="2" charset="2"/>
              </a:rPr>
              <a:t> response yang popular yang </a:t>
            </a:r>
            <a:r>
              <a:rPr lang="en-US" dirty="0" err="1">
                <a:sym typeface="Wingdings" pitchFamily="2" charset="2"/>
              </a:rPr>
              <a:t>biasa</a:t>
            </a:r>
            <a:r>
              <a:rPr lang="en-US" dirty="0">
                <a:sym typeface="Wingdings" pitchFamily="2" charset="2"/>
              </a:rPr>
              <a:t> </a:t>
            </a:r>
            <a:r>
              <a:rPr lang="en-US" dirty="0" err="1">
                <a:sym typeface="Wingdings" pitchFamily="2" charset="2"/>
              </a:rPr>
              <a:t>digunakan</a:t>
            </a:r>
            <a:r>
              <a:rPr lang="en-US" dirty="0">
                <a:sym typeface="Wingdings" pitchFamily="2" charset="2"/>
              </a:rPr>
              <a:t>:</a:t>
            </a:r>
          </a:p>
        </p:txBody>
      </p:sp>
      <p:sp>
        <p:nvSpPr>
          <p:cNvPr id="5" name="Rectangle 4"/>
          <p:cNvSpPr/>
          <p:nvPr/>
        </p:nvSpPr>
        <p:spPr>
          <a:xfrm>
            <a:off x="533400" y="3738489"/>
            <a:ext cx="88392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a:solidFill>
                  <a:schemeClr val="tx1"/>
                </a:solidFill>
                <a:latin typeface="Bell MT" pitchFamily="18" charset="0"/>
              </a:rPr>
              <a:t>return</a:t>
            </a:r>
            <a:endParaRPr lang="en-US" sz="2000" b="1" spc="100" dirty="0">
              <a:solidFill>
                <a:schemeClr val="accent1"/>
              </a:solidFill>
              <a:latin typeface="Bell MT" pitchFamily="18" charset="0"/>
            </a:endParaRPr>
          </a:p>
        </p:txBody>
      </p:sp>
    </p:spTree>
    <p:extLst>
      <p:ext uri="{BB962C8B-B14F-4D97-AF65-F5344CB8AC3E}">
        <p14:creationId xmlns:p14="http://schemas.microsoft.com/office/powerpoint/2010/main" val="301009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in)">
                                      <p:cBhvr>
                                        <p:cTn id="21" dur="20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1000"/>
                                        <p:tgtEl>
                                          <p:spTgt spid="4">
                                            <p:txEl>
                                              <p:pRg st="3" end="3"/>
                                            </p:txEl>
                                          </p:spTgt>
                                        </p:tgtEl>
                                      </p:cBhvr>
                                    </p:animEffect>
                                    <p:anim calcmode="lin" valueType="num">
                                      <p:cBhvr>
                                        <p:cTn id="27"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92162"/>
          </a:xfrm>
        </p:spPr>
        <p:txBody>
          <a:bodyPr/>
          <a:lstStyle/>
          <a:p>
            <a:r>
              <a:rPr lang="en-US" b="1" dirty="0"/>
              <a:t>HTTP Responses</a:t>
            </a:r>
          </a:p>
        </p:txBody>
      </p:sp>
      <p:pic>
        <p:nvPicPr>
          <p:cNvPr id="3" name="Content Placeholder 2"/>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778328" y="1219200"/>
            <a:ext cx="8349343" cy="5065268"/>
          </a:xfrm>
        </p:spPr>
      </p:pic>
    </p:spTree>
    <p:extLst>
      <p:ext uri="{BB962C8B-B14F-4D97-AF65-F5344CB8AC3E}">
        <p14:creationId xmlns:p14="http://schemas.microsoft.com/office/powerpoint/2010/main" val="36305703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92162"/>
          </a:xfrm>
        </p:spPr>
        <p:txBody>
          <a:bodyPr/>
          <a:lstStyle/>
          <a:p>
            <a:r>
              <a:rPr lang="en-US" b="1" dirty="0"/>
              <a:t>HTTP Responses</a:t>
            </a:r>
          </a:p>
        </p:txBody>
      </p:sp>
      <p:pic>
        <p:nvPicPr>
          <p:cNvPr id="5" name="Content Placeholder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45080" y="1447800"/>
            <a:ext cx="9256120" cy="4572000"/>
          </a:xfrm>
        </p:spPr>
      </p:pic>
    </p:spTree>
    <p:extLst>
      <p:ext uri="{BB962C8B-B14F-4D97-AF65-F5344CB8AC3E}">
        <p14:creationId xmlns:p14="http://schemas.microsoft.com/office/powerpoint/2010/main" val="30789880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15962"/>
          </a:xfrm>
        </p:spPr>
        <p:txBody>
          <a:bodyPr>
            <a:normAutofit fontScale="90000"/>
          </a:bodyPr>
          <a:lstStyle/>
          <a:p>
            <a:r>
              <a:rPr lang="en-US" b="1" dirty="0"/>
              <a:t>HTTP Responses</a:t>
            </a: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16419" y="1219200"/>
            <a:ext cx="9073161" cy="4833686"/>
          </a:xfrm>
        </p:spPr>
      </p:pic>
    </p:spTree>
    <p:extLst>
      <p:ext uri="{BB962C8B-B14F-4D97-AF65-F5344CB8AC3E}">
        <p14:creationId xmlns:p14="http://schemas.microsoft.com/office/powerpoint/2010/main" val="36800552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8450" y="1794937"/>
            <a:ext cx="6769100" cy="1100665"/>
          </a:xfrm>
        </p:spPr>
        <p:txBody>
          <a:bodyPr>
            <a:normAutofit/>
          </a:bodyPr>
          <a:lstStyle/>
          <a:p>
            <a:r>
              <a:rPr lang="en-US" b="1" dirty="0">
                <a:latin typeface="Calibri" pitchFamily="34" charset="0"/>
                <a:cs typeface="Calibri" pitchFamily="34" charset="0"/>
              </a:rPr>
              <a:t>Views &amp; Templates</a:t>
            </a:r>
            <a:endParaRPr lang="en-US" sz="3100" b="1" dirty="0">
              <a:latin typeface="Calibri" pitchFamily="34" charset="0"/>
              <a:cs typeface="Calibri" pitchFamily="34" charset="0"/>
            </a:endParaRPr>
          </a:p>
        </p:txBody>
      </p:sp>
      <p:sp>
        <p:nvSpPr>
          <p:cNvPr id="3" name="TextBox 2"/>
          <p:cNvSpPr txBox="1"/>
          <p:nvPr/>
        </p:nvSpPr>
        <p:spPr>
          <a:xfrm>
            <a:off x="2182134" y="5480540"/>
            <a:ext cx="5056192" cy="461665"/>
          </a:xfrm>
          <a:prstGeom prst="rect">
            <a:avLst/>
          </a:prstGeom>
          <a:noFill/>
        </p:spPr>
        <p:txBody>
          <a:bodyPr wrap="none" rtlCol="0">
            <a:spAutoFit/>
          </a:bodyPr>
          <a:lstStyle/>
          <a:p>
            <a:r>
              <a:rPr lang="en-US" sz="2400" b="1" dirty="0">
                <a:latin typeface="+mj-lt"/>
              </a:rPr>
              <a:t>The PHP Framework For Web Artisans</a:t>
            </a:r>
          </a:p>
        </p:txBody>
      </p:sp>
      <p:pic>
        <p:nvPicPr>
          <p:cNvPr id="6" name="Graphic 5">
            <a:extLst>
              <a:ext uri="{FF2B5EF4-FFF2-40B4-BE49-F238E27FC236}">
                <a16:creationId xmlns:a16="http://schemas.microsoft.com/office/drawing/2014/main" id="{7F46C102-4394-4E60-8D1E-60174849D8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825" y="2656080"/>
            <a:ext cx="8896350" cy="3286125"/>
          </a:xfrm>
          <a:prstGeom prst="rect">
            <a:avLst/>
          </a:prstGeom>
        </p:spPr>
      </p:pic>
    </p:spTree>
    <p:extLst>
      <p:ext uri="{BB962C8B-B14F-4D97-AF65-F5344CB8AC3E}">
        <p14:creationId xmlns:p14="http://schemas.microsoft.com/office/powerpoint/2010/main" val="12048166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9296400" cy="715962"/>
          </a:xfrm>
        </p:spPr>
        <p:txBody>
          <a:bodyPr>
            <a:normAutofit fontScale="90000"/>
          </a:bodyPr>
          <a:lstStyle/>
          <a:p>
            <a:r>
              <a:rPr lang="en-US" b="1" dirty="0"/>
              <a:t>Views - </a:t>
            </a:r>
            <a:r>
              <a:rPr lang="en-US" b="1" dirty="0" err="1"/>
              <a:t>Asas</a:t>
            </a:r>
            <a:endParaRPr lang="en-US" b="1" dirty="0"/>
          </a:p>
        </p:txBody>
      </p:sp>
      <p:sp>
        <p:nvSpPr>
          <p:cNvPr id="4" name="Content Placeholder 3"/>
          <p:cNvSpPr>
            <a:spLocks noGrp="1"/>
          </p:cNvSpPr>
          <p:nvPr>
            <p:ph sz="quarter" idx="1"/>
          </p:nvPr>
        </p:nvSpPr>
        <p:spPr>
          <a:xfrm>
            <a:off x="304800" y="990600"/>
            <a:ext cx="9296400" cy="5562600"/>
          </a:xfrm>
        </p:spPr>
        <p:txBody>
          <a:bodyPr>
            <a:normAutofit/>
          </a:bodyPr>
          <a:lstStyle/>
          <a:p>
            <a:pPr algn="just">
              <a:lnSpc>
                <a:spcPct val="150000"/>
              </a:lnSpc>
              <a:spcBef>
                <a:spcPts val="0"/>
              </a:spcBef>
              <a:spcAft>
                <a:spcPts val="1800"/>
              </a:spcAft>
            </a:pPr>
            <a:r>
              <a:rPr lang="en-US" dirty="0" err="1">
                <a:sym typeface="Wingdings" pitchFamily="2" charset="2"/>
              </a:rPr>
              <a:t>Semua</a:t>
            </a:r>
            <a:r>
              <a:rPr lang="en-US" dirty="0">
                <a:sym typeface="Wingdings" pitchFamily="2" charset="2"/>
              </a:rPr>
              <a:t> fail template yang </a:t>
            </a:r>
            <a:r>
              <a:rPr lang="en-US" dirty="0" err="1">
                <a:sym typeface="Wingdings" pitchFamily="2" charset="2"/>
              </a:rPr>
              <a:t>mengandungi</a:t>
            </a:r>
            <a:r>
              <a:rPr lang="en-US" dirty="0">
                <a:sym typeface="Wingdings" pitchFamily="2" charset="2"/>
              </a:rPr>
              <a:t> </a:t>
            </a:r>
            <a:r>
              <a:rPr lang="en-US" dirty="0" err="1">
                <a:sym typeface="Wingdings" pitchFamily="2" charset="2"/>
              </a:rPr>
              <a:t>kod</a:t>
            </a:r>
            <a:r>
              <a:rPr lang="en-US" dirty="0">
                <a:sym typeface="Wingdings" pitchFamily="2" charset="2"/>
              </a:rPr>
              <a:t> HTML </a:t>
            </a:r>
            <a:r>
              <a:rPr lang="en-US" dirty="0" err="1">
                <a:sym typeface="Wingdings" pitchFamily="2" charset="2"/>
              </a:rPr>
              <a:t>iaitu</a:t>
            </a:r>
            <a:r>
              <a:rPr lang="en-US" dirty="0">
                <a:sym typeface="Wingdings" pitchFamily="2" charset="2"/>
              </a:rPr>
              <a:t> </a:t>
            </a:r>
            <a:r>
              <a:rPr lang="en-US" dirty="0" err="1">
                <a:sym typeface="Wingdings" pitchFamily="2" charset="2"/>
              </a:rPr>
              <a:t>seperti</a:t>
            </a:r>
            <a:r>
              <a:rPr lang="en-US" dirty="0">
                <a:sym typeface="Wingdings" pitchFamily="2" charset="2"/>
              </a:rPr>
              <a:t> </a:t>
            </a:r>
            <a:r>
              <a:rPr lang="en-US" dirty="0" err="1">
                <a:sym typeface="Wingdings" pitchFamily="2" charset="2"/>
              </a:rPr>
              <a:t>borang</a:t>
            </a:r>
            <a:r>
              <a:rPr lang="en-US" dirty="0">
                <a:sym typeface="Wingdings" pitchFamily="2" charset="2"/>
              </a:rPr>
              <a:t> login, </a:t>
            </a:r>
            <a:r>
              <a:rPr lang="en-US" dirty="0" err="1">
                <a:sym typeface="Wingdings" pitchFamily="2" charset="2"/>
              </a:rPr>
              <a:t>paparan</a:t>
            </a:r>
            <a:r>
              <a:rPr lang="en-US" dirty="0">
                <a:sym typeface="Wingdings" pitchFamily="2" charset="2"/>
              </a:rPr>
              <a:t> table </a:t>
            </a:r>
            <a:r>
              <a:rPr lang="en-US" dirty="0" err="1">
                <a:sym typeface="Wingdings" pitchFamily="2" charset="2"/>
              </a:rPr>
              <a:t>dan</a:t>
            </a:r>
            <a:r>
              <a:rPr lang="en-US" dirty="0">
                <a:sym typeface="Wingdings" pitchFamily="2" charset="2"/>
              </a:rPr>
              <a:t> </a:t>
            </a:r>
            <a:r>
              <a:rPr lang="en-US" dirty="0" err="1">
                <a:sym typeface="Wingdings" pitchFamily="2" charset="2"/>
              </a:rPr>
              <a:t>sebagainya</a:t>
            </a:r>
            <a:r>
              <a:rPr lang="en-US" dirty="0">
                <a:sym typeface="Wingdings" pitchFamily="2" charset="2"/>
              </a:rPr>
              <a:t>, </a:t>
            </a:r>
            <a:r>
              <a:rPr lang="en-US" dirty="0" err="1">
                <a:sym typeface="Wingdings" pitchFamily="2" charset="2"/>
              </a:rPr>
              <a:t>haruslah</a:t>
            </a:r>
            <a:r>
              <a:rPr lang="en-US" dirty="0">
                <a:sym typeface="Wingdings" pitchFamily="2" charset="2"/>
              </a:rPr>
              <a:t> </a:t>
            </a:r>
            <a:r>
              <a:rPr lang="en-US" dirty="0" err="1">
                <a:sym typeface="Wingdings" pitchFamily="2" charset="2"/>
              </a:rPr>
              <a:t>disimpan</a:t>
            </a:r>
            <a:r>
              <a:rPr lang="en-US" dirty="0">
                <a:sym typeface="Wingdings" pitchFamily="2" charset="2"/>
              </a:rPr>
              <a:t> di </a:t>
            </a:r>
            <a:r>
              <a:rPr lang="en-US" dirty="0" err="1">
                <a:sym typeface="Wingdings" pitchFamily="2" charset="2"/>
              </a:rPr>
              <a:t>dalam</a:t>
            </a:r>
            <a:r>
              <a:rPr lang="en-US" dirty="0">
                <a:sym typeface="Wingdings" pitchFamily="2" charset="2"/>
              </a:rPr>
              <a:t> </a:t>
            </a:r>
            <a:r>
              <a:rPr lang="en-US" dirty="0" err="1">
                <a:sym typeface="Wingdings" pitchFamily="2" charset="2"/>
              </a:rPr>
              <a:t>direktori</a:t>
            </a:r>
            <a:r>
              <a:rPr lang="en-US" dirty="0">
                <a:sym typeface="Wingdings" pitchFamily="2" charset="2"/>
              </a:rPr>
              <a:t> </a:t>
            </a:r>
            <a:r>
              <a:rPr lang="en-US" dirty="0" err="1">
                <a:sym typeface="Wingdings" pitchFamily="2" charset="2"/>
              </a:rPr>
              <a:t>berikut</a:t>
            </a:r>
            <a:r>
              <a:rPr lang="en-US" dirty="0">
                <a:sym typeface="Wingdings" pitchFamily="2" charset="2"/>
              </a:rPr>
              <a:t>:</a:t>
            </a:r>
          </a:p>
          <a:p>
            <a:pPr algn="just">
              <a:lnSpc>
                <a:spcPct val="150000"/>
              </a:lnSpc>
              <a:spcBef>
                <a:spcPts val="0"/>
              </a:spcBef>
              <a:spcAft>
                <a:spcPts val="1800"/>
              </a:spcAft>
            </a:pPr>
            <a:endParaRPr lang="en-US" dirty="0">
              <a:sym typeface="Wingdings" pitchFamily="2" charset="2"/>
            </a:endParaRPr>
          </a:p>
          <a:p>
            <a:pPr algn="just">
              <a:lnSpc>
                <a:spcPct val="150000"/>
              </a:lnSpc>
              <a:spcBef>
                <a:spcPts val="0"/>
              </a:spcBef>
              <a:spcAft>
                <a:spcPts val="1800"/>
              </a:spcAft>
            </a:pPr>
            <a:r>
              <a:rPr lang="en-US" dirty="0" err="1">
                <a:sym typeface="Wingdings" pitchFamily="2" charset="2"/>
              </a:rPr>
              <a:t>Untuk</a:t>
            </a:r>
            <a:r>
              <a:rPr lang="en-US" dirty="0">
                <a:sym typeface="Wingdings" pitchFamily="2" charset="2"/>
              </a:rPr>
              <a:t> </a:t>
            </a:r>
            <a:r>
              <a:rPr lang="en-US" dirty="0" err="1">
                <a:sym typeface="Wingdings" pitchFamily="2" charset="2"/>
              </a:rPr>
              <a:t>memaparkan</a:t>
            </a:r>
            <a:r>
              <a:rPr lang="en-US" dirty="0">
                <a:sym typeface="Wingdings" pitchFamily="2" charset="2"/>
              </a:rPr>
              <a:t> fail template yang </a:t>
            </a:r>
            <a:r>
              <a:rPr lang="en-US" dirty="0" err="1">
                <a:sym typeface="Wingdings" pitchFamily="2" charset="2"/>
              </a:rPr>
              <a:t>bersesuaian</a:t>
            </a:r>
            <a:r>
              <a:rPr lang="en-US" dirty="0">
                <a:sym typeface="Wingdings" pitchFamily="2" charset="2"/>
              </a:rPr>
              <a:t> </a:t>
            </a:r>
            <a:r>
              <a:rPr lang="en-US" dirty="0" err="1">
                <a:sym typeface="Wingdings" pitchFamily="2" charset="2"/>
              </a:rPr>
              <a:t>dengan</a:t>
            </a:r>
            <a:r>
              <a:rPr lang="en-US" dirty="0">
                <a:sym typeface="Wingdings" pitchFamily="2" charset="2"/>
              </a:rPr>
              <a:t> Route yang </a:t>
            </a:r>
            <a:r>
              <a:rPr lang="en-US" dirty="0" err="1">
                <a:sym typeface="Wingdings" pitchFamily="2" charset="2"/>
              </a:rPr>
              <a:t>disediakan</a:t>
            </a:r>
            <a:r>
              <a:rPr lang="en-US" dirty="0">
                <a:sym typeface="Wingdings" pitchFamily="2" charset="2"/>
              </a:rPr>
              <a:t>, Response </a:t>
            </a:r>
            <a:r>
              <a:rPr lang="en-US" dirty="0" err="1">
                <a:sym typeface="Wingdings" pitchFamily="2" charset="2"/>
              </a:rPr>
              <a:t>berikut</a:t>
            </a:r>
            <a:r>
              <a:rPr lang="en-US" dirty="0">
                <a:sym typeface="Wingdings" pitchFamily="2" charset="2"/>
              </a:rPr>
              <a:t> </a:t>
            </a:r>
            <a:r>
              <a:rPr lang="en-US" dirty="0" err="1">
                <a:sym typeface="Wingdings" pitchFamily="2" charset="2"/>
              </a:rPr>
              <a:t>perlu</a:t>
            </a:r>
            <a:r>
              <a:rPr lang="en-US" dirty="0">
                <a:sym typeface="Wingdings" pitchFamily="2" charset="2"/>
              </a:rPr>
              <a:t> </a:t>
            </a:r>
            <a:r>
              <a:rPr lang="en-US" dirty="0" err="1">
                <a:sym typeface="Wingdings" pitchFamily="2" charset="2"/>
              </a:rPr>
              <a:t>diberikan</a:t>
            </a:r>
            <a:r>
              <a:rPr lang="en-US" dirty="0">
                <a:sym typeface="Wingdings" pitchFamily="2" charset="2"/>
              </a:rPr>
              <a:t>:</a:t>
            </a:r>
          </a:p>
        </p:txBody>
      </p:sp>
      <p:sp>
        <p:nvSpPr>
          <p:cNvPr id="5" name="Rectangle 4"/>
          <p:cNvSpPr/>
          <p:nvPr/>
        </p:nvSpPr>
        <p:spPr>
          <a:xfrm>
            <a:off x="689567" y="3076135"/>
            <a:ext cx="88392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a:solidFill>
                  <a:schemeClr val="tx1"/>
                </a:solidFill>
                <a:latin typeface="Bell MT" pitchFamily="18" charset="0"/>
              </a:rPr>
              <a:t>/resources/views</a:t>
            </a:r>
            <a:endParaRPr lang="en-US" sz="2000" b="1" spc="100" dirty="0">
              <a:solidFill>
                <a:schemeClr val="accent1"/>
              </a:solidFill>
              <a:latin typeface="Bell MT" pitchFamily="18" charset="0"/>
            </a:endParaRPr>
          </a:p>
        </p:txBody>
      </p:sp>
      <p:sp>
        <p:nvSpPr>
          <p:cNvPr id="6" name="Rectangle 5"/>
          <p:cNvSpPr/>
          <p:nvPr/>
        </p:nvSpPr>
        <p:spPr>
          <a:xfrm>
            <a:off x="689567" y="5428370"/>
            <a:ext cx="8839200" cy="5334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100" dirty="0">
                <a:solidFill>
                  <a:schemeClr val="tx1"/>
                </a:solidFill>
                <a:latin typeface="Bell MT" pitchFamily="18" charset="0"/>
              </a:rPr>
              <a:t>return view('</a:t>
            </a:r>
            <a:r>
              <a:rPr lang="en-US" sz="2000" b="1" spc="100" dirty="0" err="1">
                <a:solidFill>
                  <a:schemeClr val="accent1"/>
                </a:solidFill>
                <a:latin typeface="Bell MT" pitchFamily="18" charset="0"/>
              </a:rPr>
              <a:t>nama</a:t>
            </a:r>
            <a:r>
              <a:rPr lang="en-US" sz="2000" b="1" spc="100" dirty="0">
                <a:solidFill>
                  <a:schemeClr val="accent1"/>
                </a:solidFill>
                <a:latin typeface="Bell MT" pitchFamily="18" charset="0"/>
              </a:rPr>
              <a:t>-fail-template</a:t>
            </a:r>
            <a:r>
              <a:rPr lang="en-US" sz="2000" b="1" spc="100" dirty="0">
                <a:solidFill>
                  <a:schemeClr val="tx1"/>
                </a:solidFill>
                <a:latin typeface="Bell MT" pitchFamily="18" charset="0"/>
              </a:rPr>
              <a:t>');</a:t>
            </a:r>
            <a:endParaRPr lang="en-US" sz="2000" b="1" spc="100" dirty="0">
              <a:solidFill>
                <a:schemeClr val="accent1"/>
              </a:solidFill>
              <a:latin typeface="Bell MT" pitchFamily="18" charset="0"/>
            </a:endParaRPr>
          </a:p>
        </p:txBody>
      </p:sp>
    </p:spTree>
    <p:extLst>
      <p:ext uri="{BB962C8B-B14F-4D97-AF65-F5344CB8AC3E}">
        <p14:creationId xmlns:p14="http://schemas.microsoft.com/office/powerpoint/2010/main" val="195037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ircle(in)">
                                      <p:cBhvr>
                                        <p:cTn id="14" dur="2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circle(in)">
                                      <p:cBhvr>
                                        <p:cTn id="2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P spid="6"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8996</TotalTime>
  <Words>9067</Words>
  <Application>Microsoft Office PowerPoint</Application>
  <PresentationFormat>A4 Paper (210x297 mm)</PresentationFormat>
  <Paragraphs>733</Paragraphs>
  <Slides>197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197</vt:i4>
      </vt:variant>
    </vt:vector>
  </HeadingPairs>
  <TitlesOfParts>
    <vt:vector size="204" baseType="lpstr">
      <vt:lpstr>Arial</vt:lpstr>
      <vt:lpstr>Bell MT</vt:lpstr>
      <vt:lpstr>Calibri</vt:lpstr>
      <vt:lpstr>Franklin Gothic Book</vt:lpstr>
      <vt:lpstr>Perpetua</vt:lpstr>
      <vt:lpstr>Wingdings 2</vt:lpstr>
      <vt:lpstr>Equity</vt:lpstr>
      <vt:lpstr>PowerPoint Presentation</vt:lpstr>
      <vt:lpstr>Info Tenaga Pengajar</vt:lpstr>
      <vt:lpstr>PowerPoint Presentation</vt:lpstr>
      <vt:lpstr>PowerPoint Presentation</vt:lpstr>
      <vt:lpstr>Asas PHP Framework</vt:lpstr>
      <vt:lpstr>Apa Itu PHP Framework?</vt:lpstr>
      <vt:lpstr>Apa Itu PHP Framework?</vt:lpstr>
      <vt:lpstr>Apa Itu PHP Framework?</vt:lpstr>
      <vt:lpstr>Kelebihan PHP Framework?</vt:lpstr>
      <vt:lpstr>Kelebihan PHP Framework?</vt:lpstr>
      <vt:lpstr>Kelebihan PHP Framework?</vt:lpstr>
      <vt:lpstr>Apa Itu PHP Framework?</vt:lpstr>
      <vt:lpstr>Apa Itu PHP Framework?</vt:lpstr>
      <vt:lpstr>Model-View-Controller (MVC)</vt:lpstr>
      <vt:lpstr>Model-View-Controller (MVC)</vt:lpstr>
      <vt:lpstr>Model-View-Controller (MVC)</vt:lpstr>
      <vt:lpstr>PHP Framework Popular</vt:lpstr>
      <vt:lpstr>PHP Framework Popular</vt:lpstr>
      <vt:lpstr>Hi… Saya Laravel!</vt:lpstr>
      <vt:lpstr>Sejarah Laravel</vt:lpstr>
      <vt:lpstr>Sejarah Laravel</vt:lpstr>
      <vt:lpstr>Pencipta Laravel</vt:lpstr>
      <vt:lpstr>Ringkasan Sejarah Terbitan Versi Laravel</vt:lpstr>
      <vt:lpstr>Ringkasan Sejarah Terbitan Versi Laravel</vt:lpstr>
      <vt:lpstr>Ringkasan Sejarah Terbitan Versi Laravel</vt:lpstr>
      <vt:lpstr>Ringkasan Sejarah Terbitan Versi Laravel</vt:lpstr>
      <vt:lpstr>Ringkasan Sejarah Terbitan Versi Laravel</vt:lpstr>
      <vt:lpstr>Ringkasan Sejarah Terbitan Versi Laravel</vt:lpstr>
      <vt:lpstr>PowerPoint Presentation</vt:lpstr>
      <vt:lpstr>PowerPoint Presentation</vt:lpstr>
      <vt:lpstr>Sifu Laravel dari Malaysia</vt:lpstr>
      <vt:lpstr>Sifu Laravel dari Malaysia</vt:lpstr>
      <vt:lpstr>PowerPoint Presentation</vt:lpstr>
      <vt:lpstr>PowerPoint Presentation</vt:lpstr>
      <vt:lpstr>Jom Laravel</vt:lpstr>
      <vt:lpstr>Tools – Local Web Server</vt:lpstr>
      <vt:lpstr>Docker?</vt:lpstr>
      <vt:lpstr>Docker?</vt:lpstr>
      <vt:lpstr>Docker?</vt:lpstr>
      <vt:lpstr>Local Web Server - Laragon</vt:lpstr>
      <vt:lpstr>Laragon VS Xampp di Windows</vt:lpstr>
      <vt:lpstr>Laragon VS Xampp di Windows</vt:lpstr>
      <vt:lpstr>Laragon VS Xampp di Windows</vt:lpstr>
      <vt:lpstr>Laragon VS Xampp di Windows</vt:lpstr>
      <vt:lpstr>Laragon VS Xampp di Windows</vt:lpstr>
      <vt:lpstr>Laragon VS Xampp di Windows</vt:lpstr>
      <vt:lpstr>Tools – Code Editor</vt:lpstr>
      <vt:lpstr>Visual Studio Code</vt:lpstr>
      <vt:lpstr>Visual Studio Code</vt:lpstr>
      <vt:lpstr>Laravel Pertama Anda!</vt:lpstr>
      <vt:lpstr>Laravel Pertama Anda!</vt:lpstr>
      <vt:lpstr>Laravel Pertama Anda!</vt:lpstr>
      <vt:lpstr>Laravel Pertama Anda!</vt:lpstr>
      <vt:lpstr>Laravel Pertama Anda!</vt:lpstr>
      <vt:lpstr>Laravel Pertama Anda!</vt:lpstr>
      <vt:lpstr>Akses ke Laravel Anda!</vt:lpstr>
      <vt:lpstr>Akses ke Laravel Anda!</vt:lpstr>
      <vt:lpstr>Akses ke Laravel Anda!</vt:lpstr>
      <vt:lpstr>Akses ke Laravel Anda!</vt:lpstr>
      <vt:lpstr>Struktur Direktori Laravel</vt:lpstr>
      <vt:lpstr>Informasi Struktur Direktori Laravel</vt:lpstr>
      <vt:lpstr>Informasi Struktur Direktori Laravel</vt:lpstr>
      <vt:lpstr>Informasi Struktur Direktori Laravel</vt:lpstr>
      <vt:lpstr>Informasi Struktur Direktori Laravel</vt:lpstr>
      <vt:lpstr>Tetapan Laravel (Configuration)</vt:lpstr>
      <vt:lpstr>Environment Configuration</vt:lpstr>
      <vt:lpstr>Mengakses Nilai Tetapan</vt:lpstr>
      <vt:lpstr>ARTISAN</vt:lpstr>
      <vt:lpstr>Artisan Console</vt:lpstr>
      <vt:lpstr>Routing</vt:lpstr>
      <vt:lpstr>Routing</vt:lpstr>
      <vt:lpstr>Routing</vt:lpstr>
      <vt:lpstr>Routing</vt:lpstr>
      <vt:lpstr>Routing</vt:lpstr>
      <vt:lpstr>Routing</vt:lpstr>
      <vt:lpstr>Routing</vt:lpstr>
      <vt:lpstr>Routing</vt:lpstr>
      <vt:lpstr>Routing</vt:lpstr>
      <vt:lpstr>Routing</vt:lpstr>
      <vt:lpstr>Routing</vt:lpstr>
      <vt:lpstr>Routing</vt:lpstr>
      <vt:lpstr>Routing – Parameters (Required)</vt:lpstr>
      <vt:lpstr>Routing – Parameters (Optional)</vt:lpstr>
      <vt:lpstr>Routing – Parameters (Regular Expression)</vt:lpstr>
      <vt:lpstr>Routing – Named Route</vt:lpstr>
      <vt:lpstr>Routing – Named Route</vt:lpstr>
      <vt:lpstr>Routing – Route Groups</vt:lpstr>
      <vt:lpstr>Routing – Route Groups</vt:lpstr>
      <vt:lpstr>Routing – Route Groups</vt:lpstr>
      <vt:lpstr>PowerPoint Presentation</vt:lpstr>
      <vt:lpstr>Routing – Route List</vt:lpstr>
      <vt:lpstr>Routing – Authentication Scaffolding</vt:lpstr>
      <vt:lpstr>HTTP Responses</vt:lpstr>
      <vt:lpstr>HTTP Responses</vt:lpstr>
      <vt:lpstr>HTTP Responses</vt:lpstr>
      <vt:lpstr>HTTP Responses</vt:lpstr>
      <vt:lpstr>HTTP Responses</vt:lpstr>
      <vt:lpstr>Views &amp; Templates</vt:lpstr>
      <vt:lpstr>Views - Asas</vt:lpstr>
      <vt:lpstr>Views - Asas</vt:lpstr>
      <vt:lpstr>Views - Asas</vt:lpstr>
      <vt:lpstr>Views - Asas</vt:lpstr>
      <vt:lpstr>Views - Passing Data To Views</vt:lpstr>
      <vt:lpstr>Views - Passing Data To Views</vt:lpstr>
      <vt:lpstr>Views - Passing Data To Views</vt:lpstr>
      <vt:lpstr>Blade Templates</vt:lpstr>
      <vt:lpstr>Enjin Template Laravel - Blade</vt:lpstr>
      <vt:lpstr>Enjin Template Laravel - Blade</vt:lpstr>
      <vt:lpstr>Blade - Template Inheritance</vt:lpstr>
      <vt:lpstr>Blade - Template Inheritance</vt:lpstr>
      <vt:lpstr>Blade – Memapar Data</vt:lpstr>
      <vt:lpstr>Blade – Memapar Data</vt:lpstr>
      <vt:lpstr>Blade – Control Structure</vt:lpstr>
      <vt:lpstr>Blade – Control Structure</vt:lpstr>
      <vt:lpstr>Blade – Control Structure</vt:lpstr>
      <vt:lpstr>Controllers</vt:lpstr>
      <vt:lpstr>Controllers</vt:lpstr>
      <vt:lpstr>Controllers</vt:lpstr>
      <vt:lpstr>Controllers</vt:lpstr>
      <vt:lpstr>Menghasilkan Fail Controller</vt:lpstr>
      <vt:lpstr>Menghasilkan Fail Controller</vt:lpstr>
      <vt:lpstr>Menghasilkan Fail Controller</vt:lpstr>
      <vt:lpstr>Menghasilkan Fail Controller</vt:lpstr>
      <vt:lpstr>Menghasilkan Fail Controller</vt:lpstr>
      <vt:lpstr>HTTP Requests</vt:lpstr>
      <vt:lpstr>HTTP Request</vt:lpstr>
      <vt:lpstr>HTTP Request</vt:lpstr>
      <vt:lpstr>HTTP Request</vt:lpstr>
      <vt:lpstr>HTTP Request</vt:lpstr>
      <vt:lpstr>HTTP Request</vt:lpstr>
      <vt:lpstr>HTTP Request</vt:lpstr>
      <vt:lpstr>HTTP Request</vt:lpstr>
      <vt:lpstr>Validation</vt:lpstr>
      <vt:lpstr>Validation</vt:lpstr>
      <vt:lpstr>Validation</vt:lpstr>
      <vt:lpstr>Validation</vt:lpstr>
      <vt:lpstr>Validation</vt:lpstr>
      <vt:lpstr>Validation</vt:lpstr>
      <vt:lpstr>CSRF Protection www.ikursus.com</vt:lpstr>
      <vt:lpstr>CSRF Protection</vt:lpstr>
      <vt:lpstr>CSRF Protection</vt:lpstr>
      <vt:lpstr>CSRF Protection</vt:lpstr>
      <vt:lpstr>CSRF Protection</vt:lpstr>
      <vt:lpstr>CSRF Protection</vt:lpstr>
      <vt:lpstr>Database,  Migrations &amp; Seedings www.ikursus.com</vt:lpstr>
      <vt:lpstr>Database</vt:lpstr>
      <vt:lpstr>Database</vt:lpstr>
      <vt:lpstr>Database - Migrations</vt:lpstr>
      <vt:lpstr>Database - Migrations</vt:lpstr>
      <vt:lpstr>Database - Migrations</vt:lpstr>
      <vt:lpstr>Database - Migrations</vt:lpstr>
      <vt:lpstr>Database - Migrations</vt:lpstr>
      <vt:lpstr>Database - Migrations</vt:lpstr>
      <vt:lpstr>Database - Migrations</vt:lpstr>
      <vt:lpstr>Database - Migrations</vt:lpstr>
      <vt:lpstr>Database - Migrations</vt:lpstr>
      <vt:lpstr>Database – Arahan Migrations</vt:lpstr>
      <vt:lpstr>Database – Arahan Migrations</vt:lpstr>
      <vt:lpstr>Database – Arahan Migrations</vt:lpstr>
      <vt:lpstr>Database - Seedings</vt:lpstr>
      <vt:lpstr>Database - Seedings</vt:lpstr>
      <vt:lpstr>Database - Seedings</vt:lpstr>
      <vt:lpstr>Database – Arahan Seedings</vt:lpstr>
      <vt:lpstr>Database – Query Builder</vt:lpstr>
      <vt:lpstr>Query Builder – Dapatkan Data</vt:lpstr>
      <vt:lpstr>Query Builder – Dapatkan Data</vt:lpstr>
      <vt:lpstr>Query Builder – Dapatkan Data</vt:lpstr>
      <vt:lpstr>Query Builder – Join Tables</vt:lpstr>
      <vt:lpstr>Query Builder – Dapatkan Data</vt:lpstr>
      <vt:lpstr>Query Builder – Dapatkan Data</vt:lpstr>
      <vt:lpstr>Query Builder – Memasukkan Data</vt:lpstr>
      <vt:lpstr>Query Builder – Kemaskini Data</vt:lpstr>
      <vt:lpstr>Query Builder – Hapus Data</vt:lpstr>
      <vt:lpstr>Eloquent ORM 101</vt:lpstr>
      <vt:lpstr>Eloquent ORM</vt:lpstr>
      <vt:lpstr>Eloquent ORM</vt:lpstr>
      <vt:lpstr>Eloquent ORM</vt:lpstr>
      <vt:lpstr>Eloquent ORM</vt:lpstr>
      <vt:lpstr>Eloquent ORM</vt:lpstr>
      <vt:lpstr>Eloquent ORM</vt:lpstr>
      <vt:lpstr>Eloquent ORM</vt:lpstr>
      <vt:lpstr>Eloquent ORM</vt:lpstr>
      <vt:lpstr>Eloquent ORM</vt:lpstr>
      <vt:lpstr>Eloquent ORM</vt:lpstr>
      <vt:lpstr>Eloquent ORM</vt:lpstr>
      <vt:lpstr>Eloquent ORM – Mass Assigment</vt:lpstr>
      <vt:lpstr>Eloquent ORM – Mass Assigment</vt:lpstr>
      <vt:lpstr>Eloquent ORM – Mass Assigment</vt:lpstr>
      <vt:lpstr>Eloquent ORM – Mass Assigment</vt:lpstr>
      <vt:lpstr>Eloquent ORM – Mass Assigment</vt:lpstr>
      <vt:lpstr>Eloquent ORM - Relationships</vt:lpstr>
      <vt:lpstr>Eloquent ORM - Relationships</vt:lpstr>
      <vt:lpstr>Eloquent ORM - Relationships</vt:lpstr>
      <vt:lpstr>Eloquent ORM - Relationships</vt:lpstr>
      <vt:lpstr>Laravel – Akhir Kata</vt:lpstr>
      <vt:lpstr>TAHNIAH! Anda Hebat Kerana Sudah Menguasai…</vt:lpstr>
      <vt:lpstr>Rujukan Utama Laravel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Amirol Zolkifli</dc:creator>
  <cp:lastModifiedBy>Amirol Zolkifli</cp:lastModifiedBy>
  <cp:revision>4109</cp:revision>
  <cp:lastPrinted>2016-10-25T21:40:54Z</cp:lastPrinted>
  <dcterms:created xsi:type="dcterms:W3CDTF">2015-11-12T21:43:03Z</dcterms:created>
  <dcterms:modified xsi:type="dcterms:W3CDTF">2023-06-27T01:59:03Z</dcterms:modified>
</cp:coreProperties>
</file>